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59" r:id="rId3"/>
    <p:sldId id="460" r:id="rId4"/>
    <p:sldId id="462" r:id="rId5"/>
    <p:sldId id="461" r:id="rId6"/>
    <p:sldId id="465" r:id="rId7"/>
    <p:sldId id="463" r:id="rId8"/>
    <p:sldId id="464" r:id="rId9"/>
    <p:sldId id="474" r:id="rId10"/>
    <p:sldId id="466" r:id="rId11"/>
    <p:sldId id="467" r:id="rId12"/>
    <p:sldId id="468" r:id="rId13"/>
    <p:sldId id="458" r:id="rId14"/>
    <p:sldId id="469" r:id="rId15"/>
    <p:sldId id="471" r:id="rId16"/>
    <p:sldId id="470" r:id="rId17"/>
    <p:sldId id="473" r:id="rId18"/>
    <p:sldId id="476" r:id="rId19"/>
    <p:sldId id="481" r:id="rId20"/>
    <p:sldId id="478" r:id="rId21"/>
    <p:sldId id="479" r:id="rId22"/>
    <p:sldId id="480" r:id="rId23"/>
    <p:sldId id="482" r:id="rId24"/>
    <p:sldId id="483" r:id="rId25"/>
    <p:sldId id="484" r:id="rId26"/>
    <p:sldId id="485" r:id="rId27"/>
    <p:sldId id="486" r:id="rId28"/>
    <p:sldId id="472" r:id="rId29"/>
    <p:sldId id="487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243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72902-15EE-634D-80E2-D732306FD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9A2AAE-FDF2-A343-8388-D335670CE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F21327-2665-1D4B-AAC1-3DA09765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B34663-3AC9-4C49-AFC2-12B61A08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2B6098-C32E-8F48-A735-283C9E4C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67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AA34BB-D2B7-9841-AC8F-7B88F4FD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5676BF-C24F-CA46-8515-854B636D3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34891F-127C-0848-9F9A-D02033DB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CBE976-B9F9-3344-93BB-FDD7E80B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6276EA-C464-1F4D-B842-FF09EEC3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3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760728-B208-D544-A896-36CCF81CD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91A557-A97F-3C4B-91F5-949918F49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8634BD-7246-5645-ACF5-9F6947A0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52C828-EB09-0648-8D57-50B4961A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833F19-A5B0-1144-B27C-72F4C20F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59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11"/>
          </p:nvPr>
        </p:nvSpPr>
        <p:spPr>
          <a:xfrm>
            <a:off x="1104000" y="1260000"/>
            <a:ext cx="9148800" cy="3780000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5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C1E12D06-64D1-7545-9B18-EDAA6EE0891D}" type="slidenum">
              <a:rPr lang="de-DE"/>
              <a:pPr/>
              <a:t>‹N›</a:t>
            </a:fld>
            <a:endParaRPr lang="de-DE"/>
          </a:p>
        </p:txBody>
      </p:sp>
      <p:sp>
        <p:nvSpPr>
          <p:cNvPr id="6" name="Fußzeilenplatzhalter 13"/>
          <p:cNvSpPr>
            <a:spLocks noGrp="1" noChangeAspect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Ihre E-Mail-Adresse</a:t>
            </a:r>
          </a:p>
        </p:txBody>
      </p:sp>
    </p:spTree>
    <p:extLst>
      <p:ext uri="{BB962C8B-B14F-4D97-AF65-F5344CB8AC3E}">
        <p14:creationId xmlns:p14="http://schemas.microsoft.com/office/powerpoint/2010/main" val="393585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51E53-73BD-F740-B208-B1614E9E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214180-B03F-E54C-B57F-C4D8746C7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0D9D55-BDC2-8447-AEA9-2282FEC3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CB1275-09EB-CB4C-B120-584FD888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0A07ED-5126-0549-8327-2D2FA3BD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4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3C123-D371-784B-8D2E-74532083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BF82BF-33E1-C94C-97C4-767BD8F0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E8C98D-599E-A049-8BB0-D07D3008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7185D3-B6A1-BA4A-848F-2915E0C8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E109CA-5F89-304C-B66A-084C5B9C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4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0A0E6-A9C5-1344-9AA4-00E7E136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F18560-A410-564D-92C0-4C57163F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49A386-1BEE-4F48-A7D1-76AFC4729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5676D4-A789-A64C-94E7-8C73FD38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37C4F8-9EF0-9B42-B5F8-B9ADCCF6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ADF907-6D06-064B-A135-75242B96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9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FB9056-22DB-1F4E-9A66-FCB08A3A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FE2B03-CB81-CB48-819B-BAF95ECB4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63FC69-E9C1-F24F-BA25-522231758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4F8C8E0-F829-1542-98A1-53A8A6525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0DC11A4-569B-444F-B7CB-5B3F7128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5FB7F3D-97C3-2341-AE7D-0E715E79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691D57-064E-9144-AD21-17ABBD40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82A040D-DF68-F243-B588-07C6E6E9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43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81A14-FD61-E24C-8FDA-6DDCB9B6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0313378-85D3-5C45-9E7A-BD51DC71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C8DAAF-F329-624D-A330-8CC3E54C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1A86E7-1780-8841-818A-300ECAEE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27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44CD19-C3BA-6941-940D-CEEB9382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638A60-F218-6742-9ACC-EA28C68C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9FFC20-F025-9147-9D8B-CD22E80A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00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1430B-A07F-E04C-9FE6-2EC876B4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E37A77-C620-9040-BF2D-F1A8AAEF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204EAA-4229-D043-BD38-0E0454369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4B7B54-B809-3648-AAF8-927EA87A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D7D132-7553-284D-94B4-10256F7B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E494C9-F616-E84F-B94B-B79883B6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80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E50CC-024B-4149-B9F7-9EEB97ED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329AC22-233F-5C4F-935E-34A33DD39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5B771E-A751-5840-A996-B71AE82B3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A4A958-C109-A44C-9C9B-D47999DE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2482C3-C994-E047-B001-A89684DF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3B15EC-4A64-E348-A428-535C001B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22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1B43CB2-B59D-EB40-A2D0-18BA7E36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A6318E-15CA-7841-AD17-9574C7A16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0226F5-2E0E-5D43-820B-0B848CE24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43C4-9E05-0543-8438-25CB54AE1992}" type="datetimeFigureOut">
              <a:rPr lang="it-IT" smtClean="0"/>
              <a:t>26/09/19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5FE056-09EF-8443-A983-8D68B6BC9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F18372-E98A-334C-B34D-F877EB460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96A44-F895-CD4E-ADA6-CCB559FE9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34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9B278-4B9B-2E48-880D-FE468569C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6330" y="1041400"/>
            <a:ext cx="9144000" cy="2387600"/>
          </a:xfrm>
        </p:spPr>
        <p:txBody>
          <a:bodyPr/>
          <a:lstStyle/>
          <a:p>
            <a:r>
              <a:rPr lang="it-IT" dirty="0"/>
              <a:t>complicanze in EUS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759DC64-228F-6943-BF2E-B9E38726D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1790" y="3642519"/>
            <a:ext cx="9144000" cy="1655762"/>
          </a:xfrm>
        </p:spPr>
        <p:txBody>
          <a:bodyPr/>
          <a:lstStyle/>
          <a:p>
            <a:r>
              <a:rPr lang="it-IT" dirty="0"/>
              <a:t>Elisabetta Buscarini</a:t>
            </a:r>
          </a:p>
          <a:p>
            <a:r>
              <a:rPr lang="it-IT" dirty="0"/>
              <a:t>UOC Gastroenterologia ed Endoscopia Digestiva </a:t>
            </a:r>
          </a:p>
          <a:p>
            <a:r>
              <a:rPr lang="it-IT" dirty="0"/>
              <a:t>Crema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8DD49E-32F4-A149-979B-FCE0A911C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2" b="1908"/>
          <a:stretch/>
        </p:blipFill>
        <p:spPr>
          <a:xfrm>
            <a:off x="20751" y="0"/>
            <a:ext cx="3006498" cy="4174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14882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CE392F-0B55-AA4A-8A55-13A10C5D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Complications</a:t>
            </a:r>
            <a:r>
              <a:rPr lang="it-IT" dirty="0"/>
              <a:t> to EUS-</a:t>
            </a:r>
            <a:r>
              <a:rPr lang="it-IT" dirty="0" err="1"/>
              <a:t>guided</a:t>
            </a:r>
            <a:r>
              <a:rPr lang="it-IT" dirty="0"/>
              <a:t> </a:t>
            </a:r>
            <a:r>
              <a:rPr lang="it-IT" dirty="0" err="1"/>
              <a:t>biopsy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C87FC8-70B4-3548-804D-A170BE8AF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654"/>
            <a:ext cx="10515600" cy="474357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b="1" dirty="0"/>
              <a:t>RISK FACTORS 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Cystic</a:t>
            </a:r>
            <a:r>
              <a:rPr lang="it-IT" dirty="0"/>
              <a:t> </a:t>
            </a:r>
            <a:r>
              <a:rPr lang="it-IT" dirty="0" err="1"/>
              <a:t>lesions</a:t>
            </a:r>
            <a:r>
              <a:rPr lang="it-IT" dirty="0"/>
              <a:t> :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for </a:t>
            </a:r>
            <a:r>
              <a:rPr lang="it-IT" dirty="0" err="1"/>
              <a:t>bleeding</a:t>
            </a:r>
            <a:r>
              <a:rPr lang="it-IT" dirty="0"/>
              <a:t> /</a:t>
            </a:r>
            <a:r>
              <a:rPr lang="it-IT" dirty="0" err="1"/>
              <a:t>infection</a:t>
            </a:r>
            <a:r>
              <a:rPr lang="it-IT" dirty="0"/>
              <a:t> </a:t>
            </a:r>
          </a:p>
          <a:p>
            <a:pPr>
              <a:lnSpc>
                <a:spcPct val="150000"/>
              </a:lnSpc>
            </a:pPr>
            <a:r>
              <a:rPr lang="it-IT" dirty="0"/>
              <a:t>Operator </a:t>
            </a:r>
            <a:r>
              <a:rPr lang="it-IT" dirty="0" err="1"/>
              <a:t>experience</a:t>
            </a:r>
            <a:r>
              <a:rPr lang="it-IT" dirty="0"/>
              <a:t> :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AEs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first 100 </a:t>
            </a:r>
            <a:r>
              <a:rPr lang="it-IT" dirty="0" err="1"/>
              <a:t>procedures</a:t>
            </a: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Needle</a:t>
            </a:r>
            <a:r>
              <a:rPr lang="it-IT" dirty="0"/>
              <a:t> </a:t>
            </a:r>
            <a:r>
              <a:rPr lang="it-IT" dirty="0" err="1"/>
              <a:t>size</a:t>
            </a:r>
            <a:r>
              <a:rPr lang="it-IT" dirty="0"/>
              <a:t>/</a:t>
            </a:r>
            <a:r>
              <a:rPr lang="it-IT" dirty="0" err="1"/>
              <a:t>passes</a:t>
            </a:r>
            <a:r>
              <a:rPr lang="it-IT" dirty="0"/>
              <a:t>: NO </a:t>
            </a:r>
            <a:r>
              <a:rPr lang="it-IT" dirty="0" err="1"/>
              <a:t>differences</a:t>
            </a:r>
            <a:r>
              <a:rPr lang="it-IT" dirty="0"/>
              <a:t> in </a:t>
            </a:r>
            <a:r>
              <a:rPr lang="it-IT" dirty="0" err="1"/>
              <a:t>AEs</a:t>
            </a:r>
            <a:r>
              <a:rPr lang="it-IT" dirty="0"/>
              <a:t> for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calibers</a:t>
            </a:r>
            <a:r>
              <a:rPr lang="it-IT" dirty="0"/>
              <a:t> or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passes</a:t>
            </a:r>
            <a:r>
              <a:rPr lang="it-IT" dirty="0"/>
              <a:t> 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 marL="0" indent="0" algn="r">
              <a:lnSpc>
                <a:spcPct val="120000"/>
              </a:lnSpc>
              <a:buNone/>
            </a:pPr>
            <a:r>
              <a:rPr lang="it-IT" sz="2300" i="1" dirty="0"/>
              <a:t>Buscarini E, DLD 2006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it-IT" sz="2300" i="1" dirty="0"/>
              <a:t>Thomas T, AJG 2009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it-IT" sz="2300" i="1" dirty="0" err="1"/>
              <a:t>Wang</a:t>
            </a:r>
            <a:r>
              <a:rPr lang="it-IT" sz="2300" i="1" dirty="0"/>
              <a:t> KY , GIE 2011</a:t>
            </a:r>
          </a:p>
        </p:txBody>
      </p:sp>
    </p:spTree>
    <p:extLst>
      <p:ext uri="{BB962C8B-B14F-4D97-AF65-F5344CB8AC3E}">
        <p14:creationId xmlns:p14="http://schemas.microsoft.com/office/powerpoint/2010/main" val="295631880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F2560-AC7D-EC41-BD1D-7806D7B5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err="1"/>
              <a:t>Complications</a:t>
            </a:r>
            <a:r>
              <a:rPr lang="it-IT" sz="3600" dirty="0"/>
              <a:t> to EUS-</a:t>
            </a:r>
            <a:r>
              <a:rPr lang="it-IT" sz="3600" dirty="0" err="1"/>
              <a:t>guided</a:t>
            </a:r>
            <a:r>
              <a:rPr lang="it-IT" sz="3600" dirty="0"/>
              <a:t> </a:t>
            </a:r>
            <a:r>
              <a:rPr lang="it-IT" sz="3600" dirty="0" err="1"/>
              <a:t>biopsy-specific</a:t>
            </a:r>
            <a:r>
              <a:rPr lang="it-IT" sz="3600" dirty="0"/>
              <a:t> </a:t>
            </a:r>
            <a:r>
              <a:rPr lang="it-IT" sz="3600" dirty="0" err="1"/>
              <a:t>complications</a:t>
            </a:r>
            <a:r>
              <a:rPr lang="it-IT" sz="3600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CA7920-3B68-C243-B9AC-7B558B35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/>
              <a:t>INFECTION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Bacteremia</a:t>
            </a:r>
            <a:r>
              <a:rPr lang="it-IT" dirty="0"/>
              <a:t>: </a:t>
            </a:r>
            <a:r>
              <a:rPr lang="it-IT" dirty="0" err="1"/>
              <a:t>similar</a:t>
            </a:r>
            <a:r>
              <a:rPr lang="it-IT" dirty="0"/>
              <a:t> to EUS </a:t>
            </a:r>
            <a:r>
              <a:rPr lang="it-IT" dirty="0" err="1"/>
              <a:t>without</a:t>
            </a:r>
            <a:r>
              <a:rPr lang="it-IT" dirty="0"/>
              <a:t> FNA: NO ab </a:t>
            </a:r>
            <a:r>
              <a:rPr lang="it-IT" dirty="0" err="1"/>
              <a:t>prophylaxis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b="1" dirty="0" err="1"/>
              <a:t>Antibiotic</a:t>
            </a:r>
            <a:r>
              <a:rPr lang="it-IT" b="1" dirty="0"/>
              <a:t> </a:t>
            </a:r>
            <a:r>
              <a:rPr lang="it-IT" b="1" dirty="0" err="1"/>
              <a:t>prophylaxis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 err="1"/>
              <a:t>fluoroquinolones</a:t>
            </a:r>
            <a:r>
              <a:rPr lang="it-IT" dirty="0"/>
              <a:t>, + treatment 3-5 </a:t>
            </a:r>
            <a:r>
              <a:rPr lang="it-IT" dirty="0" err="1"/>
              <a:t>days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) for EUS-</a:t>
            </a:r>
            <a:r>
              <a:rPr lang="it-IT" dirty="0" err="1"/>
              <a:t>guided</a:t>
            </a:r>
            <a:r>
              <a:rPr lang="it-IT" dirty="0"/>
              <a:t> </a:t>
            </a:r>
            <a:r>
              <a:rPr lang="it-IT" dirty="0" err="1"/>
              <a:t>puncture</a:t>
            </a:r>
            <a:r>
              <a:rPr lang="it-IT" dirty="0"/>
              <a:t> of </a:t>
            </a:r>
            <a:r>
              <a:rPr lang="it-IT" dirty="0" err="1"/>
              <a:t>cystic</a:t>
            </a:r>
            <a:r>
              <a:rPr lang="it-IT" dirty="0"/>
              <a:t> </a:t>
            </a:r>
            <a:r>
              <a:rPr lang="it-IT" dirty="0" err="1"/>
              <a:t>lesions</a:t>
            </a:r>
            <a:r>
              <a:rPr lang="it-IT" dirty="0"/>
              <a:t>: </a:t>
            </a:r>
            <a:r>
              <a:rPr lang="it-IT" b="1" dirty="0" err="1"/>
              <a:t>Key</a:t>
            </a:r>
            <a:r>
              <a:rPr lang="it-IT" b="1" dirty="0"/>
              <a:t> Performance </a:t>
            </a:r>
            <a:r>
              <a:rPr lang="it-IT" b="1" dirty="0" err="1"/>
              <a:t>Indicator</a:t>
            </a:r>
            <a:r>
              <a:rPr lang="it-IT" b="1" dirty="0"/>
              <a:t>, target 95%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Avoid</a:t>
            </a:r>
            <a:r>
              <a:rPr lang="it-IT" dirty="0"/>
              <a:t> </a:t>
            </a:r>
            <a:r>
              <a:rPr lang="it-IT" dirty="0" err="1"/>
              <a:t>puncturing</a:t>
            </a:r>
            <a:r>
              <a:rPr lang="it-IT" dirty="0"/>
              <a:t> </a:t>
            </a:r>
            <a:r>
              <a:rPr lang="it-IT" dirty="0" err="1"/>
              <a:t>mediastinal</a:t>
            </a:r>
            <a:r>
              <a:rPr lang="it-IT" dirty="0"/>
              <a:t> </a:t>
            </a:r>
            <a:r>
              <a:rPr lang="it-IT" dirty="0" err="1"/>
              <a:t>cysts</a:t>
            </a: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 algn="r">
              <a:lnSpc>
                <a:spcPct val="120000"/>
              </a:lnSpc>
              <a:buNone/>
            </a:pPr>
            <a:r>
              <a:rPr lang="it-IT" sz="2400" i="1" dirty="0"/>
              <a:t>EFSUMB </a:t>
            </a:r>
            <a:r>
              <a:rPr lang="it-IT" sz="2400" i="1" dirty="0" err="1"/>
              <a:t>guidelines</a:t>
            </a:r>
            <a:r>
              <a:rPr lang="it-IT" sz="2400" i="1" dirty="0"/>
              <a:t> , EJU 2016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it-IT" sz="2400" i="1" dirty="0"/>
              <a:t>ESGE </a:t>
            </a:r>
            <a:r>
              <a:rPr lang="it-IT" sz="2400" i="1" dirty="0" err="1"/>
              <a:t>guidelines</a:t>
            </a:r>
            <a:r>
              <a:rPr lang="it-IT" sz="2400" i="1" dirty="0"/>
              <a:t>, </a:t>
            </a:r>
            <a:r>
              <a:rPr lang="it-IT" sz="2400" i="1" dirty="0" err="1"/>
              <a:t>Endoscopy</a:t>
            </a:r>
            <a:r>
              <a:rPr lang="it-IT" sz="2400" i="1" dirty="0"/>
              <a:t> 2017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it-IT" sz="2400" i="1" dirty="0"/>
              <a:t>ESGE </a:t>
            </a:r>
            <a:r>
              <a:rPr lang="it-IT" sz="2400" i="1" dirty="0" err="1"/>
              <a:t>guidelines</a:t>
            </a:r>
            <a:r>
              <a:rPr lang="it-IT" sz="2400" i="1" dirty="0"/>
              <a:t>, </a:t>
            </a:r>
            <a:r>
              <a:rPr lang="it-IT" sz="2400" i="1" dirty="0" err="1"/>
              <a:t>Endoscopy</a:t>
            </a:r>
            <a:r>
              <a:rPr lang="it-IT" sz="2400" i="1" dirty="0"/>
              <a:t> 2018</a:t>
            </a:r>
          </a:p>
          <a:p>
            <a:pPr marL="0" indent="0" algn="r">
              <a:lnSpc>
                <a:spcPct val="120000"/>
              </a:lnSpc>
              <a:buNone/>
            </a:pPr>
            <a:endParaRPr lang="it-IT" sz="2400" i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381629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F2560-AC7D-EC41-BD1D-7806D7B5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err="1"/>
              <a:t>Complications</a:t>
            </a:r>
            <a:r>
              <a:rPr lang="it-IT" sz="3600" dirty="0"/>
              <a:t> to EUS-</a:t>
            </a:r>
            <a:r>
              <a:rPr lang="it-IT" sz="3600" dirty="0" err="1"/>
              <a:t>guided</a:t>
            </a:r>
            <a:r>
              <a:rPr lang="it-IT" sz="3600" dirty="0"/>
              <a:t> </a:t>
            </a:r>
            <a:r>
              <a:rPr lang="it-IT" sz="3600" dirty="0" err="1"/>
              <a:t>biopsy-specific</a:t>
            </a:r>
            <a:r>
              <a:rPr lang="it-IT" sz="3600" dirty="0"/>
              <a:t> </a:t>
            </a:r>
            <a:r>
              <a:rPr lang="it-IT" sz="3600" dirty="0" err="1"/>
              <a:t>complications</a:t>
            </a:r>
            <a:r>
              <a:rPr lang="it-IT" sz="3600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CA7920-3B68-C243-B9AC-7B558B35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/>
              <a:t>BLEEDING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history</a:t>
            </a:r>
            <a:r>
              <a:rPr lang="it-IT" dirty="0"/>
              <a:t>, and </a:t>
            </a:r>
            <a:r>
              <a:rPr lang="it-IT" dirty="0" err="1"/>
              <a:t>coagulations</a:t>
            </a:r>
            <a:r>
              <a:rPr lang="it-IT" dirty="0"/>
              <a:t> check-up :INR&lt;1.5, </a:t>
            </a:r>
            <a:r>
              <a:rPr lang="it-IT" dirty="0" err="1"/>
              <a:t>platelet</a:t>
            </a:r>
            <a:r>
              <a:rPr lang="it-IT" dirty="0"/>
              <a:t> </a:t>
            </a:r>
            <a:r>
              <a:rPr lang="it-IT" dirty="0" err="1"/>
              <a:t>count</a:t>
            </a:r>
            <a:r>
              <a:rPr lang="it-IT" dirty="0"/>
              <a:t> &gt;50,000</a:t>
            </a:r>
          </a:p>
          <a:p>
            <a:pPr>
              <a:lnSpc>
                <a:spcPct val="150000"/>
              </a:lnSpc>
            </a:pPr>
            <a:r>
              <a:rPr lang="it-IT" dirty="0"/>
              <a:t>APA and </a:t>
            </a:r>
            <a:r>
              <a:rPr lang="it-IT" dirty="0" err="1"/>
              <a:t>anticoagulation</a:t>
            </a:r>
            <a:r>
              <a:rPr lang="it-IT" dirty="0"/>
              <a:t> </a:t>
            </a:r>
            <a:r>
              <a:rPr lang="it-IT" dirty="0" err="1"/>
              <a:t>stopped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cystic</a:t>
            </a:r>
            <a:r>
              <a:rPr lang="it-IT" dirty="0"/>
              <a:t> </a:t>
            </a:r>
            <a:r>
              <a:rPr lang="it-IT" dirty="0" err="1"/>
              <a:t>lesion</a:t>
            </a:r>
            <a:r>
              <a:rPr lang="it-IT" dirty="0"/>
              <a:t>; </a:t>
            </a:r>
            <a:r>
              <a:rPr lang="it-IT" dirty="0" err="1"/>
              <a:t>Aspirin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continued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solid</a:t>
            </a:r>
            <a:r>
              <a:rPr lang="it-IT" dirty="0"/>
              <a:t> mass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pancreatic</a:t>
            </a:r>
            <a:r>
              <a:rPr lang="it-IT" dirty="0"/>
              <a:t> </a:t>
            </a:r>
            <a:r>
              <a:rPr lang="it-IT" dirty="0" err="1"/>
              <a:t>cyst</a:t>
            </a:r>
            <a:r>
              <a:rPr lang="it-IT" dirty="0"/>
              <a:t> </a:t>
            </a:r>
            <a:r>
              <a:rPr lang="it-IT" dirty="0" err="1"/>
              <a:t>bleeding</a:t>
            </a:r>
            <a:r>
              <a:rPr lang="it-IT" dirty="0"/>
              <a:t>: STOP </a:t>
            </a:r>
            <a:r>
              <a:rPr lang="it-IT" dirty="0" err="1"/>
              <a:t>needle</a:t>
            </a:r>
            <a:r>
              <a:rPr lang="it-IT" dirty="0"/>
              <a:t> </a:t>
            </a:r>
            <a:r>
              <a:rPr lang="it-IT" dirty="0" err="1"/>
              <a:t>passes</a:t>
            </a:r>
            <a:r>
              <a:rPr lang="it-IT" dirty="0"/>
              <a:t>, EUS </a:t>
            </a:r>
            <a:r>
              <a:rPr lang="it-IT" dirty="0" err="1"/>
              <a:t>observation</a:t>
            </a:r>
            <a:r>
              <a:rPr lang="it-IT" dirty="0"/>
              <a:t>, </a:t>
            </a:r>
            <a:r>
              <a:rPr lang="it-IT" dirty="0" err="1"/>
              <a:t>antibiotics</a:t>
            </a: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E4EBA4C-A9C7-A249-8E19-833C68ADC605}"/>
              </a:ext>
            </a:extLst>
          </p:cNvPr>
          <p:cNvSpPr/>
          <p:nvPr/>
        </p:nvSpPr>
        <p:spPr>
          <a:xfrm>
            <a:off x="5445211" y="5757930"/>
            <a:ext cx="6096000" cy="7349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it-IT" i="1" dirty="0"/>
              <a:t>EFSUMB </a:t>
            </a:r>
            <a:r>
              <a:rPr lang="it-IT" i="1" dirty="0" err="1"/>
              <a:t>guidelines</a:t>
            </a:r>
            <a:r>
              <a:rPr lang="it-IT" i="1" dirty="0"/>
              <a:t> , EJU 2016</a:t>
            </a:r>
          </a:p>
          <a:p>
            <a:pPr algn="r">
              <a:lnSpc>
                <a:spcPct val="120000"/>
              </a:lnSpc>
            </a:pPr>
            <a:r>
              <a:rPr lang="it-IT" i="1" dirty="0"/>
              <a:t>ESGE </a:t>
            </a:r>
            <a:r>
              <a:rPr lang="it-IT" i="1" dirty="0" err="1"/>
              <a:t>guidelines</a:t>
            </a:r>
            <a:r>
              <a:rPr lang="it-IT" i="1" dirty="0"/>
              <a:t>, </a:t>
            </a:r>
            <a:r>
              <a:rPr lang="it-IT" i="1" dirty="0" err="1"/>
              <a:t>Endoscopy</a:t>
            </a:r>
            <a:r>
              <a:rPr lang="it-IT" i="1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28840845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335510"/>
            <a:ext cx="72199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2">
            <a:extLst>
              <a:ext uri="{FF2B5EF4-FFF2-40B4-BE49-F238E27FC236}">
                <a16:creationId xmlns:a16="http://schemas.microsoft.com/office/drawing/2014/main" id="{E4DA0422-8383-9744-9AC3-202FD9031A74}"/>
              </a:ext>
            </a:extLst>
          </p:cNvPr>
          <p:cNvSpPr txBox="1">
            <a:spLocks/>
          </p:cNvSpPr>
          <p:nvPr/>
        </p:nvSpPr>
        <p:spPr>
          <a:xfrm>
            <a:off x="5960075" y="5963121"/>
            <a:ext cx="5940152" cy="756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EFSUMB Guidelines,  EJU 2016</a:t>
            </a:r>
            <a:endParaRPr lang="en-US" sz="200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C326BE0E-2120-D042-9AC6-ED1BAA29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172" y="365125"/>
            <a:ext cx="7745627" cy="1325563"/>
          </a:xfrm>
        </p:spPr>
        <p:txBody>
          <a:bodyPr>
            <a:normAutofit/>
          </a:bodyPr>
          <a:lstStyle/>
          <a:p>
            <a:r>
              <a:rPr lang="it-IT" sz="3600" dirty="0" err="1"/>
              <a:t>Complications</a:t>
            </a:r>
            <a:r>
              <a:rPr lang="it-IT" sz="3600" dirty="0"/>
              <a:t> to EUS-</a:t>
            </a:r>
            <a:r>
              <a:rPr lang="it-IT" sz="3600" dirty="0" err="1"/>
              <a:t>guided</a:t>
            </a:r>
            <a:r>
              <a:rPr lang="it-IT" sz="3600" dirty="0"/>
              <a:t> </a:t>
            </a:r>
            <a:r>
              <a:rPr lang="it-IT" sz="3600" dirty="0" err="1"/>
              <a:t>biopsy-specific</a:t>
            </a:r>
            <a:r>
              <a:rPr lang="it-IT" sz="3600" dirty="0"/>
              <a:t> </a:t>
            </a:r>
            <a:r>
              <a:rPr lang="it-IT" sz="3600" dirty="0" err="1"/>
              <a:t>complications</a:t>
            </a:r>
            <a:endParaRPr lang="it-IT" sz="36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C2437BA-1865-DD4E-B071-DB2BF17B95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17"/>
          <a:stretch>
            <a:fillRect/>
          </a:stretch>
        </p:blipFill>
        <p:spPr>
          <a:xfrm>
            <a:off x="0" y="0"/>
            <a:ext cx="3505200" cy="333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C8DCAB-32D6-F845-9DB2-28AEF1D1507B}"/>
              </a:ext>
            </a:extLst>
          </p:cNvPr>
          <p:cNvSpPr txBox="1"/>
          <p:nvPr/>
        </p:nvSpPr>
        <p:spPr>
          <a:xfrm rot="20291914">
            <a:off x="2330745" y="3928947"/>
            <a:ext cx="73785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dirty="0"/>
              <a:t>be a </a:t>
            </a:r>
            <a:r>
              <a:rPr lang="it-IT" sz="3200" dirty="0" err="1"/>
              <a:t>clinician</a:t>
            </a:r>
            <a:r>
              <a:rPr lang="it-IT" sz="3200" dirty="0"/>
              <a:t> </a:t>
            </a:r>
            <a:r>
              <a:rPr lang="it-IT" sz="3200" dirty="0" err="1"/>
              <a:t>not</a:t>
            </a:r>
            <a:r>
              <a:rPr lang="it-IT" sz="3200" dirty="0"/>
              <a:t> </a:t>
            </a:r>
            <a:r>
              <a:rPr lang="it-IT" sz="3200" dirty="0" err="1"/>
              <a:t>only</a:t>
            </a:r>
            <a:r>
              <a:rPr lang="it-IT" sz="3200" dirty="0"/>
              <a:t> an </a:t>
            </a:r>
            <a:r>
              <a:rPr lang="it-IT" sz="3200" dirty="0" err="1"/>
              <a:t>endosonographer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204498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F2560-AC7D-EC41-BD1D-7806D7B5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err="1"/>
              <a:t>Complications</a:t>
            </a:r>
            <a:r>
              <a:rPr lang="it-IT" sz="3600" dirty="0"/>
              <a:t> to EUS-</a:t>
            </a:r>
            <a:r>
              <a:rPr lang="it-IT" sz="3600" dirty="0" err="1"/>
              <a:t>guided</a:t>
            </a:r>
            <a:r>
              <a:rPr lang="it-IT" sz="3600" dirty="0"/>
              <a:t> </a:t>
            </a:r>
            <a:r>
              <a:rPr lang="it-IT" sz="3600" dirty="0" err="1"/>
              <a:t>biopsy-specific</a:t>
            </a:r>
            <a:r>
              <a:rPr lang="it-IT" sz="3600" dirty="0"/>
              <a:t> </a:t>
            </a:r>
            <a:r>
              <a:rPr lang="it-IT" sz="3600" dirty="0" err="1"/>
              <a:t>complications</a:t>
            </a:r>
            <a:r>
              <a:rPr lang="it-IT" sz="3600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CA7920-3B68-C243-B9AC-7B558B35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ACUTE PANCREATITIS</a:t>
            </a:r>
          </a:p>
          <a:p>
            <a:pPr>
              <a:lnSpc>
                <a:spcPct val="150000"/>
              </a:lnSpc>
            </a:pPr>
            <a:r>
              <a:rPr lang="en-US" dirty="0"/>
              <a:t>the site of the puncture should be as close as possible to the pancreatic lesion to reduce </a:t>
            </a:r>
            <a:r>
              <a:rPr lang="en-US" dirty="0" err="1"/>
              <a:t>transversing</a:t>
            </a:r>
            <a:r>
              <a:rPr lang="en-US" dirty="0"/>
              <a:t> of normal pancreas</a:t>
            </a:r>
          </a:p>
          <a:p>
            <a:pPr>
              <a:lnSpc>
                <a:spcPct val="150000"/>
              </a:lnSpc>
            </a:pPr>
            <a:r>
              <a:rPr lang="en-US" dirty="0"/>
              <a:t>number of needle passes should be as low as possible: ROSE ?</a:t>
            </a:r>
            <a:r>
              <a:rPr lang="de-DE" dirty="0"/>
              <a:t>   </a:t>
            </a:r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E4EBA4C-A9C7-A249-8E19-833C68ADC605}"/>
              </a:ext>
            </a:extLst>
          </p:cNvPr>
          <p:cNvSpPr/>
          <p:nvPr/>
        </p:nvSpPr>
        <p:spPr>
          <a:xfrm>
            <a:off x="5445211" y="5757930"/>
            <a:ext cx="6096000" cy="4025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it-IT" i="1" dirty="0"/>
              <a:t>EFSUMB </a:t>
            </a:r>
            <a:r>
              <a:rPr lang="it-IT" i="1" dirty="0" err="1"/>
              <a:t>guidelines</a:t>
            </a:r>
            <a:r>
              <a:rPr lang="it-IT" i="1" dirty="0"/>
              <a:t> , EJU 2016</a:t>
            </a:r>
          </a:p>
        </p:txBody>
      </p:sp>
    </p:spTree>
    <p:extLst>
      <p:ext uri="{BB962C8B-B14F-4D97-AF65-F5344CB8AC3E}">
        <p14:creationId xmlns:p14="http://schemas.microsoft.com/office/powerpoint/2010/main" val="128672447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F2560-AC7D-EC41-BD1D-7806D7B5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err="1"/>
              <a:t>Complications</a:t>
            </a:r>
            <a:r>
              <a:rPr lang="it-IT" sz="3600" dirty="0"/>
              <a:t> to EUS-</a:t>
            </a:r>
            <a:r>
              <a:rPr lang="it-IT" sz="3600" dirty="0" err="1"/>
              <a:t>guided</a:t>
            </a:r>
            <a:r>
              <a:rPr lang="it-IT" sz="3600" dirty="0"/>
              <a:t> </a:t>
            </a:r>
            <a:r>
              <a:rPr lang="it-IT" sz="3600" dirty="0" err="1"/>
              <a:t>biopsy-specific</a:t>
            </a:r>
            <a:r>
              <a:rPr lang="it-IT" sz="3600" dirty="0"/>
              <a:t> </a:t>
            </a:r>
            <a:r>
              <a:rPr lang="it-IT" sz="3600" dirty="0" err="1"/>
              <a:t>complications</a:t>
            </a:r>
            <a:r>
              <a:rPr lang="it-IT" sz="3600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CA7920-3B68-C243-B9AC-7B558B35C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64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/>
              <a:t>PERFORATION</a:t>
            </a:r>
          </a:p>
          <a:p>
            <a:pPr>
              <a:lnSpc>
                <a:spcPct val="150000"/>
              </a:lnSpc>
            </a:pPr>
            <a:r>
              <a:rPr lang="en-US" dirty="0"/>
              <a:t>GI wall perforation during EUS FNA is generally due to the endoscopic instrument itself  rather than to the needle and includes esophageal or duodenal perforation</a:t>
            </a:r>
          </a:p>
          <a:p>
            <a:pPr>
              <a:lnSpc>
                <a:spcPct val="150000"/>
              </a:lnSpc>
            </a:pPr>
            <a:r>
              <a:rPr lang="en-US" dirty="0"/>
              <a:t>Up to 24% of esophageal perforation after stricture dilation: DO NOT DILATE esophageal stricture for completing EUS(-FNA) </a:t>
            </a:r>
          </a:p>
          <a:p>
            <a:pPr>
              <a:lnSpc>
                <a:spcPct val="150000"/>
              </a:lnSpc>
            </a:pPr>
            <a:r>
              <a:rPr lang="it-IT" dirty="0"/>
              <a:t>0.06% in a 2009 </a:t>
            </a:r>
            <a:r>
              <a:rPr lang="it-IT" dirty="0" err="1"/>
              <a:t>prospective</a:t>
            </a:r>
            <a:r>
              <a:rPr lang="it-IT" dirty="0"/>
              <a:t> trial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E4EBA4C-A9C7-A249-8E19-833C68ADC605}"/>
              </a:ext>
            </a:extLst>
          </p:cNvPr>
          <p:cNvSpPr/>
          <p:nvPr/>
        </p:nvSpPr>
        <p:spPr>
          <a:xfrm>
            <a:off x="5445211" y="5757930"/>
            <a:ext cx="6096000" cy="10673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it-IT" i="1" dirty="0"/>
              <a:t>EFSUMB </a:t>
            </a:r>
            <a:r>
              <a:rPr lang="it-IT" i="1" dirty="0" err="1"/>
              <a:t>guidelines</a:t>
            </a:r>
            <a:r>
              <a:rPr lang="it-IT" i="1" dirty="0"/>
              <a:t> , EJU 2016</a:t>
            </a:r>
          </a:p>
          <a:p>
            <a:pPr algn="r">
              <a:lnSpc>
                <a:spcPct val="120000"/>
              </a:lnSpc>
            </a:pPr>
            <a:r>
              <a:rPr lang="it-IT" i="1" dirty="0"/>
              <a:t>ESGE </a:t>
            </a:r>
            <a:r>
              <a:rPr lang="it-IT" i="1" dirty="0" err="1"/>
              <a:t>guidelines</a:t>
            </a:r>
            <a:r>
              <a:rPr lang="it-IT" i="1" dirty="0"/>
              <a:t>, </a:t>
            </a:r>
            <a:r>
              <a:rPr lang="it-IT" i="1" dirty="0" err="1"/>
              <a:t>Endoscopy</a:t>
            </a:r>
            <a:r>
              <a:rPr lang="it-IT" i="1" dirty="0"/>
              <a:t> 2017</a:t>
            </a:r>
          </a:p>
          <a:p>
            <a:pPr algn="r">
              <a:lnSpc>
                <a:spcPct val="120000"/>
              </a:lnSpc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0036261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F2560-AC7D-EC41-BD1D-7806D7B5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err="1"/>
              <a:t>Complications</a:t>
            </a:r>
            <a:r>
              <a:rPr lang="it-IT" sz="3600" dirty="0"/>
              <a:t> to EUS-</a:t>
            </a:r>
            <a:r>
              <a:rPr lang="it-IT" sz="3600" dirty="0" err="1"/>
              <a:t>guided</a:t>
            </a:r>
            <a:r>
              <a:rPr lang="it-IT" sz="3600" dirty="0"/>
              <a:t> </a:t>
            </a:r>
            <a:r>
              <a:rPr lang="it-IT" sz="3600" dirty="0" err="1"/>
              <a:t>biopsy-specific</a:t>
            </a:r>
            <a:r>
              <a:rPr lang="it-IT" sz="3600" dirty="0"/>
              <a:t> </a:t>
            </a:r>
            <a:r>
              <a:rPr lang="it-IT" sz="3600" dirty="0" err="1"/>
              <a:t>complications</a:t>
            </a:r>
            <a:r>
              <a:rPr lang="it-IT" sz="3600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CA7920-3B68-C243-B9AC-7B558B35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TUMOR SEEDING</a:t>
            </a:r>
          </a:p>
          <a:p>
            <a:pPr>
              <a:lnSpc>
                <a:spcPct val="150000"/>
              </a:lnSpc>
            </a:pPr>
            <a:r>
              <a:rPr lang="it-IT" dirty="0"/>
              <a:t>2003-2016 14 </a:t>
            </a:r>
            <a:r>
              <a:rPr lang="it-IT" dirty="0" err="1"/>
              <a:t>cases</a:t>
            </a:r>
            <a:r>
              <a:rPr lang="it-IT" dirty="0"/>
              <a:t> of </a:t>
            </a:r>
            <a:r>
              <a:rPr lang="it-IT" dirty="0" err="1"/>
              <a:t>needle</a:t>
            </a:r>
            <a:r>
              <a:rPr lang="it-IT" dirty="0"/>
              <a:t> </a:t>
            </a:r>
            <a:r>
              <a:rPr lang="it-IT" dirty="0" err="1"/>
              <a:t>tract</a:t>
            </a:r>
            <a:r>
              <a:rPr lang="it-IT" dirty="0"/>
              <a:t> </a:t>
            </a:r>
            <a:r>
              <a:rPr lang="it-IT" dirty="0" err="1"/>
              <a:t>seeding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EUS-FNA </a:t>
            </a:r>
          </a:p>
          <a:p>
            <a:pPr>
              <a:lnSpc>
                <a:spcPct val="150000"/>
              </a:lnSpc>
            </a:pPr>
            <a:r>
              <a:rPr lang="it-IT" dirty="0"/>
              <a:t>11/14 </a:t>
            </a:r>
            <a:r>
              <a:rPr lang="it-IT" dirty="0" err="1"/>
              <a:t>after</a:t>
            </a:r>
            <a:r>
              <a:rPr lang="it-IT" dirty="0"/>
              <a:t> EUS-FNA of </a:t>
            </a:r>
            <a:r>
              <a:rPr lang="it-IT" dirty="0" err="1"/>
              <a:t>pancreatic</a:t>
            </a:r>
            <a:r>
              <a:rPr lang="it-IT" dirty="0"/>
              <a:t> </a:t>
            </a:r>
            <a:r>
              <a:rPr lang="it-IT" dirty="0" err="1"/>
              <a:t>masses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the </a:t>
            </a:r>
            <a:r>
              <a:rPr lang="it-IT" dirty="0" err="1"/>
              <a:t>transgastric</a:t>
            </a:r>
            <a:r>
              <a:rPr lang="it-IT" dirty="0"/>
              <a:t> </a:t>
            </a:r>
            <a:r>
              <a:rPr lang="it-IT" dirty="0" err="1"/>
              <a:t>needle</a:t>
            </a:r>
            <a:r>
              <a:rPr lang="it-IT" dirty="0"/>
              <a:t> </a:t>
            </a:r>
            <a:r>
              <a:rPr lang="it-IT" dirty="0" err="1"/>
              <a:t>track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resected</a:t>
            </a:r>
            <a:r>
              <a:rPr lang="it-IT" dirty="0"/>
              <a:t>: </a:t>
            </a:r>
            <a:r>
              <a:rPr lang="it-IT" dirty="0" err="1"/>
              <a:t>resectable</a:t>
            </a:r>
            <a:r>
              <a:rPr lang="it-IT" dirty="0"/>
              <a:t> </a:t>
            </a:r>
            <a:r>
              <a:rPr lang="it-IT" dirty="0" err="1"/>
              <a:t>tumors</a:t>
            </a:r>
            <a:r>
              <a:rPr lang="it-IT" dirty="0"/>
              <a:t> of body and </a:t>
            </a:r>
            <a:r>
              <a:rPr lang="it-IT" dirty="0" err="1"/>
              <a:t>tail</a:t>
            </a:r>
            <a:r>
              <a:rPr lang="it-IT" dirty="0"/>
              <a:t> of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concern</a:t>
            </a:r>
            <a:r>
              <a:rPr lang="it-IT" dirty="0"/>
              <a:t>!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E4EBA4C-A9C7-A249-8E19-833C68ADC605}"/>
              </a:ext>
            </a:extLst>
          </p:cNvPr>
          <p:cNvSpPr/>
          <p:nvPr/>
        </p:nvSpPr>
        <p:spPr>
          <a:xfrm>
            <a:off x="5445211" y="5757930"/>
            <a:ext cx="6096000" cy="10673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it-IT" i="1" dirty="0"/>
              <a:t>EFSUMB </a:t>
            </a:r>
            <a:r>
              <a:rPr lang="it-IT" i="1" dirty="0" err="1"/>
              <a:t>guidelines</a:t>
            </a:r>
            <a:r>
              <a:rPr lang="it-IT" i="1" dirty="0"/>
              <a:t> , EJU 2016</a:t>
            </a:r>
          </a:p>
          <a:p>
            <a:pPr algn="r">
              <a:lnSpc>
                <a:spcPct val="120000"/>
              </a:lnSpc>
            </a:pPr>
            <a:r>
              <a:rPr lang="it-IT" i="1" dirty="0"/>
              <a:t>ESGE </a:t>
            </a:r>
            <a:r>
              <a:rPr lang="it-IT" i="1" dirty="0" err="1"/>
              <a:t>guidelines</a:t>
            </a:r>
            <a:r>
              <a:rPr lang="it-IT" i="1" dirty="0"/>
              <a:t>, </a:t>
            </a:r>
            <a:r>
              <a:rPr lang="it-IT" i="1" dirty="0" err="1"/>
              <a:t>Endoscopy</a:t>
            </a:r>
            <a:r>
              <a:rPr lang="it-IT" i="1" dirty="0"/>
              <a:t> 2017</a:t>
            </a:r>
          </a:p>
          <a:p>
            <a:pPr algn="r">
              <a:lnSpc>
                <a:spcPct val="120000"/>
              </a:lnSpc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7802926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BA93D-9744-FF41-86FE-0D670BC1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Complications</a:t>
            </a:r>
            <a:r>
              <a:rPr lang="it-IT" dirty="0"/>
              <a:t> to EUS-</a:t>
            </a:r>
            <a:r>
              <a:rPr lang="it-IT" dirty="0" err="1"/>
              <a:t>guided</a:t>
            </a:r>
            <a:r>
              <a:rPr lang="it-IT" dirty="0"/>
              <a:t> </a:t>
            </a:r>
            <a:r>
              <a:rPr lang="it-IT" dirty="0" err="1"/>
              <a:t>treatments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989C3-10B8-6240-B97B-40D839E34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EUS-guided drainage of pancreatic fluid collections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EUS-guided Celiac plexus neurolysis/block </a:t>
            </a:r>
          </a:p>
          <a:p>
            <a:pPr>
              <a:lnSpc>
                <a:spcPct val="150000"/>
              </a:lnSpc>
            </a:pPr>
            <a:r>
              <a:rPr lang="en-US" dirty="0"/>
              <a:t>EUS-guided drainage of abdominal (non-peripancreatic) and pelvic collections</a:t>
            </a:r>
          </a:p>
          <a:p>
            <a:pPr>
              <a:lnSpc>
                <a:spcPct val="150000"/>
              </a:lnSpc>
            </a:pPr>
            <a:r>
              <a:rPr lang="en-US" dirty="0"/>
              <a:t>EUS-guided Biliary drainage</a:t>
            </a:r>
          </a:p>
          <a:p>
            <a:pPr>
              <a:lnSpc>
                <a:spcPct val="150000"/>
              </a:lnSpc>
            </a:pPr>
            <a:r>
              <a:rPr lang="en-US" dirty="0"/>
              <a:t>EUS-guided Pancreatic duct drainage</a:t>
            </a:r>
          </a:p>
          <a:p>
            <a:pPr>
              <a:lnSpc>
                <a:spcPct val="150000"/>
              </a:lnSpc>
            </a:pPr>
            <a:r>
              <a:rPr lang="en-US" dirty="0"/>
              <a:t>EUS-guided tumor treatment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134713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BD229-6667-AF4C-8DE3-F1A99992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/>
              <a:t>Complications</a:t>
            </a:r>
            <a:r>
              <a:rPr lang="it-IT" sz="3600" dirty="0"/>
              <a:t> to </a:t>
            </a:r>
            <a:r>
              <a:rPr lang="en-US" sz="3600" dirty="0"/>
              <a:t>EUS-guided drainage of pancreatic fluid collections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C51F92-4536-A645-9230-443CEC53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EUS guided drainage of symptomatic PFCs : transmural stents has mostly replaced surgery or percutaneous drainage</a:t>
            </a:r>
          </a:p>
          <a:p>
            <a:pPr>
              <a:lnSpc>
                <a:spcPct val="150000"/>
              </a:lnSpc>
            </a:pPr>
            <a:r>
              <a:rPr lang="en-US" dirty="0"/>
              <a:t>high success rate 87%-97%</a:t>
            </a:r>
          </a:p>
          <a:p>
            <a:pPr>
              <a:lnSpc>
                <a:spcPct val="150000"/>
              </a:lnSpc>
            </a:pPr>
            <a:r>
              <a:rPr lang="en-US" dirty="0"/>
              <a:t>low AEs 6%-34%, and mortality 0%-1% rates</a:t>
            </a:r>
          </a:p>
          <a:p>
            <a:endParaRPr lang="it-IT" dirty="0"/>
          </a:p>
          <a:p>
            <a:pPr marL="0" indent="0" algn="r">
              <a:lnSpc>
                <a:spcPct val="100000"/>
              </a:lnSpc>
              <a:buNone/>
            </a:pPr>
            <a:r>
              <a:rPr lang="en-US" sz="2000" i="1" dirty="0"/>
              <a:t>Baron T, GIE 2002 </a:t>
            </a:r>
            <a:r>
              <a:rPr lang="en-US" sz="2000" i="1" dirty="0" err="1"/>
              <a:t>Hookey</a:t>
            </a:r>
            <a:r>
              <a:rPr lang="en-US" sz="2000" i="1" dirty="0"/>
              <a:t> LC, GIE 2006</a:t>
            </a:r>
            <a:endParaRPr lang="it-IT" sz="2000" i="1" dirty="0"/>
          </a:p>
          <a:p>
            <a:pPr marL="0" indent="0" algn="r">
              <a:lnSpc>
                <a:spcPct val="100000"/>
              </a:lnSpc>
              <a:buNone/>
            </a:pPr>
            <a:r>
              <a:rPr lang="en-US" sz="2000" i="1" dirty="0" err="1"/>
              <a:t>Cahen</a:t>
            </a:r>
            <a:r>
              <a:rPr lang="en-US" sz="2000" i="1" dirty="0"/>
              <a:t> </a:t>
            </a:r>
            <a:r>
              <a:rPr lang="en-US" sz="2000" i="1" dirty="0" err="1"/>
              <a:t>D,Endoscopy</a:t>
            </a:r>
            <a:r>
              <a:rPr lang="en-US" sz="2000" i="1" dirty="0"/>
              <a:t> 2005</a:t>
            </a:r>
            <a:endParaRPr lang="it-IT" sz="2000" i="1" dirty="0"/>
          </a:p>
          <a:p>
            <a:pPr marL="0" indent="0" algn="r">
              <a:lnSpc>
                <a:spcPct val="100000"/>
              </a:lnSpc>
              <a:buNone/>
            </a:pPr>
            <a:r>
              <a:rPr lang="en-US" sz="2000" i="1" dirty="0" err="1"/>
              <a:t>Varadarajulu</a:t>
            </a:r>
            <a:r>
              <a:rPr lang="en-US" sz="2000" i="1" dirty="0"/>
              <a:t> S, J </a:t>
            </a:r>
            <a:r>
              <a:rPr lang="en-US" sz="2000" i="1" dirty="0" err="1"/>
              <a:t>Gastrointest</a:t>
            </a:r>
            <a:r>
              <a:rPr lang="en-US" sz="2000" i="1" dirty="0"/>
              <a:t> Surg 2011</a:t>
            </a:r>
            <a:endParaRPr lang="it-IT" sz="2000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983443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EBC58F-899F-A946-B49B-B2478A28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/>
              <a:t>Complications</a:t>
            </a:r>
            <a:r>
              <a:rPr lang="it-IT" sz="3600" dirty="0"/>
              <a:t> to </a:t>
            </a:r>
            <a:r>
              <a:rPr lang="en-US" sz="3600" dirty="0"/>
              <a:t>EUS-guided drainage of </a:t>
            </a:r>
            <a:r>
              <a:rPr lang="en-US" sz="3200" dirty="0"/>
              <a:t>pancreatic</a:t>
            </a:r>
            <a:r>
              <a:rPr lang="en-US" sz="3600" dirty="0"/>
              <a:t> fluid collections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AF742A-04FC-804B-82C1-76BB09D4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28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Systematic review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bleeding </a:t>
            </a:r>
            <a:r>
              <a:rPr lang="en-US" dirty="0"/>
              <a:t>(69 cases), </a:t>
            </a:r>
          </a:p>
          <a:p>
            <a:r>
              <a:rPr lang="en-US" b="1" dirty="0"/>
              <a:t>superinfection </a:t>
            </a:r>
            <a:r>
              <a:rPr lang="en-US" dirty="0"/>
              <a:t>(52 cases) </a:t>
            </a:r>
          </a:p>
          <a:p>
            <a:r>
              <a:rPr lang="en-US" b="1" dirty="0"/>
              <a:t>stents migration </a:t>
            </a:r>
            <a:r>
              <a:rPr lang="en-US" dirty="0"/>
              <a:t>that required endoscopic reintervention (51 cases)</a:t>
            </a:r>
          </a:p>
          <a:p>
            <a:r>
              <a:rPr lang="en-US" b="1" dirty="0"/>
              <a:t>perforation</a:t>
            </a:r>
            <a:r>
              <a:rPr lang="en-US" dirty="0"/>
              <a:t> treated with surgery (27 cases) or conservatively (18 cases) </a:t>
            </a:r>
          </a:p>
          <a:p>
            <a:r>
              <a:rPr lang="en-US" b="1" dirty="0"/>
              <a:t>5</a:t>
            </a:r>
            <a:r>
              <a:rPr lang="en-US" dirty="0"/>
              <a:t> </a:t>
            </a:r>
            <a:r>
              <a:rPr lang="en-US" b="1" dirty="0"/>
              <a:t>deaths</a:t>
            </a:r>
            <a:r>
              <a:rPr lang="en-US" dirty="0"/>
              <a:t> procedure related</a:t>
            </a:r>
            <a:r>
              <a:rPr lang="it-IT" dirty="0">
                <a:effectLst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sz="2000" i="1" dirty="0" err="1"/>
              <a:t>Fabbri</a:t>
            </a:r>
            <a:r>
              <a:rPr lang="en-US" sz="2000" i="1" dirty="0"/>
              <a:t> C, WJG 2014</a:t>
            </a:r>
            <a:endParaRPr lang="it-IT" sz="2000" i="1" dirty="0"/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44E5850-A5CA-8849-9B21-59418197D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20598"/>
              </p:ext>
            </p:extLst>
          </p:nvPr>
        </p:nvGraphicFramePr>
        <p:xfrm>
          <a:off x="838200" y="2381679"/>
          <a:ext cx="7589108" cy="658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277">
                  <a:extLst>
                    <a:ext uri="{9D8B030D-6E8A-4147-A177-3AD203B41FA5}">
                      <a16:colId xmlns:a16="http://schemas.microsoft.com/office/drawing/2014/main" val="1303968467"/>
                    </a:ext>
                  </a:extLst>
                </a:gridCol>
                <a:gridCol w="1897277">
                  <a:extLst>
                    <a:ext uri="{9D8B030D-6E8A-4147-A177-3AD203B41FA5}">
                      <a16:colId xmlns:a16="http://schemas.microsoft.com/office/drawing/2014/main" val="749098846"/>
                    </a:ext>
                  </a:extLst>
                </a:gridCol>
                <a:gridCol w="1897277">
                  <a:extLst>
                    <a:ext uri="{9D8B030D-6E8A-4147-A177-3AD203B41FA5}">
                      <a16:colId xmlns:a16="http://schemas.microsoft.com/office/drawing/2014/main" val="1655368406"/>
                    </a:ext>
                  </a:extLst>
                </a:gridCol>
                <a:gridCol w="1897277">
                  <a:extLst>
                    <a:ext uri="{9D8B030D-6E8A-4147-A177-3AD203B41FA5}">
                      <a16:colId xmlns:a16="http://schemas.microsoft.com/office/drawing/2014/main" val="1831980290"/>
                    </a:ext>
                  </a:extLst>
                </a:gridCol>
              </a:tblGrid>
              <a:tr h="658083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it-IT" sz="2000" dirty="0">
                          <a:effectLst/>
                        </a:rPr>
                        <a:t>Total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it-IT" sz="2000" dirty="0">
                          <a:effectLst/>
                        </a:rPr>
                        <a:t>55 </a:t>
                      </a:r>
                      <a:r>
                        <a:rPr lang="it-IT" sz="2000" dirty="0" err="1">
                          <a:effectLst/>
                        </a:rPr>
                        <a:t>studies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it-IT" sz="2000" dirty="0">
                          <a:effectLst/>
                        </a:rPr>
                        <a:t>1867 </a:t>
                      </a:r>
                      <a:r>
                        <a:rPr lang="it-IT" sz="2000" dirty="0" err="1">
                          <a:effectLst/>
                        </a:rPr>
                        <a:t>pts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it-IT" sz="2000" dirty="0" err="1">
                          <a:effectLst/>
                        </a:rPr>
                        <a:t>Complications</a:t>
                      </a:r>
                      <a:r>
                        <a:rPr lang="it-IT" sz="2000" dirty="0">
                          <a:effectLst/>
                        </a:rPr>
                        <a:t> 17% (0%-52%)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439867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88016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3CE52A-1B7D-6143-A454-1163A933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Lecture</a:t>
            </a:r>
            <a:r>
              <a:rPr lang="it-IT" dirty="0"/>
              <a:t> </a:t>
            </a:r>
            <a:r>
              <a:rPr lang="it-IT" dirty="0" err="1"/>
              <a:t>plan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9501D1-B340-054E-A17A-93ED252E7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/>
              <a:t>Background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dirty="0" err="1"/>
              <a:t>Complications</a:t>
            </a:r>
            <a:r>
              <a:rPr lang="it-IT" dirty="0"/>
              <a:t> to non-</a:t>
            </a:r>
            <a:r>
              <a:rPr lang="it-IT" dirty="0" err="1"/>
              <a:t>interventional</a:t>
            </a:r>
            <a:r>
              <a:rPr lang="it-IT" dirty="0"/>
              <a:t> EUS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dirty="0" err="1"/>
              <a:t>Complications</a:t>
            </a:r>
            <a:r>
              <a:rPr lang="it-IT" dirty="0"/>
              <a:t> to EUS-</a:t>
            </a:r>
            <a:r>
              <a:rPr lang="it-IT" dirty="0" err="1"/>
              <a:t>guided</a:t>
            </a:r>
            <a:r>
              <a:rPr lang="it-IT" dirty="0"/>
              <a:t> </a:t>
            </a:r>
            <a:r>
              <a:rPr lang="it-IT" dirty="0" err="1"/>
              <a:t>biopsy</a:t>
            </a:r>
            <a:endParaRPr lang="it-IT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dirty="0" err="1"/>
              <a:t>Complications</a:t>
            </a:r>
            <a:r>
              <a:rPr lang="it-IT" dirty="0"/>
              <a:t> to EUS-</a:t>
            </a:r>
            <a:r>
              <a:rPr lang="it-IT" dirty="0" err="1"/>
              <a:t>guided</a:t>
            </a:r>
            <a:r>
              <a:rPr lang="it-IT" dirty="0"/>
              <a:t> </a:t>
            </a:r>
            <a:r>
              <a:rPr lang="it-IT" dirty="0" err="1"/>
              <a:t>treatments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Risk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for </a:t>
            </a:r>
            <a:r>
              <a:rPr lang="it-IT" dirty="0" err="1"/>
              <a:t>complications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complications</a:t>
            </a:r>
            <a:r>
              <a:rPr lang="it-IT" dirty="0"/>
              <a:t>: </a:t>
            </a:r>
            <a:r>
              <a:rPr lang="it-IT" dirty="0" err="1"/>
              <a:t>prevention</a:t>
            </a:r>
            <a:r>
              <a:rPr lang="it-IT" dirty="0"/>
              <a:t>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309997856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2A331A-FD59-F345-B45C-4B0704E1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930" y="172651"/>
            <a:ext cx="5552302" cy="651269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B568EE6-FE27-3A46-B923-F94CA7CD1048}"/>
              </a:ext>
            </a:extLst>
          </p:cNvPr>
          <p:cNvSpPr/>
          <p:nvPr/>
        </p:nvSpPr>
        <p:spPr>
          <a:xfrm>
            <a:off x="2924432" y="3027405"/>
            <a:ext cx="5638799" cy="4942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4AFF8EC-A94D-1841-8FD7-7989FABC731D}"/>
              </a:ext>
            </a:extLst>
          </p:cNvPr>
          <p:cNvSpPr/>
          <p:nvPr/>
        </p:nvSpPr>
        <p:spPr>
          <a:xfrm>
            <a:off x="5263978" y="0"/>
            <a:ext cx="1075038" cy="6586151"/>
          </a:xfrm>
          <a:prstGeom prst="rect">
            <a:avLst/>
          </a:prstGeom>
          <a:solidFill>
            <a:srgbClr val="FFFF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AC52B46-755E-354D-91BA-EEBC8FDBCC67}"/>
              </a:ext>
            </a:extLst>
          </p:cNvPr>
          <p:cNvSpPr/>
          <p:nvPr/>
        </p:nvSpPr>
        <p:spPr>
          <a:xfrm>
            <a:off x="2924431" y="6376430"/>
            <a:ext cx="5638799" cy="3089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C4476EC-5F00-2F4E-A603-353F72911442}"/>
              </a:ext>
            </a:extLst>
          </p:cNvPr>
          <p:cNvSpPr txBox="1"/>
          <p:nvPr/>
        </p:nvSpPr>
        <p:spPr>
          <a:xfrm>
            <a:off x="9879963" y="6053264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Bang JY Gut 2018 </a:t>
            </a:r>
            <a:endParaRPr lang="it-IT" i="1" dirty="0"/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D91A6C-FEBA-3446-B1C6-F87016FF8A9C}"/>
              </a:ext>
            </a:extLst>
          </p:cNvPr>
          <p:cNvSpPr txBox="1"/>
          <p:nvPr/>
        </p:nvSpPr>
        <p:spPr>
          <a:xfrm>
            <a:off x="9181070" y="806439"/>
            <a:ext cx="22519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RCT:</a:t>
            </a:r>
          </a:p>
          <a:p>
            <a:r>
              <a:rPr lang="en-US" b="1" dirty="0"/>
              <a:t>non-superiority </a:t>
            </a:r>
          </a:p>
          <a:p>
            <a:r>
              <a:rPr lang="en-US" b="1" dirty="0"/>
              <a:t>of LAMS</a:t>
            </a:r>
          </a:p>
          <a:p>
            <a:r>
              <a:rPr lang="en-US" b="1" dirty="0"/>
              <a:t>over plastic stents </a:t>
            </a:r>
          </a:p>
          <a:p>
            <a:r>
              <a:rPr lang="en-US" b="1" dirty="0"/>
              <a:t>for drainage </a:t>
            </a:r>
          </a:p>
          <a:p>
            <a:r>
              <a:rPr lang="en-US" b="1" dirty="0"/>
              <a:t>of WON</a:t>
            </a:r>
            <a:r>
              <a:rPr lang="it-IT" b="1" dirty="0"/>
              <a:t> </a:t>
            </a:r>
          </a:p>
          <a:p>
            <a:endParaRPr lang="it-IT" b="1" dirty="0"/>
          </a:p>
          <a:p>
            <a:r>
              <a:rPr lang="en-US" b="1" dirty="0"/>
              <a:t>higher rate of </a:t>
            </a:r>
          </a:p>
          <a:p>
            <a:r>
              <a:rPr lang="en-US" b="1" dirty="0"/>
              <a:t>stent- related </a:t>
            </a:r>
          </a:p>
          <a:p>
            <a:r>
              <a:rPr lang="en-US" b="1" dirty="0"/>
              <a:t>adverse events </a:t>
            </a:r>
          </a:p>
          <a:p>
            <a:r>
              <a:rPr lang="en-US" b="1" dirty="0"/>
              <a:t>if LAMS not removed </a:t>
            </a:r>
          </a:p>
          <a:p>
            <a:r>
              <a:rPr lang="en-US" b="1" dirty="0"/>
              <a:t>within 3 weeks</a:t>
            </a:r>
            <a:endParaRPr lang="it-IT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C94951-9676-9D44-B3BB-3EE8C5358074}"/>
              </a:ext>
            </a:extLst>
          </p:cNvPr>
          <p:cNvSpPr txBox="1"/>
          <p:nvPr/>
        </p:nvSpPr>
        <p:spPr>
          <a:xfrm>
            <a:off x="284205" y="580768"/>
            <a:ext cx="250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With </a:t>
            </a:r>
            <a:r>
              <a:rPr lang="it-IT" sz="2000" b="1" dirty="0" err="1"/>
              <a:t>advent</a:t>
            </a:r>
            <a:r>
              <a:rPr lang="it-IT" sz="2000" b="1" dirty="0"/>
              <a:t> of LAMS </a:t>
            </a:r>
          </a:p>
          <a:p>
            <a:r>
              <a:rPr lang="it-IT" sz="2000" b="1" dirty="0" err="1"/>
              <a:t>after</a:t>
            </a:r>
            <a:r>
              <a:rPr lang="it-IT" sz="2000" b="1" dirty="0"/>
              <a:t> 2014….</a:t>
            </a:r>
          </a:p>
        </p:txBody>
      </p:sp>
    </p:spTree>
    <p:extLst>
      <p:ext uri="{BB962C8B-B14F-4D97-AF65-F5344CB8AC3E}">
        <p14:creationId xmlns:p14="http://schemas.microsoft.com/office/powerpoint/2010/main" val="1178767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BD229-6667-AF4C-8DE3-F1A99992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/>
              <a:t>Complications</a:t>
            </a:r>
            <a:r>
              <a:rPr lang="it-IT" sz="3600" dirty="0"/>
              <a:t> to </a:t>
            </a:r>
            <a:r>
              <a:rPr lang="en-US" sz="3600" dirty="0"/>
              <a:t>EUS-guided drainage of pancreatic fluid collections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C51F92-4536-A645-9230-443CEC5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23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lumen-apposing metal stents or plastic stents?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Metanalysis of studies published since the revised Atlanta</a:t>
            </a:r>
            <a:r>
              <a:rPr lang="it-IT" dirty="0"/>
              <a:t> </a:t>
            </a:r>
            <a:r>
              <a:rPr lang="en-US" dirty="0"/>
              <a:t>classification (2014 to current) included  to estimate and compare the pooled rates of clinical success and adverse-events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pooled rate of clinical-success with LAMS 88.5% and with PS 88.1%  </a:t>
            </a:r>
            <a:r>
              <a:rPr lang="en-US" i="1" dirty="0"/>
              <a:t>P</a:t>
            </a:r>
            <a:r>
              <a:rPr lang="en-US" dirty="0"/>
              <a:t> = 0.93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No difference was noted in the pooled rates of all adverse-events, </a:t>
            </a:r>
            <a:r>
              <a:rPr lang="en-US" b="1" dirty="0"/>
              <a:t>LAMS: 11.2% (6.8-17.9, </a:t>
            </a:r>
            <a:r>
              <a:rPr lang="en-US" b="1" i="1" dirty="0"/>
              <a:t>I</a:t>
            </a:r>
            <a:r>
              <a:rPr lang="en-US" b="1" baseline="30000" dirty="0"/>
              <a:t>2</a:t>
            </a:r>
            <a:r>
              <a:rPr lang="en-US" b="1" dirty="0"/>
              <a:t> = 82.0) </a:t>
            </a:r>
            <a:r>
              <a:rPr lang="en-US" b="1" i="1" dirty="0"/>
              <a:t>vs</a:t>
            </a:r>
            <a:r>
              <a:rPr lang="en-US" b="1" dirty="0"/>
              <a:t> PS: 15.9% (8.4-27.8, </a:t>
            </a:r>
            <a:r>
              <a:rPr lang="en-US" b="1" i="1" dirty="0"/>
              <a:t>I</a:t>
            </a:r>
            <a:r>
              <a:rPr lang="en-US" b="1" baseline="30000" dirty="0"/>
              <a:t>2</a:t>
            </a:r>
            <a:r>
              <a:rPr lang="en-US" b="1" dirty="0"/>
              <a:t> = 78.8); </a:t>
            </a:r>
            <a:r>
              <a:rPr lang="en-US" b="1" i="1" dirty="0"/>
              <a:t>P</a:t>
            </a:r>
            <a:r>
              <a:rPr lang="en-US" b="1" dirty="0"/>
              <a:t> = 0.38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LAMS and PS demonstrate equal clinical outcomes and equal adverse-events in the drainage of pancreatic WON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r">
              <a:buNone/>
            </a:pPr>
            <a:r>
              <a:rPr lang="en-US" sz="2200" i="1" dirty="0"/>
              <a:t>Mohan BP, </a:t>
            </a:r>
            <a:r>
              <a:rPr lang="en-US" sz="2200" i="1" dirty="0" err="1"/>
              <a:t>Endosc</a:t>
            </a:r>
            <a:r>
              <a:rPr lang="en-US" sz="2200" i="1" dirty="0"/>
              <a:t> Ultrasound 2019 </a:t>
            </a:r>
            <a:endParaRPr lang="it-IT" sz="2200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681439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BD229-6667-AF4C-8DE3-F1A99992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/>
              <a:t>Complications</a:t>
            </a:r>
            <a:r>
              <a:rPr lang="it-IT" sz="3600" dirty="0"/>
              <a:t> to </a:t>
            </a:r>
            <a:r>
              <a:rPr lang="en-US" sz="3600" dirty="0"/>
              <a:t>EUS-guided drainage of pancreatic fluid collections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C51F92-4536-A645-9230-443CEC5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23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 err="1"/>
              <a:t>Recommendations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LAMS must be </a:t>
            </a:r>
            <a:r>
              <a:rPr lang="it-IT" dirty="0" err="1"/>
              <a:t>removed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3 weeks</a:t>
            </a:r>
          </a:p>
          <a:p>
            <a:pPr>
              <a:lnSpc>
                <a:spcPct val="150000"/>
              </a:lnSpc>
            </a:pPr>
            <a:r>
              <a:rPr lang="it-IT" dirty="0"/>
              <a:t>NO LAMS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vascular</a:t>
            </a:r>
            <a:r>
              <a:rPr lang="it-IT" dirty="0"/>
              <a:t> </a:t>
            </a:r>
            <a:r>
              <a:rPr lang="it-IT" dirty="0" err="1"/>
              <a:t>lesions</a:t>
            </a:r>
            <a:r>
              <a:rPr lang="it-IT" dirty="0"/>
              <a:t> (</a:t>
            </a:r>
            <a:r>
              <a:rPr lang="it-IT" dirty="0" err="1"/>
              <a:t>pseudoaneurysms</a:t>
            </a:r>
            <a:r>
              <a:rPr lang="it-IT" dirty="0"/>
              <a:t>) in </a:t>
            </a:r>
            <a:r>
              <a:rPr lang="it-IT" dirty="0" err="1"/>
              <a:t>proximity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459346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983232-8A8B-0A48-A629-5A228839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Complications to EUS-guided Celiac plexus neurolysis/block </a:t>
            </a:r>
            <a:br>
              <a:rPr lang="en-US" sz="3600" b="1" dirty="0"/>
            </a:b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530E64-EF97-1A4E-A13A-6B767459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Close to 2000 cases reported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Most frequent (up to 30% of patients) AEs: diarrhea, abdominal pain and hypotension, usually mild (grade I-II) and self-limiting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serious AEs reported: bleeding, abscess, abdominal ischemia, permanent paralysis and death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risk of serious morbidity and mortality should be weighed against expected benefits particularly in patients with a long life expectancy (</a:t>
            </a:r>
            <a:r>
              <a:rPr lang="en-US" sz="2400" i="1" dirty="0"/>
              <a:t>i.e</a:t>
            </a:r>
            <a:r>
              <a:rPr lang="en-US" sz="2400" dirty="0"/>
              <a:t>. patients with chronic pancreatitis) </a:t>
            </a:r>
          </a:p>
          <a:p>
            <a:pPr marL="0" indent="0" algn="r">
              <a:buNone/>
            </a:pPr>
            <a:r>
              <a:rPr lang="en-US" sz="1800" i="1" dirty="0" err="1"/>
              <a:t>Fabbri</a:t>
            </a:r>
            <a:r>
              <a:rPr lang="en-US" sz="1800" i="1" dirty="0"/>
              <a:t> C, WJG 2014</a:t>
            </a:r>
            <a:endParaRPr lang="it-IT" sz="1800" i="1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2444373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262EFD-02FD-B84F-8CA2-72482A86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Complications</a:t>
            </a:r>
            <a:r>
              <a:rPr lang="it-IT" dirty="0"/>
              <a:t> to EUS-</a:t>
            </a:r>
            <a:r>
              <a:rPr lang="it-IT" dirty="0" err="1"/>
              <a:t>guided</a:t>
            </a:r>
            <a:r>
              <a:rPr lang="it-IT" dirty="0"/>
              <a:t> </a:t>
            </a:r>
            <a:r>
              <a:rPr lang="it-IT" dirty="0" err="1"/>
              <a:t>treatments</a:t>
            </a: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3242B84-B153-E44D-97D4-02D9F8373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147299"/>
              </p:ext>
            </p:extLst>
          </p:nvPr>
        </p:nvGraphicFramePr>
        <p:xfrm>
          <a:off x="838200" y="1825625"/>
          <a:ext cx="10515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7364540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997042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1562477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8236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Reported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 err="1"/>
                        <a:t>cases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AEs</a:t>
                      </a:r>
                      <a:r>
                        <a:rPr lang="it-IT" sz="2000" b="1" dirty="0"/>
                        <a:t> rate (</a:t>
                      </a:r>
                      <a:r>
                        <a:rPr lang="it-IT" sz="2000" b="1" dirty="0" err="1"/>
                        <a:t>range</a:t>
                      </a:r>
                      <a:r>
                        <a:rPr lang="it-IT" sz="20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Mortality</a:t>
                      </a:r>
                      <a:r>
                        <a:rPr lang="it-IT" sz="2000" b="1" dirty="0"/>
                        <a:t> rate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2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 –guided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necrosectomy</a:t>
                      </a:r>
                      <a:endParaRPr lang="it-IT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28% (0-46)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77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EUS-guided Biliary drainage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1127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22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EUS-guided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ancreatic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duct drainage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20% (7-55)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0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EUS-GD of abdominal (non-peripancreatic) and pelvic collections</a:t>
                      </a:r>
                      <a:r>
                        <a:rPr lang="it-IT" sz="2000" b="1" dirty="0">
                          <a:effectLst/>
                        </a:rPr>
                        <a:t> 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66697"/>
                  </a:ext>
                </a:extLst>
              </a:tr>
              <a:tr h="325008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EUS-guided gallbladder drainage</a:t>
                      </a:r>
                      <a:r>
                        <a:rPr lang="it-IT" sz="2000" b="1" dirty="0">
                          <a:effectLst/>
                        </a:rPr>
                        <a:t> 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244281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C0F23EA3-48DE-A044-8DD8-979B464FD11A}"/>
              </a:ext>
            </a:extLst>
          </p:cNvPr>
          <p:cNvSpPr/>
          <p:nvPr/>
        </p:nvSpPr>
        <p:spPr>
          <a:xfrm>
            <a:off x="9359472" y="6471602"/>
            <a:ext cx="199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 err="1"/>
              <a:t>Fabbri</a:t>
            </a:r>
            <a:r>
              <a:rPr lang="en-US" i="1" dirty="0"/>
              <a:t> C, WJG 2014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2701115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262EFD-02FD-B84F-8CA2-72482A86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8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4000" dirty="0" err="1"/>
              <a:t>Complications</a:t>
            </a:r>
            <a:r>
              <a:rPr lang="it-IT" sz="4000" dirty="0"/>
              <a:t> to EUS-</a:t>
            </a:r>
            <a:r>
              <a:rPr lang="it-IT" sz="4000" dirty="0" err="1"/>
              <a:t>guided</a:t>
            </a:r>
            <a:r>
              <a:rPr lang="it-IT" sz="4000" dirty="0"/>
              <a:t> </a:t>
            </a:r>
            <a:r>
              <a:rPr lang="it-IT" sz="4000" dirty="0" err="1"/>
              <a:t>treatments</a:t>
            </a:r>
            <a:r>
              <a:rPr lang="it-IT" sz="4000" dirty="0"/>
              <a:t>-</a:t>
            </a:r>
            <a:r>
              <a:rPr lang="en-US" sz="4000" dirty="0">
                <a:solidFill>
                  <a:schemeClr val="dk1"/>
                </a:solidFill>
              </a:rPr>
              <a:t> EUS-guided gallbladder drainage</a:t>
            </a:r>
            <a:r>
              <a:rPr lang="it-IT" sz="4000" dirty="0"/>
              <a:t> </a:t>
            </a:r>
            <a:br>
              <a:rPr lang="it-IT" b="1" dirty="0"/>
            </a:b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0F23EA3-48DE-A044-8DD8-979B464FD11A}"/>
              </a:ext>
            </a:extLst>
          </p:cNvPr>
          <p:cNvSpPr/>
          <p:nvPr/>
        </p:nvSpPr>
        <p:spPr>
          <a:xfrm>
            <a:off x="8165811" y="6336268"/>
            <a:ext cx="318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/>
              <a:t>Jang JW, Gastroenterology 2012</a:t>
            </a:r>
            <a:endParaRPr lang="it-IT" i="1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44D3ABC-BA6C-1047-A804-801A65260D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58866"/>
            <a:ext cx="9305364" cy="50629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non-inferiority RCT</a:t>
            </a:r>
            <a:r>
              <a:rPr lang="en-US" altLang="it-IT" b="1" dirty="0"/>
              <a:t> </a:t>
            </a:r>
            <a:endParaRPr kumimoji="0" lang="en-US" altLang="it-IT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 evaluate technical feasibility, efficacy and safety of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EUS-guided </a:t>
            </a:r>
            <a:r>
              <a:rPr kumimoji="0" lang="en-US" altLang="it-IT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vs</a:t>
            </a:r>
            <a:r>
              <a:rPr kumimoji="0" lang="en-US" altLang="it-IT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percutaneous drainage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59 patients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technical success rate (97% </a:t>
            </a:r>
            <a:r>
              <a:rPr kumimoji="0" lang="en-US" altLang="it-IT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vs</a:t>
            </a:r>
            <a:r>
              <a:rPr kumimoji="0" lang="en-US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97%)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clinical success (100% </a:t>
            </a:r>
            <a:r>
              <a:rPr kumimoji="0" lang="en-US" altLang="it-IT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vs</a:t>
            </a:r>
            <a:r>
              <a:rPr kumimoji="0" lang="en-US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96%)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adverse events (7% </a:t>
            </a:r>
            <a:r>
              <a:rPr kumimoji="0" lang="en-US" altLang="it-IT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vs</a:t>
            </a:r>
            <a:r>
              <a:rPr kumimoji="0" lang="en-US" altLang="it-I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3%, NS)</a:t>
            </a:r>
            <a:endParaRPr kumimoji="0" lang="en-US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2E58304-5F6E-2147-A283-7BBF73F563E0}"/>
              </a:ext>
            </a:extLst>
          </p:cNvPr>
          <p:cNvGrpSpPr/>
          <p:nvPr/>
        </p:nvGrpSpPr>
        <p:grpSpPr>
          <a:xfrm>
            <a:off x="1977838" y="2395530"/>
            <a:ext cx="7277100" cy="2414194"/>
            <a:chOff x="1977838" y="2395530"/>
            <a:chExt cx="7277100" cy="2414194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CDE89C3-C5B0-3A46-877B-839A5480B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41956">
              <a:off x="1977838" y="2666599"/>
              <a:ext cx="7277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05023A1D-29D0-7945-93F6-DA393BA430A7}"/>
                </a:ext>
              </a:extLst>
            </p:cNvPr>
            <p:cNvSpPr txBox="1"/>
            <p:nvPr/>
          </p:nvSpPr>
          <p:spPr>
            <a:xfrm rot="20018456">
              <a:off x="4781989" y="2395530"/>
              <a:ext cx="3025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EFSUMB </a:t>
              </a:r>
              <a:r>
                <a:rPr lang="it-IT" b="1" dirty="0" err="1"/>
                <a:t>Guidelines</a:t>
              </a:r>
              <a:r>
                <a:rPr lang="it-IT" b="1" dirty="0"/>
                <a:t>, EJU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315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F2C7F-CA85-0542-AFE7-B33F44ED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/>
              <a:t>Complications</a:t>
            </a:r>
            <a:r>
              <a:rPr lang="it-IT" sz="3600" dirty="0"/>
              <a:t> to </a:t>
            </a:r>
            <a:r>
              <a:rPr lang="en-US" sz="3600" dirty="0"/>
              <a:t>EUS-guided treatments of pancreatic cancer</a:t>
            </a:r>
            <a:endParaRPr lang="it-IT" sz="3600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B7643C7-5E50-D047-BDF3-AAFA1C8B8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903098"/>
              </p:ext>
            </p:extLst>
          </p:nvPr>
        </p:nvGraphicFramePr>
        <p:xfrm>
          <a:off x="838200" y="1565182"/>
          <a:ext cx="10367683" cy="5143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740">
                  <a:extLst>
                    <a:ext uri="{9D8B030D-6E8A-4147-A177-3AD203B41FA5}">
                      <a16:colId xmlns:a16="http://schemas.microsoft.com/office/drawing/2014/main" val="3276017890"/>
                    </a:ext>
                  </a:extLst>
                </a:gridCol>
                <a:gridCol w="771355">
                  <a:extLst>
                    <a:ext uri="{9D8B030D-6E8A-4147-A177-3AD203B41FA5}">
                      <a16:colId xmlns:a16="http://schemas.microsoft.com/office/drawing/2014/main" val="3774202440"/>
                    </a:ext>
                  </a:extLst>
                </a:gridCol>
                <a:gridCol w="449958">
                  <a:extLst>
                    <a:ext uri="{9D8B030D-6E8A-4147-A177-3AD203B41FA5}">
                      <a16:colId xmlns:a16="http://schemas.microsoft.com/office/drawing/2014/main" val="46955141"/>
                    </a:ext>
                  </a:extLst>
                </a:gridCol>
                <a:gridCol w="2486170">
                  <a:extLst>
                    <a:ext uri="{9D8B030D-6E8A-4147-A177-3AD203B41FA5}">
                      <a16:colId xmlns:a16="http://schemas.microsoft.com/office/drawing/2014/main" val="455299583"/>
                    </a:ext>
                  </a:extLst>
                </a:gridCol>
                <a:gridCol w="885400">
                  <a:extLst>
                    <a:ext uri="{9D8B030D-6E8A-4147-A177-3AD203B41FA5}">
                      <a16:colId xmlns:a16="http://schemas.microsoft.com/office/drawing/2014/main" val="1170487372"/>
                    </a:ext>
                  </a:extLst>
                </a:gridCol>
                <a:gridCol w="868812">
                  <a:extLst>
                    <a:ext uri="{9D8B030D-6E8A-4147-A177-3AD203B41FA5}">
                      <a16:colId xmlns:a16="http://schemas.microsoft.com/office/drawing/2014/main" val="4168528708"/>
                    </a:ext>
                  </a:extLst>
                </a:gridCol>
                <a:gridCol w="1422447">
                  <a:extLst>
                    <a:ext uri="{9D8B030D-6E8A-4147-A177-3AD203B41FA5}">
                      <a16:colId xmlns:a16="http://schemas.microsoft.com/office/drawing/2014/main" val="373437134"/>
                    </a:ext>
                  </a:extLst>
                </a:gridCol>
                <a:gridCol w="2052801">
                  <a:extLst>
                    <a:ext uri="{9D8B030D-6E8A-4147-A177-3AD203B41FA5}">
                      <a16:colId xmlns:a16="http://schemas.microsoft.com/office/drawing/2014/main" val="3710573270"/>
                    </a:ext>
                  </a:extLst>
                </a:gridCol>
              </a:tblGrid>
              <a:tr h="381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100" b="1">
                          <a:effectLst/>
                        </a:rPr>
                        <a:t>Author, publication year</a:t>
                      </a:r>
                      <a:endParaRPr lang="it-IT" sz="16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100" b="1">
                          <a:effectLst/>
                        </a:rPr>
                        <a:t>Study type</a:t>
                      </a:r>
                      <a:endParaRPr lang="it-IT" sz="16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100" b="1">
                          <a:effectLst/>
                        </a:rPr>
                        <a:t>LoE</a:t>
                      </a:r>
                      <a:endParaRPr lang="it-IT" sz="16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100" b="1">
                          <a:effectLst/>
                        </a:rPr>
                        <a:t>Therapeutic techniques</a:t>
                      </a:r>
                      <a:endParaRPr lang="it-IT" sz="16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100" b="1">
                          <a:effectLst/>
                        </a:rPr>
                        <a:t>No. of patients</a:t>
                      </a:r>
                      <a:endParaRPr lang="it-IT" sz="16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100" b="1">
                          <a:effectLst/>
                        </a:rPr>
                        <a:t>Technical success%</a:t>
                      </a:r>
                      <a:endParaRPr lang="it-IT" sz="16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100" b="1">
                          <a:effectLst/>
                        </a:rPr>
                        <a:t>Response to treatment</a:t>
                      </a:r>
                      <a:endParaRPr lang="it-IT" sz="16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100" b="1" dirty="0" err="1">
                          <a:effectLst/>
                        </a:rPr>
                        <a:t>Complications</a:t>
                      </a:r>
                      <a:endParaRPr lang="it-IT" sz="16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414260"/>
                  </a:ext>
                </a:extLst>
              </a:tr>
              <a:tr h="457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Chang  2000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dirty="0">
                          <a:effectLst/>
                        </a:rPr>
                        <a:t>Case </a:t>
                      </a:r>
                      <a:r>
                        <a:rPr lang="it-IT" sz="1400" dirty="0" err="1">
                          <a:effectLst/>
                        </a:rPr>
                        <a:t>series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Cytoimplant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8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Partial 3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>
                          <a:effectLst/>
                        </a:rPr>
                        <a:t>Iperbilirubinemia 3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>
                          <a:effectLst/>
                        </a:rPr>
                        <a:t>Gastrointestinal toxicity 3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353053"/>
                  </a:ext>
                </a:extLst>
              </a:tr>
              <a:tr h="457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Nonogaki 2007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Dendritic cells and gemcitabine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5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Partial 1; stable disease 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>
                          <a:effectLst/>
                        </a:rPr>
                        <a:t>0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867076"/>
                  </a:ext>
                </a:extLst>
              </a:tr>
              <a:tr h="457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Irisawa 2007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Dendritic cells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7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Partial 3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>
                          <a:effectLst/>
                        </a:rPr>
                        <a:t>0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939455"/>
                  </a:ext>
                </a:extLst>
              </a:tr>
              <a:tr h="457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Hirooka 2009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Dendritic cells and gemcitabine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5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Partial 1; stable disease 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>
                          <a:effectLst/>
                        </a:rPr>
                        <a:t>Hematologic toxicity 2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953737"/>
                  </a:ext>
                </a:extLst>
              </a:tr>
              <a:tr h="457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Hecht 2012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TNFerade/chemoradiation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50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Complete 1; partial 2; stable disease 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>
                          <a:effectLst/>
                        </a:rPr>
                        <a:t>Acute  pancreatitis/cholangitis 3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231292"/>
                  </a:ext>
                </a:extLst>
              </a:tr>
              <a:tr h="457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Levy 2011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Gemcitabine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36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3 R0 resections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>
                          <a:effectLst/>
                        </a:rPr>
                        <a:t>0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676864"/>
                  </a:ext>
                </a:extLst>
              </a:tr>
              <a:tr h="686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Hecht 2003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ONYX-015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21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Partial 4; stable disease 6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>
                          <a:effectLst/>
                        </a:rPr>
                        <a:t>Infection 2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1400" b="1">
                          <a:effectLst/>
                        </a:rPr>
                        <a:t>Duodenal perforation 2</a:t>
                      </a:r>
                      <a:endParaRPr lang="it-IT" sz="14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1400" b="1">
                          <a:effectLst/>
                        </a:rPr>
                        <a:t>Cystic fluid collection 1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041642"/>
                  </a:ext>
                </a:extLst>
              </a:tr>
              <a:tr h="686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Arcidiacono 2012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RFA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22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72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NA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>
                          <a:effectLst/>
                        </a:rPr>
                        <a:t>Abdominal pain 3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>
                          <a:effectLst/>
                        </a:rPr>
                        <a:t>Bleeding 1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>
                          <a:effectLst/>
                        </a:rPr>
                        <a:t>Jaundice 2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81703"/>
                  </a:ext>
                </a:extLst>
              </a:tr>
              <a:tr h="457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dirty="0" err="1">
                          <a:effectLst/>
                        </a:rPr>
                        <a:t>Scopelliti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S</a:t>
                      </a:r>
                      <a:r>
                        <a:rPr lang="it-IT" sz="1400" dirty="0">
                          <a:effectLst/>
                        </a:rPr>
                        <a:t> 2018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dirty="0">
                          <a:effectLst/>
                        </a:rPr>
                        <a:t> 4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RFA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10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>
                          <a:effectLst/>
                        </a:rPr>
                        <a:t>NA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it-IT" sz="1400" b="1" dirty="0">
                          <a:effectLst/>
                        </a:rPr>
                        <a:t>0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591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92542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A4264-F265-5F45-BFC4-83BBFB20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4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Complications to EUS-guided </a:t>
            </a:r>
            <a:r>
              <a:rPr lang="en-US" sz="3200" dirty="0"/>
              <a:t>injection</a:t>
            </a:r>
            <a:r>
              <a:rPr lang="en-US" sz="3600" dirty="0"/>
              <a:t> of pancreatic cystic lesions</a:t>
            </a:r>
            <a:endParaRPr lang="it-IT" sz="3600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3432E6F-4C0A-374E-8E42-3F34B2F5B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92356"/>
              </p:ext>
            </p:extLst>
          </p:nvPr>
        </p:nvGraphicFramePr>
        <p:xfrm>
          <a:off x="591670" y="1135483"/>
          <a:ext cx="11156577" cy="5573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700">
                  <a:extLst>
                    <a:ext uri="{9D8B030D-6E8A-4147-A177-3AD203B41FA5}">
                      <a16:colId xmlns:a16="http://schemas.microsoft.com/office/drawing/2014/main" val="4243324891"/>
                    </a:ext>
                  </a:extLst>
                </a:gridCol>
                <a:gridCol w="935242">
                  <a:extLst>
                    <a:ext uri="{9D8B030D-6E8A-4147-A177-3AD203B41FA5}">
                      <a16:colId xmlns:a16="http://schemas.microsoft.com/office/drawing/2014/main" val="196317777"/>
                    </a:ext>
                  </a:extLst>
                </a:gridCol>
                <a:gridCol w="501615">
                  <a:extLst>
                    <a:ext uri="{9D8B030D-6E8A-4147-A177-3AD203B41FA5}">
                      <a16:colId xmlns:a16="http://schemas.microsoft.com/office/drawing/2014/main" val="3561477338"/>
                    </a:ext>
                  </a:extLst>
                </a:gridCol>
                <a:gridCol w="3241840">
                  <a:extLst>
                    <a:ext uri="{9D8B030D-6E8A-4147-A177-3AD203B41FA5}">
                      <a16:colId xmlns:a16="http://schemas.microsoft.com/office/drawing/2014/main" val="3665318239"/>
                    </a:ext>
                  </a:extLst>
                </a:gridCol>
                <a:gridCol w="832431">
                  <a:extLst>
                    <a:ext uri="{9D8B030D-6E8A-4147-A177-3AD203B41FA5}">
                      <a16:colId xmlns:a16="http://schemas.microsoft.com/office/drawing/2014/main" val="2687185554"/>
                    </a:ext>
                  </a:extLst>
                </a:gridCol>
                <a:gridCol w="1474997">
                  <a:extLst>
                    <a:ext uri="{9D8B030D-6E8A-4147-A177-3AD203B41FA5}">
                      <a16:colId xmlns:a16="http://schemas.microsoft.com/office/drawing/2014/main" val="1633130164"/>
                    </a:ext>
                  </a:extLst>
                </a:gridCol>
                <a:gridCol w="1281812">
                  <a:extLst>
                    <a:ext uri="{9D8B030D-6E8A-4147-A177-3AD203B41FA5}">
                      <a16:colId xmlns:a16="http://schemas.microsoft.com/office/drawing/2014/main" val="1860554933"/>
                    </a:ext>
                  </a:extLst>
                </a:gridCol>
                <a:gridCol w="1649940">
                  <a:extLst>
                    <a:ext uri="{9D8B030D-6E8A-4147-A177-3AD203B41FA5}">
                      <a16:colId xmlns:a16="http://schemas.microsoft.com/office/drawing/2014/main" val="1334644461"/>
                    </a:ext>
                  </a:extLst>
                </a:gridCol>
              </a:tblGrid>
              <a:tr h="51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Author, </a:t>
                      </a:r>
                      <a:r>
                        <a:rPr lang="it-IT" sz="1200" b="1" dirty="0" err="1">
                          <a:effectLst/>
                        </a:rPr>
                        <a:t>publication</a:t>
                      </a:r>
                      <a:r>
                        <a:rPr lang="it-IT" sz="1200" b="1" dirty="0">
                          <a:effectLst/>
                        </a:rPr>
                        <a:t> </a:t>
                      </a:r>
                      <a:r>
                        <a:rPr lang="it-IT" sz="1200" b="1" dirty="0" err="1">
                          <a:effectLst/>
                        </a:rPr>
                        <a:t>year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effectLst/>
                        </a:rPr>
                        <a:t>Study</a:t>
                      </a:r>
                      <a:r>
                        <a:rPr lang="it-IT" sz="1200" b="1" dirty="0">
                          <a:effectLst/>
                        </a:rPr>
                        <a:t> </a:t>
                      </a:r>
                      <a:r>
                        <a:rPr lang="it-IT" sz="1200" b="1" dirty="0" err="1">
                          <a:effectLst/>
                        </a:rPr>
                        <a:t>type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effectLst/>
                        </a:rPr>
                        <a:t>LoE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effectLst/>
                        </a:rPr>
                        <a:t>Therapeutic</a:t>
                      </a:r>
                      <a:r>
                        <a:rPr lang="it-IT" sz="1200" b="1" dirty="0">
                          <a:effectLst/>
                        </a:rPr>
                        <a:t> </a:t>
                      </a:r>
                      <a:r>
                        <a:rPr lang="it-IT" sz="1200" b="1" dirty="0" err="1">
                          <a:effectLst/>
                        </a:rPr>
                        <a:t>techniques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No. of patients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Technical success%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Response to treatment</a:t>
                      </a:r>
                      <a:endParaRPr lang="it-IT" sz="14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effectLst/>
                        </a:rPr>
                        <a:t>Complications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603478047"/>
                  </a:ext>
                </a:extLst>
              </a:tr>
              <a:tr h="397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Gan</a:t>
                      </a:r>
                      <a:r>
                        <a:rPr lang="it-IT" sz="1400" dirty="0">
                          <a:effectLst/>
                        </a:rPr>
                        <a:t> 2005§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Case </a:t>
                      </a:r>
                      <a:r>
                        <a:rPr lang="it-IT" sz="1400" dirty="0" err="1">
                          <a:effectLst/>
                        </a:rPr>
                        <a:t>series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Ethanol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lavage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25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100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Complete 8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0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984862442"/>
                  </a:ext>
                </a:extLst>
              </a:tr>
              <a:tr h="397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Oh 2008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Ethanol lavage-paclitaxel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Complete 11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Acute </a:t>
                      </a:r>
                      <a:r>
                        <a:rPr lang="it-IT" sz="1400" b="1" dirty="0" err="1">
                          <a:effectLst/>
                        </a:rPr>
                        <a:t>pancreatitis</a:t>
                      </a:r>
                      <a:r>
                        <a:rPr lang="it-IT" sz="1400" b="1" dirty="0">
                          <a:effectLst/>
                        </a:rPr>
                        <a:t> 1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69670964"/>
                  </a:ext>
                </a:extLst>
              </a:tr>
              <a:tr h="1192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DeWitt 2009*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RCT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1b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Ethanol lavage vs saline lavage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25 vs 17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Complete 14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Abdominal pain 10</a:t>
                      </a:r>
                      <a:endParaRPr lang="it-IT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Intracystic</a:t>
                      </a:r>
                      <a:r>
                        <a:rPr lang="en-US" sz="1400" b="1" dirty="0">
                          <a:effectLst/>
                        </a:rPr>
                        <a:t> bleeding 1</a:t>
                      </a:r>
                      <a:endParaRPr lang="it-IT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Acute pancreatitis 1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442657600"/>
                  </a:ext>
                </a:extLst>
              </a:tr>
              <a:tr h="397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Oh 2009^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Ethanol lavage-paclitaxel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Complete 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Partial 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0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007842361"/>
                  </a:ext>
                </a:extLst>
              </a:tr>
              <a:tr h="397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Oh 2011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Ethanol lavage-paclitaxel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Complete 29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0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876464842"/>
                  </a:ext>
                </a:extLst>
              </a:tr>
              <a:tr h="397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Di Maio 2011+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Single vs double ethanol lavage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13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100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Complete 5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effectLst/>
                        </a:rPr>
                        <a:t>Abdominal</a:t>
                      </a:r>
                      <a:r>
                        <a:rPr lang="it-IT" sz="1400" b="1" dirty="0">
                          <a:effectLst/>
                        </a:rPr>
                        <a:t> </a:t>
                      </a:r>
                      <a:r>
                        <a:rPr lang="it-IT" sz="1400" b="1" dirty="0" err="1">
                          <a:effectLst/>
                        </a:rPr>
                        <a:t>pain</a:t>
                      </a:r>
                      <a:r>
                        <a:rPr lang="it-IT" sz="1400" b="1" dirty="0">
                          <a:effectLst/>
                        </a:rPr>
                        <a:t> 1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915251277"/>
                  </a:ext>
                </a:extLst>
              </a:tr>
              <a:tr h="397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Caillol 2012°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Ethanol lavage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13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Complete 11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0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3077136572"/>
                  </a:ext>
                </a:extLst>
              </a:tr>
              <a:tr h="59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DeWitt 2014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Ethanol lavage-paclitaxel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22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Complete 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Partial 5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Acute </a:t>
                      </a:r>
                      <a:r>
                        <a:rPr lang="it-IT" sz="1400" b="1" dirty="0" err="1">
                          <a:effectLst/>
                        </a:rPr>
                        <a:t>pancreatitis</a:t>
                      </a:r>
                      <a:r>
                        <a:rPr lang="it-IT" sz="1400" b="1" dirty="0">
                          <a:effectLst/>
                        </a:rPr>
                        <a:t>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effectLst/>
                        </a:rPr>
                        <a:t>Peritonitis</a:t>
                      </a:r>
                      <a:r>
                        <a:rPr lang="it-IT" sz="1400" b="1" dirty="0">
                          <a:effectLst/>
                        </a:rPr>
                        <a:t> 1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1327479676"/>
                  </a:ext>
                </a:extLst>
              </a:tr>
              <a:tr h="795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Oh 2014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Case series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Ethanol lavage-paclitaxel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100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NA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Intracystic</a:t>
                      </a:r>
                      <a:r>
                        <a:rPr lang="en-US" sz="1400" b="1" dirty="0">
                          <a:effectLst/>
                        </a:rPr>
                        <a:t> bleeding 1</a:t>
                      </a:r>
                      <a:endParaRPr lang="it-IT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Abdominal pain 5</a:t>
                      </a:r>
                      <a:endParaRPr lang="it-IT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Vomiting 1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336" marR="59336" marT="0" marB="0"/>
                </a:tc>
                <a:extLst>
                  <a:ext uri="{0D108BD9-81ED-4DB2-BD59-A6C34878D82A}">
                    <a16:rowId xmlns:a16="http://schemas.microsoft.com/office/drawing/2014/main" val="2459612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51109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C5F83-2938-C743-933B-789E3DB7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90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Complications</a:t>
            </a:r>
            <a:r>
              <a:rPr lang="it-IT" dirty="0"/>
              <a:t> to EUS</a:t>
            </a:r>
            <a:br>
              <a:rPr lang="it-IT" dirty="0"/>
            </a:br>
            <a:r>
              <a:rPr lang="it-IT" b="1" dirty="0"/>
              <a:t>CONCLUSIONS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4DD4E7-08B8-F942-9426-CD73814F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864"/>
            <a:ext cx="10515600" cy="4351338"/>
          </a:xfrm>
        </p:spPr>
        <p:txBody>
          <a:bodyPr/>
          <a:lstStyle/>
          <a:p>
            <a:r>
              <a:rPr lang="it-IT" dirty="0" err="1"/>
              <a:t>remind</a:t>
            </a:r>
            <a:r>
              <a:rPr lang="it-IT" dirty="0"/>
              <a:t> </a:t>
            </a:r>
            <a:r>
              <a:rPr lang="it-IT" dirty="0" err="1"/>
              <a:t>absolute</a:t>
            </a:r>
            <a:r>
              <a:rPr lang="it-IT" dirty="0"/>
              <a:t> and relative </a:t>
            </a:r>
            <a:r>
              <a:rPr lang="it-IT" dirty="0" err="1"/>
              <a:t>contraindications</a:t>
            </a:r>
            <a:r>
              <a:rPr lang="it-IT" dirty="0"/>
              <a:t> to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biopsies</a:t>
            </a:r>
            <a:r>
              <a:rPr lang="it-IT" dirty="0"/>
              <a:t> </a:t>
            </a:r>
          </a:p>
          <a:p>
            <a:r>
              <a:rPr lang="it-IT" dirty="0" err="1"/>
              <a:t>antibiotic</a:t>
            </a:r>
            <a:r>
              <a:rPr lang="it-IT" dirty="0"/>
              <a:t> </a:t>
            </a:r>
            <a:r>
              <a:rPr lang="it-IT" dirty="0" err="1"/>
              <a:t>prophylaxis</a:t>
            </a:r>
            <a:r>
              <a:rPr lang="it-IT" dirty="0"/>
              <a:t>/treatment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infection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</a:t>
            </a:r>
          </a:p>
          <a:p>
            <a:r>
              <a:rPr lang="it-IT" dirty="0"/>
              <a:t>be a </a:t>
            </a:r>
            <a:r>
              <a:rPr lang="it-IT" dirty="0" err="1"/>
              <a:t>clinician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an </a:t>
            </a:r>
            <a:r>
              <a:rPr lang="it-IT" dirty="0" err="1"/>
              <a:t>endosonographer</a:t>
            </a:r>
            <a:r>
              <a:rPr lang="it-IT" dirty="0"/>
              <a:t>: integrate </a:t>
            </a:r>
            <a:r>
              <a:rPr lang="it-IT" dirty="0" err="1"/>
              <a:t>clinical</a:t>
            </a:r>
            <a:r>
              <a:rPr lang="it-IT" dirty="0"/>
              <a:t> and </a:t>
            </a:r>
            <a:r>
              <a:rPr lang="it-IT" dirty="0" err="1"/>
              <a:t>imaging</a:t>
            </a:r>
            <a:r>
              <a:rPr lang="it-IT" dirty="0"/>
              <a:t> data </a:t>
            </a:r>
          </a:p>
          <a:p>
            <a:r>
              <a:rPr lang="it-IT" dirty="0" err="1"/>
              <a:t>know</a:t>
            </a:r>
            <a:r>
              <a:rPr lang="it-IT" dirty="0"/>
              <a:t>/use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techniques</a:t>
            </a:r>
            <a:r>
              <a:rPr lang="it-IT" dirty="0"/>
              <a:t>,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transcutaneous</a:t>
            </a:r>
            <a:r>
              <a:rPr lang="it-IT" dirty="0"/>
              <a:t>: </a:t>
            </a:r>
            <a:r>
              <a:rPr lang="it-IT" dirty="0" err="1"/>
              <a:t>choosing</a:t>
            </a:r>
            <a:r>
              <a:rPr lang="it-IT" dirty="0"/>
              <a:t> </a:t>
            </a:r>
            <a:r>
              <a:rPr lang="it-IT" dirty="0" err="1"/>
              <a:t>wisely</a:t>
            </a:r>
            <a:r>
              <a:rPr lang="it-IT" dirty="0"/>
              <a:t> = </a:t>
            </a:r>
            <a:r>
              <a:rPr lang="it-IT" dirty="0" err="1"/>
              <a:t>choosing</a:t>
            </a:r>
            <a:r>
              <a:rPr lang="it-IT" dirty="0"/>
              <a:t> </a:t>
            </a:r>
            <a:r>
              <a:rPr lang="it-IT" dirty="0" err="1"/>
              <a:t>safely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….KNOW EUS-RELATED ADVERSE EVENTS!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97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D8B19C-0252-AB49-BA42-1EA6D89E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28" y="2103436"/>
            <a:ext cx="4703015" cy="1325563"/>
          </a:xfrm>
        </p:spPr>
        <p:txBody>
          <a:bodyPr>
            <a:normAutofit fontScale="90000"/>
          </a:bodyPr>
          <a:lstStyle/>
          <a:p>
            <a:r>
              <a:rPr lang="it-IT" sz="32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….EUS e tanto altro al maggior evento della Gastroenterologia IT…..</a:t>
            </a:r>
            <a:br>
              <a:rPr lang="it-IT" sz="32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endParaRPr lang="it-IT" sz="3200" i="1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228014B-427B-F442-BAC0-E13570F08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9143" y="200851"/>
            <a:ext cx="4427539" cy="6456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391156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A4392A-49EB-A243-8DAA-6F19787D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Background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FCC89-EE41-E844-9B97-BE59D6725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809"/>
            <a:ext cx="10515600" cy="467615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EUS : accurate </a:t>
            </a:r>
            <a:r>
              <a:rPr lang="it-IT" sz="2400" dirty="0" err="1"/>
              <a:t>modality</a:t>
            </a:r>
            <a:r>
              <a:rPr lang="it-IT" sz="2400" dirty="0"/>
              <a:t> for </a:t>
            </a:r>
            <a:r>
              <a:rPr lang="it-IT" sz="2400" dirty="0" err="1"/>
              <a:t>locoregional</a:t>
            </a:r>
            <a:r>
              <a:rPr lang="it-IT" sz="2400" dirty="0"/>
              <a:t> </a:t>
            </a:r>
            <a:r>
              <a:rPr lang="it-IT" sz="2400" dirty="0" err="1"/>
              <a:t>staging</a:t>
            </a:r>
            <a:r>
              <a:rPr lang="it-IT" sz="2400" dirty="0"/>
              <a:t> of </a:t>
            </a:r>
            <a:r>
              <a:rPr lang="it-IT" sz="2400" dirty="0" err="1"/>
              <a:t>esophageal</a:t>
            </a:r>
            <a:r>
              <a:rPr lang="it-IT" sz="2400" dirty="0"/>
              <a:t>, </a:t>
            </a:r>
            <a:r>
              <a:rPr lang="it-IT" sz="2400" dirty="0" err="1"/>
              <a:t>gastric</a:t>
            </a:r>
            <a:r>
              <a:rPr lang="it-IT" sz="2400" dirty="0"/>
              <a:t>, </a:t>
            </a:r>
            <a:r>
              <a:rPr lang="it-IT" sz="2400" dirty="0" err="1"/>
              <a:t>rectal</a:t>
            </a:r>
            <a:r>
              <a:rPr lang="it-IT" sz="2400" dirty="0"/>
              <a:t>, and </a:t>
            </a:r>
            <a:r>
              <a:rPr lang="it-IT" sz="2400" dirty="0" err="1"/>
              <a:t>pancreatic</a:t>
            </a:r>
            <a:r>
              <a:rPr lang="it-IT" sz="2400" dirty="0"/>
              <a:t> </a:t>
            </a:r>
            <a:r>
              <a:rPr lang="it-IT" sz="2400" dirty="0" err="1"/>
              <a:t>cancers</a:t>
            </a:r>
            <a:endParaRPr lang="it-IT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EUS-</a:t>
            </a:r>
            <a:r>
              <a:rPr lang="it-IT" sz="2400" dirty="0" err="1"/>
              <a:t>guided</a:t>
            </a:r>
            <a:r>
              <a:rPr lang="it-IT" sz="2400" dirty="0"/>
              <a:t> </a:t>
            </a:r>
            <a:r>
              <a:rPr lang="it-IT" sz="2400" dirty="0" err="1"/>
              <a:t>interventional</a:t>
            </a:r>
            <a:r>
              <a:rPr lang="it-IT" sz="2400" dirty="0"/>
              <a:t> </a:t>
            </a:r>
            <a:r>
              <a:rPr lang="it-IT" sz="2400" dirty="0" err="1"/>
              <a:t>procedures</a:t>
            </a:r>
            <a:r>
              <a:rPr lang="it-IT" sz="2400" dirty="0"/>
              <a:t>, </a:t>
            </a:r>
            <a:r>
              <a:rPr lang="it-IT" sz="2400" dirty="0" err="1"/>
              <a:t>either</a:t>
            </a:r>
            <a:r>
              <a:rPr lang="it-IT" sz="2400" dirty="0"/>
              <a:t> </a:t>
            </a:r>
            <a:r>
              <a:rPr lang="it-IT" sz="2400" dirty="0" err="1"/>
              <a:t>diagnostic</a:t>
            </a:r>
            <a:r>
              <a:rPr lang="it-IT" sz="2400" dirty="0"/>
              <a:t> (</a:t>
            </a:r>
            <a:r>
              <a:rPr lang="it-IT" sz="2400" dirty="0" err="1"/>
              <a:t>biopsy</a:t>
            </a:r>
            <a:r>
              <a:rPr lang="it-IT" sz="2400" dirty="0"/>
              <a:t>) or </a:t>
            </a:r>
            <a:r>
              <a:rPr lang="it-IT" sz="2400" dirty="0" err="1"/>
              <a:t>therapeutic</a:t>
            </a:r>
            <a:endParaRPr lang="it-IT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err="1"/>
              <a:t>Because</a:t>
            </a:r>
            <a:r>
              <a:rPr lang="it-IT" sz="2400" dirty="0"/>
              <a:t> of the nature of </a:t>
            </a:r>
            <a:r>
              <a:rPr lang="it-IT" sz="2400" dirty="0" err="1"/>
              <a:t>this</a:t>
            </a:r>
            <a:r>
              <a:rPr lang="it-IT" sz="2400" dirty="0"/>
              <a:t> procedure and the </a:t>
            </a:r>
            <a:r>
              <a:rPr lang="it-IT" sz="2400" dirty="0" err="1"/>
              <a:t>equipment</a:t>
            </a:r>
            <a:r>
              <a:rPr lang="it-IT" sz="2400" dirty="0"/>
              <a:t> </a:t>
            </a:r>
            <a:r>
              <a:rPr lang="it-IT" sz="2400" dirty="0" err="1"/>
              <a:t>required</a:t>
            </a:r>
            <a:r>
              <a:rPr lang="it-IT" sz="2400" dirty="0"/>
              <a:t>, EUS and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interventional</a:t>
            </a:r>
            <a:r>
              <a:rPr lang="it-IT" sz="2400" dirty="0"/>
              <a:t> </a:t>
            </a:r>
            <a:r>
              <a:rPr lang="it-IT" sz="2400" dirty="0" err="1"/>
              <a:t>applications</a:t>
            </a:r>
            <a:r>
              <a:rPr lang="it-IT" sz="2400" dirty="0"/>
              <a:t> </a:t>
            </a:r>
            <a:r>
              <a:rPr lang="it-IT" sz="2400" dirty="0" err="1"/>
              <a:t>would</a:t>
            </a:r>
            <a:r>
              <a:rPr lang="it-IT" sz="2400" dirty="0"/>
              <a:t> be </a:t>
            </a:r>
            <a:r>
              <a:rPr lang="it-IT" sz="2400" dirty="0" err="1"/>
              <a:t>expected</a:t>
            </a:r>
            <a:r>
              <a:rPr lang="it-IT" sz="2400" dirty="0"/>
              <a:t> to be </a:t>
            </a:r>
            <a:r>
              <a:rPr lang="it-IT" sz="2400" dirty="0" err="1"/>
              <a:t>associated</a:t>
            </a:r>
            <a:r>
              <a:rPr lang="it-IT" sz="2400" dirty="0"/>
              <a:t> with a set of </a:t>
            </a:r>
            <a:r>
              <a:rPr lang="it-IT" sz="2400" dirty="0" err="1"/>
              <a:t>complications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from </a:t>
            </a:r>
            <a:r>
              <a:rPr lang="it-IT" sz="2400" dirty="0" err="1"/>
              <a:t>those</a:t>
            </a:r>
            <a:r>
              <a:rPr lang="it-IT" sz="2400" dirty="0"/>
              <a:t> </a:t>
            </a:r>
            <a:r>
              <a:rPr lang="it-IT" sz="2400" dirty="0" err="1"/>
              <a:t>associated</a:t>
            </a:r>
            <a:r>
              <a:rPr lang="it-IT" sz="2400" dirty="0"/>
              <a:t> with standard </a:t>
            </a:r>
            <a:r>
              <a:rPr lang="it-IT" sz="2400" dirty="0" err="1"/>
              <a:t>endoscopic</a:t>
            </a:r>
            <a:r>
              <a:rPr lang="it-IT" sz="2400" dirty="0"/>
              <a:t> </a:t>
            </a:r>
            <a:r>
              <a:rPr lang="it-IT" sz="2400" dirty="0" err="1"/>
              <a:t>procedures</a:t>
            </a:r>
            <a:r>
              <a:rPr lang="it-IT" sz="2400" dirty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For EUS-</a:t>
            </a:r>
            <a:r>
              <a:rPr lang="it-IT" sz="2400" dirty="0" err="1"/>
              <a:t>guided</a:t>
            </a:r>
            <a:r>
              <a:rPr lang="it-IT" sz="2400" dirty="0"/>
              <a:t> </a:t>
            </a:r>
            <a:r>
              <a:rPr lang="it-IT" sz="2400" dirty="0" err="1"/>
              <a:t>sampling</a:t>
            </a:r>
            <a:r>
              <a:rPr lang="it-IT" sz="2400" dirty="0"/>
              <a:t> or </a:t>
            </a:r>
            <a:r>
              <a:rPr lang="it-IT" sz="2400" dirty="0" err="1"/>
              <a:t>puncture</a:t>
            </a:r>
            <a:r>
              <a:rPr lang="it-IT" sz="2400" dirty="0"/>
              <a:t> the GI lumen must be </a:t>
            </a:r>
            <a:r>
              <a:rPr lang="it-IT" sz="2400" dirty="0" err="1"/>
              <a:t>crossed</a:t>
            </a:r>
            <a:r>
              <a:rPr lang="it-IT" sz="2400" dirty="0"/>
              <a:t> to gain </a:t>
            </a:r>
            <a:r>
              <a:rPr lang="it-IT" sz="2400" dirty="0" err="1"/>
              <a:t>access</a:t>
            </a:r>
            <a:r>
              <a:rPr lang="it-IT" sz="2400" dirty="0"/>
              <a:t> to sterile </a:t>
            </a:r>
            <a:r>
              <a:rPr lang="it-IT" sz="2400" dirty="0" err="1"/>
              <a:t>structures</a:t>
            </a:r>
            <a:endParaRPr lang="it-IT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1 </a:t>
            </a:r>
            <a:r>
              <a:rPr lang="it-IT" sz="2400" dirty="0" err="1"/>
              <a:t>paper</a:t>
            </a:r>
            <a:r>
              <a:rPr lang="it-IT" sz="2400" dirty="0"/>
              <a:t> in 1983, 700 </a:t>
            </a:r>
            <a:r>
              <a:rPr lang="it-IT" sz="2400" dirty="0" err="1"/>
              <a:t>papers</a:t>
            </a:r>
            <a:r>
              <a:rPr lang="it-IT" sz="2400" dirty="0"/>
              <a:t>/</a:t>
            </a:r>
            <a:r>
              <a:rPr lang="it-IT" sz="2400" dirty="0" err="1"/>
              <a:t>year</a:t>
            </a:r>
            <a:r>
              <a:rPr lang="it-IT" sz="2400" dirty="0"/>
              <a:t> from 2007: </a:t>
            </a:r>
            <a:r>
              <a:rPr lang="it-IT" sz="2400" dirty="0" err="1"/>
              <a:t>safety</a:t>
            </a:r>
            <a:r>
              <a:rPr lang="it-IT" sz="2400" dirty="0"/>
              <a:t> </a:t>
            </a:r>
            <a:r>
              <a:rPr lang="it-IT" sz="2400" dirty="0" err="1"/>
              <a:t>issues</a:t>
            </a:r>
            <a:r>
              <a:rPr lang="it-IT" sz="2400" dirty="0"/>
              <a:t> </a:t>
            </a:r>
            <a:r>
              <a:rPr lang="it-IT" sz="2400" dirty="0" err="1"/>
              <a:t>addressed</a:t>
            </a:r>
            <a:r>
              <a:rPr lang="it-IT" sz="2400" dirty="0"/>
              <a:t> </a:t>
            </a:r>
            <a:r>
              <a:rPr lang="it-IT" sz="2400" dirty="0" err="1"/>
              <a:t>consistently</a:t>
            </a:r>
            <a:r>
              <a:rPr lang="it-IT" sz="2400" dirty="0"/>
              <a:t> from 2005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82373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CF5A7-09B9-544C-BD3D-2D974CA9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Complications</a:t>
            </a:r>
            <a:r>
              <a:rPr lang="it-IT" dirty="0"/>
              <a:t> to non-</a:t>
            </a:r>
            <a:r>
              <a:rPr lang="it-IT" dirty="0" err="1"/>
              <a:t>interventional</a:t>
            </a:r>
            <a:r>
              <a:rPr lang="it-IT" dirty="0"/>
              <a:t> EUS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584E6A-8E59-5B42-A9B0-1E07DF0B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905565" cy="562390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1600" dirty="0"/>
              <a:t>The most severe complication : </a:t>
            </a:r>
            <a:r>
              <a:rPr lang="en-GB" sz="1600" b="1" dirty="0" err="1"/>
              <a:t>esophageal</a:t>
            </a:r>
            <a:r>
              <a:rPr lang="en-GB" sz="1600" b="1" dirty="0"/>
              <a:t> perforation </a:t>
            </a:r>
          </a:p>
          <a:p>
            <a:pPr>
              <a:lnSpc>
                <a:spcPct val="170000"/>
              </a:lnSpc>
            </a:pPr>
            <a:r>
              <a:rPr lang="en-GB" sz="1600" b="1" dirty="0"/>
              <a:t>prospectiv</a:t>
            </a:r>
            <a:r>
              <a:rPr lang="en-GB" sz="1600" dirty="0"/>
              <a:t>e study of &gt;400 patients: perforation rate of </a:t>
            </a:r>
            <a:r>
              <a:rPr lang="en-GB" sz="1600" b="1" dirty="0"/>
              <a:t>0.03</a:t>
            </a:r>
            <a:r>
              <a:rPr lang="en-GB" sz="1600" dirty="0"/>
              <a:t>% </a:t>
            </a:r>
          </a:p>
          <a:p>
            <a:pPr>
              <a:lnSpc>
                <a:spcPct val="170000"/>
              </a:lnSpc>
            </a:pPr>
            <a:r>
              <a:rPr lang="en-GB" sz="1600" b="1" dirty="0"/>
              <a:t>retrospective</a:t>
            </a:r>
            <a:r>
              <a:rPr lang="en-GB" sz="1600" dirty="0"/>
              <a:t> in 43,852 EUS: </a:t>
            </a:r>
            <a:r>
              <a:rPr lang="en-GB" sz="1600" b="1" dirty="0"/>
              <a:t>0.03</a:t>
            </a:r>
            <a:r>
              <a:rPr lang="en-GB" sz="1600" dirty="0"/>
              <a:t>% rate of cervical </a:t>
            </a:r>
            <a:r>
              <a:rPr lang="en-GB" sz="1600" dirty="0" err="1"/>
              <a:t>esophageal</a:t>
            </a:r>
            <a:r>
              <a:rPr lang="en-GB" sz="1600" dirty="0"/>
              <a:t> perforation</a:t>
            </a:r>
          </a:p>
          <a:p>
            <a:pPr>
              <a:lnSpc>
                <a:spcPct val="170000"/>
              </a:lnSpc>
            </a:pPr>
            <a:r>
              <a:rPr lang="en-GB" sz="1600" dirty="0"/>
              <a:t>For comparison: </a:t>
            </a:r>
            <a:r>
              <a:rPr lang="en-GB" sz="1600" b="1" dirty="0"/>
              <a:t>0.03</a:t>
            </a:r>
            <a:r>
              <a:rPr lang="en-GB" sz="1600" dirty="0"/>
              <a:t>% rate of perforation, at any anatomic site, in 211,410 diagnostic upper GI endoscopic examinations in USA</a:t>
            </a:r>
          </a:p>
          <a:p>
            <a:pPr>
              <a:lnSpc>
                <a:spcPct val="170000"/>
              </a:lnSpc>
            </a:pPr>
            <a:r>
              <a:rPr lang="en-GB" sz="1600" dirty="0"/>
              <a:t>majority of  perforations from EUS in the setting of </a:t>
            </a:r>
            <a:r>
              <a:rPr lang="en-GB" sz="1600" dirty="0" err="1"/>
              <a:t>esophageal</a:t>
            </a:r>
            <a:r>
              <a:rPr lang="en-GB" sz="1600" dirty="0"/>
              <a:t> stenosis, either malignant or benign, often unclear whether perforation caused by the echoendoscope itself or by </a:t>
            </a:r>
            <a:r>
              <a:rPr lang="en-GB" sz="1600" dirty="0" err="1"/>
              <a:t>esophageal</a:t>
            </a:r>
            <a:r>
              <a:rPr lang="en-GB" sz="1600" dirty="0"/>
              <a:t> dilatation prior to the EUS</a:t>
            </a:r>
          </a:p>
          <a:p>
            <a:pPr>
              <a:lnSpc>
                <a:spcPct val="170000"/>
              </a:lnSpc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 err="1"/>
              <a:t>Bacteremia</a:t>
            </a:r>
            <a:r>
              <a:rPr lang="en-GB" sz="1600" dirty="0"/>
              <a:t> after conventional EUS : prospectively 2% with no clinical sign of infection. </a:t>
            </a:r>
          </a:p>
          <a:p>
            <a:pPr marL="0" indent="0">
              <a:buNone/>
            </a:pPr>
            <a:r>
              <a:rPr lang="en-GB" sz="1600" dirty="0"/>
              <a:t>This value is within the range observed for diagnostic upper endoscopy</a:t>
            </a:r>
          </a:p>
          <a:p>
            <a:pPr marL="0" indent="0" algn="r">
              <a:buNone/>
            </a:pPr>
            <a:endParaRPr lang="en-GB" sz="1600" i="1" dirty="0"/>
          </a:p>
          <a:p>
            <a:pPr marL="0" indent="0" algn="r">
              <a:buNone/>
            </a:pPr>
            <a:r>
              <a:rPr lang="en-GB" sz="1600" i="1" dirty="0"/>
              <a:t>Rosch T, GIE 1993 , Van Dam J, Cancer 1993, Nick NJ , GIE 1996, Das A, GIE 2001, </a:t>
            </a:r>
            <a:r>
              <a:rPr lang="it-IT" sz="1600" i="1" dirty="0" err="1"/>
              <a:t>Janssen</a:t>
            </a:r>
            <a:r>
              <a:rPr lang="it-IT" sz="1600" i="1" dirty="0"/>
              <a:t> </a:t>
            </a:r>
            <a:r>
              <a:rPr lang="it-IT" sz="1600" i="1" dirty="0" err="1"/>
              <a:t>J</a:t>
            </a:r>
            <a:r>
              <a:rPr lang="it-IT" sz="1600" i="1" dirty="0"/>
              <a:t>, GIE 2004</a:t>
            </a:r>
            <a:endParaRPr lang="it-IT" sz="1600" dirty="0"/>
          </a:p>
          <a:p>
            <a:pPr marL="0" indent="0">
              <a:buNone/>
            </a:pPr>
            <a:endParaRPr lang="en-GB" sz="1600" dirty="0"/>
          </a:p>
          <a:p>
            <a:pPr>
              <a:lnSpc>
                <a:spcPct val="170000"/>
              </a:lnSpc>
            </a:pPr>
            <a:endParaRPr lang="en-GB" sz="1600" dirty="0"/>
          </a:p>
          <a:p>
            <a:pPr marL="0" indent="0" algn="r">
              <a:buNone/>
            </a:pP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9421874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1FFC54-A15D-CC47-B76C-8908B608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Complications</a:t>
            </a:r>
            <a:r>
              <a:rPr lang="it-IT" dirty="0"/>
              <a:t> to non-</a:t>
            </a:r>
            <a:r>
              <a:rPr lang="it-IT" dirty="0" err="1"/>
              <a:t>interventional</a:t>
            </a:r>
            <a:r>
              <a:rPr lang="it-IT" dirty="0"/>
              <a:t> EUS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E400BD7-11CD-2F49-A63C-66BFA5162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145620"/>
              </p:ext>
            </p:extLst>
          </p:nvPr>
        </p:nvGraphicFramePr>
        <p:xfrm>
          <a:off x="1028699" y="1492657"/>
          <a:ext cx="9655865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93215">
                  <a:extLst>
                    <a:ext uri="{9D8B030D-6E8A-4147-A177-3AD203B41FA5}">
                      <a16:colId xmlns:a16="http://schemas.microsoft.com/office/drawing/2014/main" val="4066805319"/>
                    </a:ext>
                  </a:extLst>
                </a:gridCol>
                <a:gridCol w="1931325">
                  <a:extLst>
                    <a:ext uri="{9D8B030D-6E8A-4147-A177-3AD203B41FA5}">
                      <a16:colId xmlns:a16="http://schemas.microsoft.com/office/drawing/2014/main" val="1138241324"/>
                    </a:ext>
                  </a:extLst>
                </a:gridCol>
                <a:gridCol w="1931325">
                  <a:extLst>
                    <a:ext uri="{9D8B030D-6E8A-4147-A177-3AD203B41FA5}">
                      <a16:colId xmlns:a16="http://schemas.microsoft.com/office/drawing/2014/main" val="504957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Procedures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AE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(%)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10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Conventional EUS upper gastrointestinal tract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9,847</a:t>
                      </a:r>
                      <a:endParaRPr lang="it-IT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(0.05)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it-IT" sz="24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perforations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it-IT" sz="24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bleeding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26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Conventional EUS lower gastrointestinal tract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884</a:t>
                      </a:r>
                      <a:endParaRPr lang="it-IT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00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10,731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(0.046)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748160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9C006E-0F9F-5943-B7BE-F9513A8CBD4D}"/>
              </a:ext>
            </a:extLst>
          </p:cNvPr>
          <p:cNvSpPr txBox="1"/>
          <p:nvPr/>
        </p:nvSpPr>
        <p:spPr>
          <a:xfrm>
            <a:off x="6997146" y="6200487"/>
            <a:ext cx="5605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IT </a:t>
            </a:r>
            <a:r>
              <a:rPr lang="en-GB" sz="1600" i="1" dirty="0" err="1"/>
              <a:t>multicenter</a:t>
            </a:r>
            <a:r>
              <a:rPr lang="en-GB" sz="1600" i="1" dirty="0"/>
              <a:t> retrospective study on endoscopic ultrasound complications, Buscarini E et al, DLD 2006</a:t>
            </a:r>
            <a:endParaRPr lang="it-IT" sz="1600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57D7AD-B48D-F940-A5AA-ECEBCBA38AE0}"/>
              </a:ext>
            </a:extLst>
          </p:cNvPr>
          <p:cNvSpPr txBox="1"/>
          <p:nvPr/>
        </p:nvSpPr>
        <p:spPr>
          <a:xfrm>
            <a:off x="1028699" y="4204252"/>
            <a:ext cx="102502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complications occurred within first 100 conventional EUS performed by 6 operators (2/600: 0.33 %) </a:t>
            </a:r>
          </a:p>
          <a:p>
            <a:r>
              <a:rPr lang="en-GB" dirty="0"/>
              <a:t>3 complications from the remaining 10,131 procedures (0.02%, p =0.0008)</a:t>
            </a:r>
          </a:p>
          <a:p>
            <a:endParaRPr lang="en-GB" dirty="0"/>
          </a:p>
          <a:p>
            <a:r>
              <a:rPr lang="en-GB" dirty="0"/>
              <a:t>triggering factors for complications of conventional EUS were identified in 4/5 patients: </a:t>
            </a:r>
          </a:p>
          <a:p>
            <a:r>
              <a:rPr lang="en-GB" dirty="0"/>
              <a:t>pathological wall conditions in 3 perforations; repeated vomiting at the beginning of the exam in 1 bleeding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4009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FBBBBE-62CD-684F-951B-09785A3C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Complications</a:t>
            </a:r>
            <a:r>
              <a:rPr lang="it-IT" dirty="0"/>
              <a:t> to non-</a:t>
            </a:r>
            <a:r>
              <a:rPr lang="it-IT" dirty="0" err="1"/>
              <a:t>interventional</a:t>
            </a:r>
            <a:r>
              <a:rPr lang="it-IT" dirty="0"/>
              <a:t> EUS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81188A-559A-C447-9A10-55E96E069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 err="1"/>
              <a:t>Recommendations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Operator </a:t>
            </a:r>
            <a:r>
              <a:rPr lang="it-IT" dirty="0" err="1"/>
              <a:t>experience</a:t>
            </a:r>
            <a:r>
              <a:rPr lang="it-IT" dirty="0"/>
              <a:t> </a:t>
            </a:r>
            <a:r>
              <a:rPr lang="it-IT" dirty="0" err="1"/>
              <a:t>matters</a:t>
            </a:r>
            <a:r>
              <a:rPr lang="it-IT" dirty="0"/>
              <a:t>: appropriate </a:t>
            </a:r>
            <a:r>
              <a:rPr lang="it-IT" dirty="0" err="1"/>
              <a:t>supervised</a:t>
            </a:r>
            <a:r>
              <a:rPr lang="it-IT" dirty="0"/>
              <a:t> training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Caution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luminal </a:t>
            </a:r>
            <a:r>
              <a:rPr lang="it-IT" dirty="0" err="1"/>
              <a:t>stenosis</a:t>
            </a:r>
            <a:r>
              <a:rPr lang="it-IT" dirty="0"/>
              <a:t> : DO NOT DILATE</a:t>
            </a:r>
          </a:p>
          <a:p>
            <a:pPr>
              <a:lnSpc>
                <a:spcPct val="150000"/>
              </a:lnSpc>
            </a:pPr>
            <a:r>
              <a:rPr lang="en-GB" dirty="0"/>
              <a:t>NO antibiotic prophylaxis in patients undergoing EUS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387198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D6AC5-7B52-A349-854D-5C80E568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Complications</a:t>
            </a:r>
            <a:r>
              <a:rPr lang="it-IT" dirty="0"/>
              <a:t> to EUS-</a:t>
            </a:r>
            <a:r>
              <a:rPr lang="it-IT" dirty="0" err="1"/>
              <a:t>guided</a:t>
            </a:r>
            <a:r>
              <a:rPr lang="it-IT" dirty="0"/>
              <a:t> </a:t>
            </a:r>
            <a:r>
              <a:rPr lang="it-IT" dirty="0" err="1"/>
              <a:t>biopsy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A107A8-9017-6849-B3CD-BE865007E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85" y="1482811"/>
            <a:ext cx="7267832" cy="4755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/>
              <a:t>systematic</a:t>
            </a:r>
            <a:r>
              <a:rPr lang="it-IT" b="1" dirty="0"/>
              <a:t> </a:t>
            </a:r>
            <a:r>
              <a:rPr lang="it-IT" b="1" dirty="0" err="1"/>
              <a:t>analysis</a:t>
            </a:r>
            <a:r>
              <a:rPr lang="it-IT" b="1" dirty="0"/>
              <a:t> of EUS-</a:t>
            </a:r>
            <a:r>
              <a:rPr lang="it-IT" b="1" dirty="0" err="1"/>
              <a:t>guided</a:t>
            </a:r>
            <a:r>
              <a:rPr lang="it-IT" b="1" dirty="0"/>
              <a:t> FNA </a:t>
            </a:r>
            <a:r>
              <a:rPr lang="it-IT" b="1" dirty="0" err="1"/>
              <a:t>related</a:t>
            </a:r>
            <a:r>
              <a:rPr lang="it-IT" b="1" dirty="0"/>
              <a:t> </a:t>
            </a:r>
            <a:r>
              <a:rPr lang="it-IT" b="1" dirty="0" err="1"/>
              <a:t>morbidity</a:t>
            </a:r>
            <a:r>
              <a:rPr lang="it-IT" b="1" dirty="0"/>
              <a:t> and </a:t>
            </a:r>
            <a:r>
              <a:rPr lang="it-IT" b="1" dirty="0" err="1"/>
              <a:t>mortality</a:t>
            </a:r>
            <a:r>
              <a:rPr lang="it-IT" b="1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err="1"/>
              <a:t>morbidity</a:t>
            </a:r>
            <a:r>
              <a:rPr lang="it-IT" b="1" dirty="0"/>
              <a:t> rate in 10,941 </a:t>
            </a:r>
            <a:r>
              <a:rPr lang="it-IT" b="1" dirty="0" err="1"/>
              <a:t>patients</a:t>
            </a:r>
            <a:r>
              <a:rPr lang="it-IT" b="1" dirty="0"/>
              <a:t> in 51 </a:t>
            </a:r>
            <a:r>
              <a:rPr lang="it-IT" b="1" dirty="0" err="1"/>
              <a:t>studies</a:t>
            </a:r>
            <a:r>
              <a:rPr lang="it-IT" dirty="0"/>
              <a:t>:</a:t>
            </a:r>
            <a:r>
              <a:rPr lang="it-IT" sz="3800" b="1" dirty="0"/>
              <a:t> 0.98%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err="1"/>
              <a:t>overall</a:t>
            </a:r>
            <a:r>
              <a:rPr lang="it-IT" b="1" dirty="0"/>
              <a:t> </a:t>
            </a:r>
            <a:r>
              <a:rPr lang="it-IT" b="1" dirty="0" err="1"/>
              <a:t>mortality</a:t>
            </a:r>
            <a:r>
              <a:rPr lang="it-IT" b="1" dirty="0"/>
              <a:t> rate </a:t>
            </a:r>
            <a:r>
              <a:rPr lang="it-IT" sz="3800" b="1" dirty="0"/>
              <a:t>0.02%</a:t>
            </a:r>
          </a:p>
          <a:p>
            <a:pPr marL="0" indent="0" algn="r">
              <a:buNone/>
            </a:pPr>
            <a:r>
              <a:rPr lang="it-IT" sz="2000" i="1" dirty="0" err="1"/>
              <a:t>Wang</a:t>
            </a:r>
            <a:r>
              <a:rPr lang="it-IT" sz="2000" i="1" dirty="0"/>
              <a:t> KX, GIE 2011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FEC1D0-76BC-7841-9931-BD05DE518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4" t="17050" r="8801" b="8425"/>
          <a:stretch/>
        </p:blipFill>
        <p:spPr>
          <a:xfrm>
            <a:off x="7339915" y="1482811"/>
            <a:ext cx="4810948" cy="427543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2C5773A-602B-0B41-9654-4FAD95552F03}"/>
              </a:ext>
            </a:extLst>
          </p:cNvPr>
          <p:cNvSpPr/>
          <p:nvPr/>
        </p:nvSpPr>
        <p:spPr>
          <a:xfrm>
            <a:off x="7494718" y="1927654"/>
            <a:ext cx="4565478" cy="815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F81BCC3-E6D2-834B-B01E-F9EE530C7D07}"/>
              </a:ext>
            </a:extLst>
          </p:cNvPr>
          <p:cNvSpPr/>
          <p:nvPr/>
        </p:nvSpPr>
        <p:spPr>
          <a:xfrm>
            <a:off x="7494718" y="3408405"/>
            <a:ext cx="4565478" cy="815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7DA75CE-C1FF-174B-8F6F-8723538A6CE4}"/>
              </a:ext>
            </a:extLst>
          </p:cNvPr>
          <p:cNvSpPr/>
          <p:nvPr/>
        </p:nvSpPr>
        <p:spPr>
          <a:xfrm>
            <a:off x="7462650" y="4627604"/>
            <a:ext cx="4565478" cy="523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480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7A2F7-2F6D-3E46-AA77-BB5652F6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603" y="113608"/>
            <a:ext cx="10515600" cy="1325563"/>
          </a:xfrm>
        </p:spPr>
        <p:txBody>
          <a:bodyPr/>
          <a:lstStyle/>
          <a:p>
            <a:r>
              <a:rPr lang="it-IT" dirty="0" err="1"/>
              <a:t>Complications</a:t>
            </a:r>
            <a:r>
              <a:rPr lang="it-IT" dirty="0"/>
              <a:t> to EUS-</a:t>
            </a:r>
            <a:r>
              <a:rPr lang="it-IT" dirty="0" err="1"/>
              <a:t>guided</a:t>
            </a:r>
            <a:r>
              <a:rPr lang="it-IT" dirty="0"/>
              <a:t> </a:t>
            </a:r>
            <a:r>
              <a:rPr lang="it-IT" dirty="0" err="1"/>
              <a:t>biopsy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BCFD49E-7C3B-0B43-962B-8C568DE35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529" b="2614"/>
          <a:stretch/>
        </p:blipFill>
        <p:spPr>
          <a:xfrm>
            <a:off x="3505884" y="1209972"/>
            <a:ext cx="4776573" cy="32384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B8571E-76F9-9148-BBF2-D345DB3AB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57" y="4858102"/>
            <a:ext cx="9313829" cy="16842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C16D3D7-BBE3-4745-83E9-3B2DDF18D759}"/>
              </a:ext>
            </a:extLst>
          </p:cNvPr>
          <p:cNvSpPr/>
          <p:nvPr/>
        </p:nvSpPr>
        <p:spPr>
          <a:xfrm>
            <a:off x="3611431" y="1719989"/>
            <a:ext cx="4565478" cy="10108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E5AB402-9179-B340-B774-72DC61000DD8}"/>
              </a:ext>
            </a:extLst>
          </p:cNvPr>
          <p:cNvSpPr/>
          <p:nvPr/>
        </p:nvSpPr>
        <p:spPr>
          <a:xfrm>
            <a:off x="5795319" y="4858102"/>
            <a:ext cx="3620530" cy="1657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6F0293-5A51-4244-82C0-4B2D1B20A526}"/>
              </a:ext>
            </a:extLst>
          </p:cNvPr>
          <p:cNvSpPr txBox="1"/>
          <p:nvPr/>
        </p:nvSpPr>
        <p:spPr>
          <a:xfrm>
            <a:off x="5669701" y="4646882"/>
            <a:ext cx="39679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err="1"/>
              <a:t>Risk</a:t>
            </a:r>
            <a:r>
              <a:rPr lang="it-IT" b="1" dirty="0"/>
              <a:t> </a:t>
            </a:r>
            <a:r>
              <a:rPr lang="it-IT" b="1" dirty="0" err="1"/>
              <a:t>increased</a:t>
            </a:r>
            <a:r>
              <a:rPr lang="it-IT" b="1" dirty="0"/>
              <a:t> by 3-10 in </a:t>
            </a:r>
            <a:r>
              <a:rPr lang="it-IT" b="1" dirty="0" err="1"/>
              <a:t>cystic</a:t>
            </a:r>
            <a:r>
              <a:rPr lang="it-IT" b="1" dirty="0"/>
              <a:t> </a:t>
            </a:r>
            <a:r>
              <a:rPr lang="it-IT" b="1" dirty="0" err="1"/>
              <a:t>lesions</a:t>
            </a:r>
            <a:r>
              <a:rPr lang="it-IT" b="1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772044-3563-1846-A11A-58CBE8A00D0D}"/>
              </a:ext>
            </a:extLst>
          </p:cNvPr>
          <p:cNvSpPr txBox="1"/>
          <p:nvPr/>
        </p:nvSpPr>
        <p:spPr>
          <a:xfrm>
            <a:off x="3972329" y="2673694"/>
            <a:ext cx="38436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err="1"/>
              <a:t>Retrospective</a:t>
            </a:r>
            <a:r>
              <a:rPr lang="it-IT" b="1" dirty="0"/>
              <a:t> </a:t>
            </a:r>
            <a:r>
              <a:rPr lang="it-IT" b="1" dirty="0" err="1"/>
              <a:t>studies</a:t>
            </a:r>
            <a:r>
              <a:rPr lang="it-IT" b="1" dirty="0"/>
              <a:t> </a:t>
            </a:r>
            <a:r>
              <a:rPr lang="it-IT" b="1" dirty="0" err="1"/>
              <a:t>underreport</a:t>
            </a:r>
            <a:r>
              <a:rPr lang="it-IT" b="1" dirty="0"/>
              <a:t> </a:t>
            </a:r>
            <a:r>
              <a:rPr lang="it-IT" b="1" dirty="0" err="1"/>
              <a:t>AEs</a:t>
            </a:r>
            <a:endParaRPr lang="it-IT" b="1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140CE7E-C78B-4942-8D53-B6402FA87332}"/>
              </a:ext>
            </a:extLst>
          </p:cNvPr>
          <p:cNvSpPr/>
          <p:nvPr/>
        </p:nvSpPr>
        <p:spPr>
          <a:xfrm>
            <a:off x="6096000" y="3043026"/>
            <a:ext cx="1058562" cy="124476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AA6BCE-2524-AC43-8E76-E02A0577D1EB}"/>
              </a:ext>
            </a:extLst>
          </p:cNvPr>
          <p:cNvSpPr txBox="1"/>
          <p:nvPr/>
        </p:nvSpPr>
        <p:spPr>
          <a:xfrm>
            <a:off x="6924564" y="3561064"/>
            <a:ext cx="40047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/>
              <a:t>FNA of </a:t>
            </a:r>
            <a:r>
              <a:rPr lang="it-IT" b="1" dirty="0" err="1"/>
              <a:t>liver:third</a:t>
            </a:r>
            <a:r>
              <a:rPr lang="it-IT" b="1" dirty="0"/>
              <a:t> </a:t>
            </a:r>
            <a:r>
              <a:rPr lang="it-IT" b="1" dirty="0" err="1"/>
              <a:t>highest</a:t>
            </a:r>
            <a:r>
              <a:rPr lang="it-IT" b="1" dirty="0"/>
              <a:t> </a:t>
            </a:r>
            <a:r>
              <a:rPr lang="it-IT" b="1" dirty="0" err="1"/>
              <a:t>morbidity</a:t>
            </a:r>
            <a:r>
              <a:rPr lang="it-IT" b="1" dirty="0"/>
              <a:t> rate</a:t>
            </a:r>
          </a:p>
        </p:txBody>
      </p:sp>
    </p:spTree>
    <p:extLst>
      <p:ext uri="{BB962C8B-B14F-4D97-AF65-F5344CB8AC3E}">
        <p14:creationId xmlns:p14="http://schemas.microsoft.com/office/powerpoint/2010/main" val="174234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E8AA70-1525-DA42-A2CC-6100D1FD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Complications</a:t>
            </a:r>
            <a:r>
              <a:rPr lang="it-IT" dirty="0"/>
              <a:t> to EUS-</a:t>
            </a:r>
            <a:r>
              <a:rPr lang="it-IT" dirty="0" err="1"/>
              <a:t>guided</a:t>
            </a:r>
            <a:r>
              <a:rPr lang="it-IT" dirty="0"/>
              <a:t> </a:t>
            </a:r>
            <a:r>
              <a:rPr lang="it-IT" dirty="0" err="1"/>
              <a:t>biopsy-pancreatic</a:t>
            </a:r>
            <a:r>
              <a:rPr lang="it-IT" dirty="0"/>
              <a:t> </a:t>
            </a:r>
            <a:r>
              <a:rPr lang="it-IT" dirty="0" err="1"/>
              <a:t>cystic</a:t>
            </a:r>
            <a:r>
              <a:rPr lang="it-IT" dirty="0"/>
              <a:t> </a:t>
            </a:r>
            <a:r>
              <a:rPr lang="it-IT" dirty="0" err="1"/>
              <a:t>lesions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992376-7180-0546-936D-4C11BA89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Brush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 19G </a:t>
            </a:r>
            <a:r>
              <a:rPr lang="it-IT" dirty="0" err="1"/>
              <a:t>needle</a:t>
            </a:r>
            <a:r>
              <a:rPr lang="it-IT" dirty="0"/>
              <a:t>: </a:t>
            </a:r>
            <a:r>
              <a:rPr lang="it-IT" dirty="0" err="1"/>
              <a:t>abandoned</a:t>
            </a:r>
            <a:r>
              <a:rPr lang="it-IT" dirty="0"/>
              <a:t> for severe </a:t>
            </a:r>
            <a:r>
              <a:rPr lang="it-IT" dirty="0" err="1"/>
              <a:t>AEs</a:t>
            </a:r>
            <a:r>
              <a:rPr lang="it-IT" dirty="0"/>
              <a:t>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death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Minibiopsy</a:t>
            </a:r>
            <a:r>
              <a:rPr lang="it-IT" dirty="0"/>
              <a:t> </a:t>
            </a:r>
            <a:r>
              <a:rPr lang="it-IT" dirty="0" err="1"/>
              <a:t>forceps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19G: 22% of </a:t>
            </a:r>
            <a:r>
              <a:rPr lang="it-IT" dirty="0" err="1"/>
              <a:t>AEs</a:t>
            </a:r>
            <a:r>
              <a:rPr lang="it-IT" dirty="0"/>
              <a:t> in 61 </a:t>
            </a:r>
            <a:r>
              <a:rPr lang="it-IT" dirty="0" err="1"/>
              <a:t>pts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NCLE </a:t>
            </a:r>
            <a:r>
              <a:rPr lang="it-IT" dirty="0" err="1"/>
              <a:t>through</a:t>
            </a:r>
            <a:r>
              <a:rPr lang="it-IT" dirty="0"/>
              <a:t> 19G </a:t>
            </a:r>
            <a:r>
              <a:rPr lang="it-IT" dirty="0" err="1"/>
              <a:t>needle</a:t>
            </a:r>
            <a:r>
              <a:rPr lang="it-IT" dirty="0"/>
              <a:t> : 3-9% </a:t>
            </a:r>
            <a:r>
              <a:rPr lang="it-IT" dirty="0" err="1"/>
              <a:t>AEs</a:t>
            </a:r>
            <a:r>
              <a:rPr lang="it-IT" dirty="0"/>
              <a:t>, acute </a:t>
            </a:r>
            <a:r>
              <a:rPr lang="it-IT" dirty="0" err="1"/>
              <a:t>pancreatitis</a:t>
            </a:r>
            <a:r>
              <a:rPr lang="it-IT" dirty="0"/>
              <a:t>, </a:t>
            </a:r>
            <a:r>
              <a:rPr lang="it-IT" dirty="0" err="1"/>
              <a:t>bleeding</a:t>
            </a:r>
            <a:endParaRPr lang="it-IT" dirty="0"/>
          </a:p>
          <a:p>
            <a:pPr marL="0" indent="0" algn="r">
              <a:buNone/>
            </a:pPr>
            <a:endParaRPr lang="it-IT" sz="2000" i="1" dirty="0"/>
          </a:p>
          <a:p>
            <a:pPr marL="0" indent="0" algn="r">
              <a:buNone/>
            </a:pPr>
            <a:r>
              <a:rPr lang="it-IT" sz="2000" i="1" dirty="0"/>
              <a:t>IT </a:t>
            </a:r>
            <a:r>
              <a:rPr lang="it-IT" sz="2000" i="1" dirty="0" err="1"/>
              <a:t>Consensus</a:t>
            </a:r>
            <a:r>
              <a:rPr lang="it-IT" sz="2000" i="1" dirty="0"/>
              <a:t> GL for </a:t>
            </a:r>
            <a:r>
              <a:rPr lang="it-IT" sz="2000" i="1" dirty="0" err="1"/>
              <a:t>pancreatic</a:t>
            </a:r>
            <a:r>
              <a:rPr lang="it-IT" sz="2000" i="1" dirty="0"/>
              <a:t> </a:t>
            </a:r>
            <a:r>
              <a:rPr lang="it-IT" sz="2000" i="1" dirty="0" err="1"/>
              <a:t>cystic</a:t>
            </a:r>
            <a:r>
              <a:rPr lang="it-IT" sz="2000" i="1" dirty="0"/>
              <a:t> </a:t>
            </a:r>
            <a:r>
              <a:rPr lang="it-IT" sz="2000" i="1" dirty="0" err="1"/>
              <a:t>neoplasms</a:t>
            </a:r>
            <a:r>
              <a:rPr lang="it-IT" sz="2000" i="1" dirty="0"/>
              <a:t> , DLD 2014</a:t>
            </a:r>
          </a:p>
          <a:p>
            <a:pPr marL="0" indent="0" algn="r">
              <a:buNone/>
            </a:pPr>
            <a:r>
              <a:rPr lang="it-IT" sz="2000" i="1" dirty="0"/>
              <a:t>ESGE </a:t>
            </a:r>
            <a:r>
              <a:rPr lang="it-IT" sz="2000" i="1" dirty="0" err="1"/>
              <a:t>guidelines</a:t>
            </a:r>
            <a:r>
              <a:rPr lang="it-IT" sz="2000" i="1" dirty="0"/>
              <a:t>, </a:t>
            </a:r>
            <a:r>
              <a:rPr lang="it-IT" sz="2000" i="1" dirty="0" err="1"/>
              <a:t>Endoscopy</a:t>
            </a:r>
            <a:r>
              <a:rPr lang="it-IT" sz="2000" i="1" dirty="0"/>
              <a:t> 2017</a:t>
            </a:r>
          </a:p>
          <a:p>
            <a:pPr marL="0" indent="0" algn="r">
              <a:buNone/>
            </a:pPr>
            <a:r>
              <a:rPr lang="it-IT" sz="2000" i="1" dirty="0" err="1"/>
              <a:t>Crinò</a:t>
            </a:r>
            <a:r>
              <a:rPr lang="it-IT" sz="2000" i="1" dirty="0"/>
              <a:t> </a:t>
            </a:r>
            <a:r>
              <a:rPr lang="it-IT" sz="2000" i="1" dirty="0" err="1"/>
              <a:t>S</a:t>
            </a:r>
            <a:r>
              <a:rPr lang="it-IT" sz="2000" i="1" dirty="0"/>
              <a:t>, GIE 2019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838444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1730</Words>
  <Application>Microsoft Macintosh PowerPoint</Application>
  <PresentationFormat>Widescreen</PresentationFormat>
  <Paragraphs>405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Gill Sans Light</vt:lpstr>
      <vt:lpstr>Times New Roman</vt:lpstr>
      <vt:lpstr>Tema di Office</vt:lpstr>
      <vt:lpstr>complicanze in EUS</vt:lpstr>
      <vt:lpstr>Lecture plan</vt:lpstr>
      <vt:lpstr>Background</vt:lpstr>
      <vt:lpstr>Complications to non-interventional EUS </vt:lpstr>
      <vt:lpstr>Complications to non-interventional EUS </vt:lpstr>
      <vt:lpstr>Complications to non-interventional EUS</vt:lpstr>
      <vt:lpstr>Complications to EUS-guided biopsy </vt:lpstr>
      <vt:lpstr>Complications to EUS-guided biopsy</vt:lpstr>
      <vt:lpstr>Complications to EUS-guided biopsy-pancreatic cystic lesions</vt:lpstr>
      <vt:lpstr>Complications to EUS-guided biopsy</vt:lpstr>
      <vt:lpstr>Complications to EUS-guided biopsy-specific complications  </vt:lpstr>
      <vt:lpstr>Complications to EUS-guided biopsy-specific complications  </vt:lpstr>
      <vt:lpstr>Complications to EUS-guided biopsy-specific complications</vt:lpstr>
      <vt:lpstr>Complications to EUS-guided biopsy-specific complications  </vt:lpstr>
      <vt:lpstr>Complications to EUS-guided biopsy-specific complications  </vt:lpstr>
      <vt:lpstr>Complications to EUS-guided biopsy-specific complications  </vt:lpstr>
      <vt:lpstr>Complications to EUS-guided treatments </vt:lpstr>
      <vt:lpstr>Complications to EUS-guided drainage of pancreatic fluid collections</vt:lpstr>
      <vt:lpstr>Complications to EUS-guided drainage of pancreatic fluid collections</vt:lpstr>
      <vt:lpstr>Presentazione standard di PowerPoint</vt:lpstr>
      <vt:lpstr>Complications to EUS-guided drainage of pancreatic fluid collections</vt:lpstr>
      <vt:lpstr>Complications to EUS-guided drainage of pancreatic fluid collections</vt:lpstr>
      <vt:lpstr>Complications to EUS-guided Celiac plexus neurolysis/block  </vt:lpstr>
      <vt:lpstr>Complications to EUS-guided treatments</vt:lpstr>
      <vt:lpstr>Complications to EUS-guided treatments- EUS-guided gallbladder drainage  </vt:lpstr>
      <vt:lpstr>Complications to EUS-guided treatments of pancreatic cancer</vt:lpstr>
      <vt:lpstr>Complications to EUS-guided injection of pancreatic cystic lesions</vt:lpstr>
      <vt:lpstr>Complications to EUS CONCLUSIONS </vt:lpstr>
      <vt:lpstr>….EUS e tanto altro al maggior evento della Gastroenterologia IT…..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Elisabetta Buscarini</dc:creator>
  <cp:lastModifiedBy>Elisabetta Buscarini</cp:lastModifiedBy>
  <cp:revision>41</cp:revision>
  <dcterms:created xsi:type="dcterms:W3CDTF">2019-09-26T08:57:19Z</dcterms:created>
  <dcterms:modified xsi:type="dcterms:W3CDTF">2019-09-26T15:06:34Z</dcterms:modified>
</cp:coreProperties>
</file>