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73" r:id="rId3"/>
    <p:sldId id="274" r:id="rId4"/>
    <p:sldId id="257" r:id="rId5"/>
    <p:sldId id="259" r:id="rId6"/>
    <p:sldId id="260" r:id="rId7"/>
    <p:sldId id="261" r:id="rId8"/>
    <p:sldId id="262" r:id="rId9"/>
    <p:sldId id="263" r:id="rId10"/>
    <p:sldId id="264" r:id="rId11"/>
    <p:sldId id="275" r:id="rId12"/>
    <p:sldId id="265" r:id="rId13"/>
    <p:sldId id="267" r:id="rId14"/>
    <p:sldId id="268" r:id="rId15"/>
    <p:sldId id="269" r:id="rId16"/>
    <p:sldId id="271" r:id="rId17"/>
    <p:sldId id="279" r:id="rId18"/>
    <p:sldId id="270" r:id="rId19"/>
    <p:sldId id="272" r:id="rId20"/>
    <p:sldId id="276"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8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Foglio1!$B$1</c:f>
              <c:strCache>
                <c:ptCount val="1"/>
                <c:pt idx="0">
                  <c:v>51%</c:v>
                </c:pt>
              </c:strCache>
            </c:strRef>
          </c:tx>
          <c:invertIfNegative val="0"/>
          <c:cat>
            <c:strRef>
              <c:f>Foglio1!$A$2:$A$5</c:f>
              <c:strCache>
                <c:ptCount val="4"/>
                <c:pt idx="0">
                  <c:v>superare la paura</c:v>
                </c:pt>
                <c:pt idx="1">
                  <c:v>trovare speranza</c:v>
                </c:pt>
                <c:pt idx="2">
                  <c:v>trovare una ragione di vita</c:v>
                </c:pt>
                <c:pt idx="3">
                  <c:v>qualcuno con cui parlare per recuperare pace interiore</c:v>
                </c:pt>
              </c:strCache>
            </c:strRef>
          </c:cat>
          <c:val>
            <c:numRef>
              <c:f>Foglio1!$B$2:$B$5</c:f>
              <c:numCache>
                <c:formatCode>General</c:formatCode>
                <c:ptCount val="4"/>
                <c:pt idx="0" formatCode="0%">
                  <c:v>0.51</c:v>
                </c:pt>
              </c:numCache>
            </c:numRef>
          </c:val>
        </c:ser>
        <c:ser>
          <c:idx val="1"/>
          <c:order val="1"/>
          <c:tx>
            <c:strRef>
              <c:f>Foglio1!$C$1</c:f>
              <c:strCache>
                <c:ptCount val="1"/>
                <c:pt idx="0">
                  <c:v>42%</c:v>
                </c:pt>
              </c:strCache>
            </c:strRef>
          </c:tx>
          <c:invertIfNegative val="0"/>
          <c:cat>
            <c:strRef>
              <c:f>Foglio1!$A$2:$A$5</c:f>
              <c:strCache>
                <c:ptCount val="4"/>
                <c:pt idx="0">
                  <c:v>superare la paura</c:v>
                </c:pt>
                <c:pt idx="1">
                  <c:v>trovare speranza</c:v>
                </c:pt>
                <c:pt idx="2">
                  <c:v>trovare una ragione di vita</c:v>
                </c:pt>
                <c:pt idx="3">
                  <c:v>qualcuno con cui parlare per recuperare pace interiore</c:v>
                </c:pt>
              </c:strCache>
            </c:strRef>
          </c:cat>
          <c:val>
            <c:numRef>
              <c:f>Foglio1!$C$2:$C$5</c:f>
              <c:numCache>
                <c:formatCode>0%</c:formatCode>
                <c:ptCount val="4"/>
                <c:pt idx="1">
                  <c:v>0.42</c:v>
                </c:pt>
              </c:numCache>
            </c:numRef>
          </c:val>
        </c:ser>
        <c:ser>
          <c:idx val="2"/>
          <c:order val="2"/>
          <c:tx>
            <c:strRef>
              <c:f>Foglio1!$D$1</c:f>
              <c:strCache>
                <c:ptCount val="1"/>
                <c:pt idx="0">
                  <c:v>40%</c:v>
                </c:pt>
              </c:strCache>
            </c:strRef>
          </c:tx>
          <c:invertIfNegative val="0"/>
          <c:cat>
            <c:strRef>
              <c:f>Foglio1!$A$2:$A$5</c:f>
              <c:strCache>
                <c:ptCount val="4"/>
                <c:pt idx="0">
                  <c:v>superare la paura</c:v>
                </c:pt>
                <c:pt idx="1">
                  <c:v>trovare speranza</c:v>
                </c:pt>
                <c:pt idx="2">
                  <c:v>trovare una ragione di vita</c:v>
                </c:pt>
                <c:pt idx="3">
                  <c:v>qualcuno con cui parlare per recuperare pace interiore</c:v>
                </c:pt>
              </c:strCache>
            </c:strRef>
          </c:cat>
          <c:val>
            <c:numRef>
              <c:f>Foglio1!$D$2:$D$5</c:f>
              <c:numCache>
                <c:formatCode>General</c:formatCode>
                <c:ptCount val="4"/>
                <c:pt idx="2" formatCode="0%">
                  <c:v>0.4</c:v>
                </c:pt>
              </c:numCache>
            </c:numRef>
          </c:val>
        </c:ser>
        <c:ser>
          <c:idx val="3"/>
          <c:order val="3"/>
          <c:tx>
            <c:strRef>
              <c:f>Foglio1!$E$1</c:f>
              <c:strCache>
                <c:ptCount val="1"/>
                <c:pt idx="0">
                  <c:v>43%</c:v>
                </c:pt>
              </c:strCache>
            </c:strRef>
          </c:tx>
          <c:invertIfNegative val="0"/>
          <c:cat>
            <c:strRef>
              <c:f>Foglio1!$A$2:$A$5</c:f>
              <c:strCache>
                <c:ptCount val="4"/>
                <c:pt idx="0">
                  <c:v>superare la paura</c:v>
                </c:pt>
                <c:pt idx="1">
                  <c:v>trovare speranza</c:v>
                </c:pt>
                <c:pt idx="2">
                  <c:v>trovare una ragione di vita</c:v>
                </c:pt>
                <c:pt idx="3">
                  <c:v>qualcuno con cui parlare per recuperare pace interiore</c:v>
                </c:pt>
              </c:strCache>
            </c:strRef>
          </c:cat>
          <c:val>
            <c:numRef>
              <c:f>Foglio1!$E$2:$E$5</c:f>
              <c:numCache>
                <c:formatCode>General</c:formatCode>
                <c:ptCount val="4"/>
                <c:pt idx="3" formatCode="0%">
                  <c:v>0.43</c:v>
                </c:pt>
              </c:numCache>
            </c:numRef>
          </c:val>
        </c:ser>
        <c:dLbls>
          <c:showLegendKey val="0"/>
          <c:showVal val="0"/>
          <c:showCatName val="0"/>
          <c:showSerName val="0"/>
          <c:showPercent val="0"/>
          <c:showBubbleSize val="0"/>
        </c:dLbls>
        <c:gapWidth val="150"/>
        <c:shape val="cylinder"/>
        <c:axId val="-2128256328"/>
        <c:axId val="-2128259464"/>
        <c:axId val="0"/>
      </c:bar3DChart>
      <c:catAx>
        <c:axId val="-2128256328"/>
        <c:scaling>
          <c:orientation val="minMax"/>
        </c:scaling>
        <c:delete val="0"/>
        <c:axPos val="l"/>
        <c:majorTickMark val="out"/>
        <c:minorTickMark val="none"/>
        <c:tickLblPos val="nextTo"/>
        <c:crossAx val="-2128259464"/>
        <c:crosses val="autoZero"/>
        <c:auto val="1"/>
        <c:lblAlgn val="ctr"/>
        <c:lblOffset val="100"/>
        <c:noMultiLvlLbl val="0"/>
      </c:catAx>
      <c:valAx>
        <c:axId val="-2128259464"/>
        <c:scaling>
          <c:orientation val="minMax"/>
        </c:scaling>
        <c:delete val="1"/>
        <c:axPos val="b"/>
        <c:majorGridlines/>
        <c:numFmt formatCode="0%" sourceLinked="1"/>
        <c:majorTickMark val="out"/>
        <c:minorTickMark val="none"/>
        <c:tickLblPos val="nextTo"/>
        <c:crossAx val="-2128256328"/>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Foglio1!$B$1</c:f>
              <c:strCache>
                <c:ptCount val="1"/>
                <c:pt idx="0">
                  <c:v>Vendite</c:v>
                </c:pt>
              </c:strCache>
            </c:strRef>
          </c:tx>
          <c:dLbls>
            <c:dLbl>
              <c:idx val="1"/>
              <c:layout>
                <c:manualLayout>
                  <c:x val="-0.187389789905608"/>
                  <c:y val="-0.0953669305142527"/>
                </c:manualLayout>
              </c:layout>
              <c:tx>
                <c:rich>
                  <a:bodyPr/>
                  <a:lstStyle/>
                  <a:p>
                    <a:r>
                      <a:rPr lang="it-IT" dirty="0" smtClean="0"/>
                      <a:t>Para</a:t>
                    </a:r>
                  </a:p>
                  <a:p>
                    <a:r>
                      <a:rPr lang="it-IT" dirty="0" smtClean="0"/>
                      <a:t>verbale</a:t>
                    </a:r>
                    <a:r>
                      <a:rPr lang="it-IT" dirty="0"/>
                      <a:t>
38%</a:t>
                    </a:r>
                  </a:p>
                </c:rich>
              </c:tx>
              <c:showLegendKey val="0"/>
              <c:showVal val="0"/>
              <c:showCatName val="1"/>
              <c:showSerName val="0"/>
              <c:showPercent val="1"/>
              <c:showBubbleSize val="0"/>
            </c:dLbl>
            <c:dLbl>
              <c:idx val="2"/>
              <c:layout>
                <c:manualLayout>
                  <c:x val="0.227073752722549"/>
                  <c:y val="-0.10973500525047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Foglio1!$A$2:$A$4</c:f>
              <c:strCache>
                <c:ptCount val="3"/>
                <c:pt idx="0">
                  <c:v>Verbale </c:v>
                </c:pt>
                <c:pt idx="1">
                  <c:v>Paraverbale</c:v>
                </c:pt>
                <c:pt idx="2">
                  <c:v>NON verbale </c:v>
                </c:pt>
              </c:strCache>
            </c:strRef>
          </c:cat>
          <c:val>
            <c:numRef>
              <c:f>Foglio1!$B$2:$B$4</c:f>
              <c:numCache>
                <c:formatCode>0%</c:formatCode>
                <c:ptCount val="3"/>
                <c:pt idx="0">
                  <c:v>0.07</c:v>
                </c:pt>
                <c:pt idx="1">
                  <c:v>0.38</c:v>
                </c:pt>
                <c:pt idx="2">
                  <c:v>0.55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2F336-B591-C442-87C8-E05B00D7907E}" type="datetimeFigureOut">
              <a:rPr lang="it-IT" smtClean="0"/>
              <a:t>26/09/19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49B41-FCE2-1B48-A0D5-06D130C863AB}" type="slidenum">
              <a:rPr lang="it-IT" smtClean="0"/>
              <a:t>‹n.›</a:t>
            </a:fld>
            <a:endParaRPr lang="it-IT"/>
          </a:p>
        </p:txBody>
      </p:sp>
    </p:spTree>
    <p:extLst>
      <p:ext uri="{BB962C8B-B14F-4D97-AF65-F5344CB8AC3E}">
        <p14:creationId xmlns:p14="http://schemas.microsoft.com/office/powerpoint/2010/main" val="3935536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Importante è sempre stato ma oggi è esploso il</a:t>
            </a:r>
            <a:r>
              <a:rPr lang="it-IT" sz="1200" kern="1200" baseline="0" dirty="0" smtClean="0">
                <a:solidFill>
                  <a:schemeClr val="tx1"/>
                </a:solidFill>
                <a:effectLst/>
                <a:latin typeface="+mn-lt"/>
                <a:ea typeface="+mn-ea"/>
                <a:cs typeface="+mn-cs"/>
              </a:rPr>
              <a:t> problema </a:t>
            </a:r>
            <a:r>
              <a:rPr lang="it-IT" sz="1200" kern="1200" baseline="0" dirty="0" err="1" smtClean="0">
                <a:solidFill>
                  <a:schemeClr val="tx1"/>
                </a:solidFill>
                <a:effectLst/>
                <a:latin typeface="+mn-lt"/>
                <a:ea typeface="+mn-ea"/>
                <a:cs typeface="+mn-cs"/>
              </a:rPr>
              <a:t>cominicativo</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Stiamo</a:t>
            </a:r>
            <a:r>
              <a:rPr lang="it-IT" sz="1200" kern="1200" baseline="0" dirty="0" smtClean="0">
                <a:solidFill>
                  <a:schemeClr val="tx1"/>
                </a:solidFill>
                <a:effectLst/>
                <a:latin typeface="+mn-lt"/>
                <a:ea typeface="+mn-ea"/>
                <a:cs typeface="+mn-cs"/>
              </a:rPr>
              <a:t> assistendo a un cambiamento</a:t>
            </a:r>
            <a:r>
              <a:rPr lang="it-IT" sz="1200" kern="1200" dirty="0" smtClean="0">
                <a:solidFill>
                  <a:schemeClr val="tx1"/>
                </a:solidFill>
                <a:effectLst/>
                <a:latin typeface="+mn-lt"/>
                <a:ea typeface="+mn-ea"/>
                <a:cs typeface="+mn-cs"/>
              </a:rPr>
              <a:t> della </a:t>
            </a:r>
            <a:r>
              <a:rPr lang="it-IT" sz="1200" kern="1200" dirty="0" err="1" smtClean="0">
                <a:solidFill>
                  <a:schemeClr val="tx1"/>
                </a:solidFill>
                <a:effectLst/>
                <a:latin typeface="+mn-lt"/>
                <a:ea typeface="+mn-ea"/>
                <a:cs typeface="+mn-cs"/>
              </a:rPr>
              <a:t>societa</a:t>
            </a:r>
            <a:r>
              <a:rPr lang="it-IT" sz="1200" kern="1200" dirty="0" smtClean="0">
                <a:solidFill>
                  <a:schemeClr val="tx1"/>
                </a:solidFill>
                <a:effectLst/>
                <a:latin typeface="+mn-lt"/>
                <a:ea typeface="+mn-ea"/>
                <a:cs typeface="+mn-cs"/>
              </a:rPr>
              <a:t>̀ morale culturale senza precedenti.</a:t>
            </a:r>
            <a:r>
              <a:rPr lang="it-IT" sz="1200" kern="1200" baseline="0" dirty="0" smtClean="0">
                <a:solidFill>
                  <a:schemeClr val="tx1"/>
                </a:solidFill>
                <a:effectLst/>
                <a:latin typeface="+mn-lt"/>
                <a:ea typeface="+mn-ea"/>
                <a:cs typeface="+mn-cs"/>
              </a:rPr>
              <a:t> Oggi si afferma un f</a:t>
            </a:r>
            <a:r>
              <a:rPr lang="it-IT" sz="1200" kern="1200" dirty="0" smtClean="0">
                <a:solidFill>
                  <a:schemeClr val="tx1"/>
                </a:solidFill>
                <a:effectLst/>
                <a:latin typeface="+mn-lt"/>
                <a:ea typeface="+mn-ea"/>
                <a:cs typeface="+mn-cs"/>
              </a:rPr>
              <a:t>orte desiderio di </a:t>
            </a:r>
            <a:r>
              <a:rPr lang="it-IT" sz="1200" kern="1200" dirty="0" err="1" smtClean="0">
                <a:solidFill>
                  <a:schemeClr val="tx1"/>
                </a:solidFill>
                <a:effectLst/>
                <a:latin typeface="+mn-lt"/>
                <a:ea typeface="+mn-ea"/>
                <a:cs typeface="+mn-cs"/>
              </a:rPr>
              <a:t>qualita</a:t>
            </a:r>
            <a:r>
              <a:rPr lang="it-IT" sz="1200" kern="1200" dirty="0" smtClean="0">
                <a:solidFill>
                  <a:schemeClr val="tx1"/>
                </a:solidFill>
                <a:effectLst/>
                <a:latin typeface="+mn-lt"/>
                <a:ea typeface="+mn-ea"/>
                <a:cs typeface="+mn-cs"/>
              </a:rPr>
              <a:t>̀ e di controllo della propria </a:t>
            </a:r>
            <a:r>
              <a:rPr lang="it-IT" sz="1200" kern="1200" dirty="0" err="1" smtClean="0">
                <a:solidFill>
                  <a:schemeClr val="tx1"/>
                </a:solidFill>
                <a:effectLst/>
                <a:latin typeface="+mn-lt"/>
                <a:ea typeface="+mn-ea"/>
                <a:cs typeface="+mn-cs"/>
              </a:rPr>
              <a:t>vitalita</a:t>
            </a:r>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per fare in modo che nella vita di ognuno non ci sia dolore, impedimento, </a:t>
            </a:r>
            <a:r>
              <a:rPr lang="it-IT" sz="1200" kern="1200" dirty="0" err="1" smtClean="0">
                <a:solidFill>
                  <a:schemeClr val="tx1"/>
                </a:solidFill>
                <a:effectLst/>
                <a:latin typeface="+mn-lt"/>
                <a:ea typeface="+mn-ea"/>
                <a:cs typeface="+mn-cs"/>
              </a:rPr>
              <a:t>invalidita</a:t>
            </a:r>
            <a:r>
              <a:rPr lang="it-IT" sz="1200" kern="1200" dirty="0" smtClean="0">
                <a:solidFill>
                  <a:schemeClr val="tx1"/>
                </a:solidFill>
                <a:effectLst/>
                <a:latin typeface="+mn-lt"/>
                <a:ea typeface="+mn-ea"/>
                <a:cs typeface="+mn-cs"/>
              </a:rPr>
              <a:t>̀, perdita di piaceri, perdita di </a:t>
            </a:r>
            <a:r>
              <a:rPr lang="it-IT" sz="1200" kern="1200" dirty="0" err="1" smtClean="0">
                <a:solidFill>
                  <a:schemeClr val="tx1"/>
                </a:solidFill>
                <a:effectLst/>
                <a:latin typeface="+mn-lt"/>
                <a:ea typeface="+mn-ea"/>
                <a:cs typeface="+mn-cs"/>
              </a:rPr>
              <a:t>opportunita</a:t>
            </a:r>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oltra alla voglia di maggiore consapevolezza, coinvolgimento nelle scelte</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Dall’altro lato i problemi che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medicina deve affrontare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riguardano i complessi rapporti con la </a:t>
            </a:r>
            <a:r>
              <a:rPr lang="it-IT" sz="1200" kern="1200" dirty="0" err="1" smtClean="0">
                <a:solidFill>
                  <a:schemeClr val="tx1"/>
                </a:solidFill>
                <a:effectLst/>
                <a:latin typeface="+mn-lt"/>
                <a:ea typeface="+mn-ea"/>
                <a:cs typeface="+mn-cs"/>
              </a:rPr>
              <a:t>societa</a:t>
            </a:r>
            <a:r>
              <a:rPr lang="it-IT" sz="1200" kern="1200" dirty="0" smtClean="0">
                <a:solidFill>
                  <a:schemeClr val="tx1"/>
                </a:solidFill>
                <a:effectLst/>
                <a:latin typeface="+mn-lt"/>
                <a:ea typeface="+mn-ea"/>
                <a:cs typeface="+mn-cs"/>
              </a:rPr>
              <a:t>̀, con il</a:t>
            </a:r>
            <a:r>
              <a:rPr lang="it-IT" sz="1200" kern="1200" baseline="0" dirty="0" smtClean="0">
                <a:solidFill>
                  <a:schemeClr val="tx1"/>
                </a:solidFill>
                <a:effectLst/>
                <a:latin typeface="+mn-lt"/>
                <a:ea typeface="+mn-ea"/>
                <a:cs typeface="+mn-cs"/>
              </a:rPr>
              <a:t> cambio</a:t>
            </a:r>
            <a:r>
              <a:rPr lang="it-IT" sz="1200" kern="1200" dirty="0" smtClean="0">
                <a:solidFill>
                  <a:schemeClr val="tx1"/>
                </a:solidFill>
                <a:effectLst/>
                <a:latin typeface="+mn-lt"/>
                <a:ea typeface="+mn-ea"/>
                <a:cs typeface="+mn-cs"/>
              </a:rPr>
              <a:t> culturale, l’etica e, perfino, con l’economia.</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Diventa</a:t>
            </a:r>
            <a:r>
              <a:rPr lang="it-IT" sz="1200" kern="1200" baseline="0" dirty="0" smtClean="0">
                <a:solidFill>
                  <a:schemeClr val="tx1"/>
                </a:solidFill>
                <a:effectLst/>
                <a:latin typeface="+mn-lt"/>
                <a:ea typeface="+mn-ea"/>
                <a:cs typeface="+mn-cs"/>
              </a:rPr>
              <a:t> per questo importante comunicare e chiarire le aspettative del pz e della società e le possibilità di risposta  del medico e della medicina  </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4</a:t>
            </a:fld>
            <a:endParaRPr lang="it-IT"/>
          </a:p>
        </p:txBody>
      </p:sp>
    </p:spTree>
    <p:extLst>
      <p:ext uri="{BB962C8B-B14F-4D97-AF65-F5344CB8AC3E}">
        <p14:creationId xmlns:p14="http://schemas.microsoft.com/office/powerpoint/2010/main" val="145904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Perché</a:t>
            </a:r>
            <a:r>
              <a:rPr lang="it-IT" baseline="0" dirty="0" smtClean="0"/>
              <a:t> parlo di </a:t>
            </a:r>
            <a:r>
              <a:rPr lang="it-IT" dirty="0" err="1" smtClean="0"/>
              <a:t>FORMAZIONE:perche</a:t>
            </a:r>
            <a:r>
              <a:rPr lang="it-IT" dirty="0" smtClean="0"/>
              <a:t> se è vero che non si può non comunicare è altrettanto vero CHE non si può comunicare efficacemente</a:t>
            </a:r>
            <a:r>
              <a:rPr lang="it-IT" baseline="0" dirty="0" smtClean="0"/>
              <a:t> senza saper utilizzare gli strumenti .le tecniche i mezzi di comunicazione</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Buoni Comunicatori</a:t>
            </a:r>
            <a:r>
              <a:rPr lang="it-IT" baseline="0" dirty="0" smtClean="0"/>
              <a:t> ,al di là delle doti naturali di </a:t>
            </a:r>
            <a:r>
              <a:rPr lang="it-IT" baseline="0" dirty="0" err="1" smtClean="0"/>
              <a:t>ciscuno</a:t>
            </a:r>
            <a:r>
              <a:rPr lang="it-IT" baseline="0" dirty="0" smtClean="0"/>
              <a:t>,</a:t>
            </a:r>
            <a:r>
              <a:rPr lang="it-IT" dirty="0" smtClean="0"/>
              <a:t> non si nasce ma si diventa. L’acquisizione di un linguaggio</a:t>
            </a:r>
            <a:r>
              <a:rPr lang="it-IT" baseline="0" dirty="0" smtClean="0"/>
              <a:t> </a:t>
            </a:r>
            <a:r>
              <a:rPr lang="it-IT" dirty="0" smtClean="0"/>
              <a:t>da usarsi in una relazione  efficace</a:t>
            </a:r>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13</a:t>
            </a:fld>
            <a:endParaRPr lang="it-IT"/>
          </a:p>
        </p:txBody>
      </p:sp>
    </p:spTree>
    <p:extLst>
      <p:ext uri="{BB962C8B-B14F-4D97-AF65-F5344CB8AC3E}">
        <p14:creationId xmlns:p14="http://schemas.microsoft.com/office/powerpoint/2010/main" val="96854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Restituire il suo giusto ruolo. Invece che come strumento etico al servizio dell’autodeterminazione del</a:t>
            </a:r>
            <a:r>
              <a:rPr lang="it-IT" baseline="0" dirty="0" smtClean="0"/>
              <a:t> pz è usato come strumento legale per difendere il medico. Dalla difesa del malato dalla medicina alla difesa della medicina dal malato</a:t>
            </a:r>
            <a:endParaRPr lang="it-IT" dirty="0" smtClean="0"/>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14</a:t>
            </a:fld>
            <a:endParaRPr lang="it-IT"/>
          </a:p>
        </p:txBody>
      </p:sp>
    </p:spTree>
    <p:extLst>
      <p:ext uri="{BB962C8B-B14F-4D97-AF65-F5344CB8AC3E}">
        <p14:creationId xmlns:p14="http://schemas.microsoft.com/office/powerpoint/2010/main" val="296363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Fallibilità e fenomeno</a:t>
            </a:r>
            <a:r>
              <a:rPr lang="it-IT" baseline="0" dirty="0" smtClean="0"/>
              <a:t> crescente del contenzioso legale.</a:t>
            </a:r>
          </a:p>
          <a:p>
            <a:r>
              <a:rPr lang="it-IT" baseline="0" dirty="0" smtClean="0"/>
              <a:t>L’incertezza dell’esito è l’unica certezza della medicina</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15</a:t>
            </a:fld>
            <a:endParaRPr lang="it-IT"/>
          </a:p>
        </p:txBody>
      </p:sp>
    </p:spTree>
    <p:extLst>
      <p:ext uri="{BB962C8B-B14F-4D97-AF65-F5344CB8AC3E}">
        <p14:creationId xmlns:p14="http://schemas.microsoft.com/office/powerpoint/2010/main" val="138272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punto politico e culturale è come organizzare una relazione efficace medico-</a:t>
            </a:r>
            <a:r>
              <a:rPr lang="it-IT" dirty="0" err="1" smtClean="0"/>
              <a:t>paz</a:t>
            </a:r>
            <a:r>
              <a:rPr lang="it-IT" dirty="0" smtClean="0"/>
              <a:t> dentro i nostri servizi.</a:t>
            </a:r>
          </a:p>
          <a:p>
            <a:r>
              <a:rPr lang="it-IT" dirty="0" smtClean="0"/>
              <a:t>Non si può pretendere dal medico di esercitare il CI in modo corretto dentro contesti di lavoro contrari alle relazioni, alla partecipazione, alla condivisione</a:t>
            </a:r>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16</a:t>
            </a:fld>
            <a:endParaRPr lang="it-IT"/>
          </a:p>
        </p:txBody>
      </p:sp>
    </p:spTree>
    <p:extLst>
      <p:ext uri="{BB962C8B-B14F-4D97-AF65-F5344CB8AC3E}">
        <p14:creationId xmlns:p14="http://schemas.microsoft.com/office/powerpoint/2010/main" val="289151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Informatizziamo tutto, tracciamo tutto</a:t>
            </a:r>
            <a:r>
              <a:rPr lang="it-IT" baseline="0" dirty="0" smtClean="0"/>
              <a:t> ….. GIUSTISSIMO!!!... MA SI TIENE CONTO CHE IL LAVORO è CAMBIATO , CHE VANNO “ADEGUATI” I TEMPI DELLA CURA? </a:t>
            </a:r>
            <a:r>
              <a:rPr lang="it-IT" dirty="0" smtClean="0"/>
              <a:t>Non so</a:t>
            </a:r>
            <a:r>
              <a:rPr lang="it-IT" baseline="0" dirty="0" smtClean="0"/>
              <a:t> se di questo si tiene conto quando ci troviamo di fronte al giudice</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17</a:t>
            </a:fld>
            <a:endParaRPr lang="it-IT"/>
          </a:p>
        </p:txBody>
      </p:sp>
    </p:spTree>
    <p:extLst>
      <p:ext uri="{BB962C8B-B14F-4D97-AF65-F5344CB8AC3E}">
        <p14:creationId xmlns:p14="http://schemas.microsoft.com/office/powerpoint/2010/main" val="84956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Abbiamo</a:t>
            </a:r>
            <a:r>
              <a:rPr lang="it-IT" baseline="0" dirty="0" smtClean="0"/>
              <a:t> giù </a:t>
            </a:r>
            <a:r>
              <a:rPr lang="it-IT" baseline="0" dirty="0" err="1" smtClean="0"/>
              <a:t>piu</a:t>
            </a:r>
            <a:r>
              <a:rPr lang="it-IT" baseline="0" dirty="0" smtClean="0"/>
              <a:t> volte ripetuto che il pz quando entra in ospedale porta con sé tutto il suo bagaglio culturale, emozionale di cui dobbiamo tenere conto, con la malattia tra le tante emozioni sicuramente porta con sé la paura che è un elemento che destabilizza  CONFONDE (nel senso vero del termine) </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18</a:t>
            </a:fld>
            <a:endParaRPr lang="it-IT"/>
          </a:p>
        </p:txBody>
      </p:sp>
    </p:spTree>
    <p:extLst>
      <p:ext uri="{BB962C8B-B14F-4D97-AF65-F5344CB8AC3E}">
        <p14:creationId xmlns:p14="http://schemas.microsoft.com/office/powerpoint/2010/main" val="85273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1.rilevare e prendersi cura della sua complessità di persona compresi i suoi bisogni “</a:t>
            </a:r>
            <a:r>
              <a:rPr lang="it-IT" dirty="0" err="1" smtClean="0"/>
              <a:t>spirituali,emozionali</a:t>
            </a:r>
            <a:r>
              <a:rPr lang="it-IT" dirty="0" smtClean="0"/>
              <a:t>” </a:t>
            </a:r>
          </a:p>
          <a:p>
            <a:r>
              <a:rPr lang="it-IT" dirty="0" smtClean="0"/>
              <a:t>2. Stesse le qualità che</a:t>
            </a:r>
            <a:r>
              <a:rPr lang="it-IT" baseline="0" dirty="0" smtClean="0"/>
              <a:t> sono richieste al pz nell’affrontare il proprio percorso di cura</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20</a:t>
            </a:fld>
            <a:endParaRPr lang="it-IT"/>
          </a:p>
        </p:txBody>
      </p:sp>
    </p:spTree>
    <p:extLst>
      <p:ext uri="{BB962C8B-B14F-4D97-AF65-F5344CB8AC3E}">
        <p14:creationId xmlns:p14="http://schemas.microsoft.com/office/powerpoint/2010/main" val="54747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Cambia l’idea della</a:t>
            </a:r>
            <a:r>
              <a:rPr lang="it-IT" baseline="0" dirty="0" smtClean="0"/>
              <a:t> medicina positivista, oggettiva, infallibile  a una medicina al servizio della società e dei suoi bisogni (che cambiano), una medicina soggettiva (che cuce le sue risposte sul pz) e fallibile. </a:t>
            </a:r>
            <a:r>
              <a:rPr lang="it-IT" sz="1200" kern="1200" dirty="0" smtClean="0">
                <a:solidFill>
                  <a:schemeClr val="tx1"/>
                </a:solidFill>
                <a:effectLst/>
                <a:latin typeface="+mn-lt"/>
                <a:ea typeface="+mn-ea"/>
                <a:cs typeface="+mn-cs"/>
              </a:rPr>
              <a:t>I paradigmi cambiano non solo a causa delle scoperte scientifiche,</a:t>
            </a:r>
            <a:r>
              <a:rPr lang="it-IT" dirty="0" smtClean="0"/>
              <a:t> non riguarda solo lo scarto di competenze per le scoperte scientifiche e tecnologiche</a:t>
            </a:r>
            <a:r>
              <a:rPr lang="it-IT" sz="1200" kern="1200" dirty="0" smtClean="0">
                <a:solidFill>
                  <a:schemeClr val="tx1"/>
                </a:solidFill>
                <a:effectLst/>
                <a:latin typeface="+mn-lt"/>
                <a:ea typeface="+mn-ea"/>
                <a:cs typeface="+mn-cs"/>
              </a:rPr>
              <a:t> ma anche i mutamenti sociali e culturali di una società. </a:t>
            </a:r>
            <a:r>
              <a:rPr lang="it-IT" sz="1200" b="1" i="0" kern="1200" dirty="0" smtClean="0">
                <a:solidFill>
                  <a:srgbClr val="FF0000"/>
                </a:solidFill>
                <a:effectLst/>
                <a:latin typeface="+mn-lt"/>
                <a:ea typeface="+mn-ea"/>
                <a:cs typeface="+mn-cs"/>
              </a:rPr>
              <a:t>Se le necessità individuali e sociali cambiano, anche il nostro comportamento, il nostro modo di esser medico deve adeguarsi al cambiamento, se non vogliamo restare indietro</a:t>
            </a:r>
            <a:r>
              <a:rPr lang="it-IT" b="1" i="0" dirty="0" smtClean="0">
                <a:solidFill>
                  <a:srgbClr val="FF0000"/>
                </a:solidFill>
                <a:effectLst/>
              </a:rPr>
              <a:t> </a:t>
            </a:r>
            <a:endParaRPr lang="it-IT" b="1" i="0" dirty="0">
              <a:solidFill>
                <a:srgbClr val="FF0000"/>
              </a:solidFill>
            </a:endParaRPr>
          </a:p>
        </p:txBody>
      </p:sp>
      <p:sp>
        <p:nvSpPr>
          <p:cNvPr id="4" name="Segnaposto numero diapositiva 3"/>
          <p:cNvSpPr>
            <a:spLocks noGrp="1"/>
          </p:cNvSpPr>
          <p:nvPr>
            <p:ph type="sldNum" sz="quarter" idx="10"/>
          </p:nvPr>
        </p:nvSpPr>
        <p:spPr/>
        <p:txBody>
          <a:bodyPr/>
          <a:lstStyle/>
          <a:p>
            <a:fld id="{FB449B41-FCE2-1B48-A0D5-06D130C863AB}" type="slidenum">
              <a:rPr lang="it-IT" smtClean="0"/>
              <a:t>5</a:t>
            </a:fld>
            <a:endParaRPr lang="it-IT"/>
          </a:p>
        </p:txBody>
      </p:sp>
    </p:spTree>
    <p:extLst>
      <p:ext uri="{BB962C8B-B14F-4D97-AF65-F5344CB8AC3E}">
        <p14:creationId xmlns:p14="http://schemas.microsoft.com/office/powerpoint/2010/main" val="321371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i="1" kern="1200" dirty="0" smtClean="0">
                <a:solidFill>
                  <a:schemeClr val="tx1"/>
                </a:solidFill>
                <a:effectLst/>
                <a:latin typeface="+mn-lt"/>
                <a:ea typeface="+mn-ea"/>
                <a:cs typeface="+mn-cs"/>
              </a:rPr>
              <a:t>Il vero cambiamento sociale che interessa alla medicina non riguarda solo la domanda di cure, dunque questioni </a:t>
            </a:r>
            <a:r>
              <a:rPr lang="it-IT" sz="1200" i="1" kern="1200" dirty="0" err="1" smtClean="0">
                <a:solidFill>
                  <a:schemeClr val="tx1"/>
                </a:solidFill>
                <a:effectLst/>
                <a:latin typeface="+mn-lt"/>
                <a:ea typeface="+mn-ea"/>
                <a:cs typeface="+mn-cs"/>
              </a:rPr>
              <a:t>tecnihce</a:t>
            </a:r>
            <a:r>
              <a:rPr lang="it-IT" sz="1200" i="1" kern="1200" dirty="0" smtClean="0">
                <a:solidFill>
                  <a:schemeClr val="tx1"/>
                </a:solidFill>
                <a:effectLst/>
                <a:latin typeface="+mn-lt"/>
                <a:ea typeface="+mn-ea"/>
                <a:cs typeface="+mn-cs"/>
              </a:rPr>
              <a:t> come l’invecchiamento, la cronicità che  pur hanno innegabilmente la loro importanza, ma soprattutto chi chiede di essere curato, Oggi questa </a:t>
            </a:r>
            <a:r>
              <a:rPr lang="it-IT" sz="1200" i="1" kern="1200" dirty="0" err="1" smtClean="0">
                <a:solidFill>
                  <a:schemeClr val="tx1"/>
                </a:solidFill>
                <a:effectLst/>
                <a:latin typeface="+mn-lt"/>
                <a:ea typeface="+mn-ea"/>
                <a:cs typeface="+mn-cs"/>
              </a:rPr>
              <a:t>societa</a:t>
            </a:r>
            <a:r>
              <a:rPr lang="it-IT" sz="1200" i="1" kern="1200" dirty="0" smtClean="0">
                <a:solidFill>
                  <a:schemeClr val="tx1"/>
                </a:solidFill>
                <a:effectLst/>
                <a:latin typeface="+mn-lt"/>
                <a:ea typeface="+mn-ea"/>
                <a:cs typeface="+mn-cs"/>
              </a:rPr>
              <a:t>̀ chiede relazioni, informazioni, partecipazione, </a:t>
            </a:r>
            <a:r>
              <a:rPr lang="it-IT" sz="1200" i="1" kern="1200" dirty="0" err="1" smtClean="0">
                <a:solidFill>
                  <a:schemeClr val="tx1"/>
                </a:solidFill>
                <a:effectLst/>
                <a:latin typeface="+mn-lt"/>
                <a:ea typeface="+mn-ea"/>
                <a:cs typeface="+mn-cs"/>
              </a:rPr>
              <a:t>consensualita</a:t>
            </a:r>
            <a:r>
              <a:rPr lang="it-IT" sz="1200" i="1" kern="1200" dirty="0" smtClean="0">
                <a:solidFill>
                  <a:schemeClr val="tx1"/>
                </a:solidFill>
                <a:effectLst/>
                <a:latin typeface="+mn-lt"/>
                <a:ea typeface="+mn-ea"/>
                <a:cs typeface="+mn-cs"/>
              </a:rPr>
              <a:t>̀, sicurezza, rispetto per le proprie opinioni, </a:t>
            </a:r>
            <a:r>
              <a:rPr lang="it-IT" sz="1200" i="1" kern="1200" dirty="0" err="1" smtClean="0">
                <a:solidFill>
                  <a:schemeClr val="tx1"/>
                </a:solidFill>
                <a:effectLst/>
                <a:latin typeface="+mn-lt"/>
                <a:ea typeface="+mn-ea"/>
                <a:cs typeface="+mn-cs"/>
              </a:rPr>
              <a:t>cioe</a:t>
            </a:r>
            <a:r>
              <a:rPr lang="it-IT" sz="1200" i="1" kern="1200" dirty="0" smtClean="0">
                <a:solidFill>
                  <a:schemeClr val="tx1"/>
                </a:solidFill>
                <a:effectLst/>
                <a:latin typeface="+mn-lt"/>
                <a:ea typeface="+mn-ea"/>
                <a:cs typeface="+mn-cs"/>
              </a:rPr>
              <a:t>̀ chiede di essere protagonista della propria vita, quindi chiede valori non solo </a:t>
            </a:r>
            <a:r>
              <a:rPr lang="it-IT" sz="1200" i="1" kern="1200" dirty="0" err="1" smtClean="0">
                <a:solidFill>
                  <a:schemeClr val="tx1"/>
                </a:solidFill>
                <a:effectLst/>
                <a:latin typeface="+mn-lt"/>
                <a:ea typeface="+mn-ea"/>
                <a:cs typeface="+mn-cs"/>
              </a:rPr>
              <a:t>utilita</a:t>
            </a:r>
            <a:r>
              <a:rPr lang="it-IT" sz="1200" i="1" kern="1200" dirty="0" smtClean="0">
                <a:solidFill>
                  <a:schemeClr val="tx1"/>
                </a:solidFill>
                <a:effectLst/>
                <a:latin typeface="+mn-lt"/>
                <a:ea typeface="+mn-ea"/>
                <a:cs typeface="+mn-cs"/>
              </a:rPr>
              <a:t>̀ Paz da oggetto passivo a soggetto attivo</a:t>
            </a:r>
            <a:endParaRPr lang="it-IT" dirty="0" smtClean="0"/>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6</a:t>
            </a:fld>
            <a:endParaRPr lang="it-IT"/>
          </a:p>
        </p:txBody>
      </p:sp>
    </p:spTree>
    <p:extLst>
      <p:ext uri="{BB962C8B-B14F-4D97-AF65-F5344CB8AC3E}">
        <p14:creationId xmlns:p14="http://schemas.microsoft.com/office/powerpoint/2010/main" val="323442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aiuto attraverso la relazione non solo attraverso il fare qualcosa dare un farmaco, atto chirurgico</a:t>
            </a:r>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7</a:t>
            </a:fld>
            <a:endParaRPr lang="it-IT"/>
          </a:p>
        </p:txBody>
      </p:sp>
    </p:spTree>
    <p:extLst>
      <p:ext uri="{BB962C8B-B14F-4D97-AF65-F5344CB8AC3E}">
        <p14:creationId xmlns:p14="http://schemas.microsoft.com/office/powerpoint/2010/main" val="3749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a:t>
            </a:r>
            <a:r>
              <a:rPr lang="it-IT" sz="1200" kern="1200" dirty="0" err="1" smtClean="0">
                <a:solidFill>
                  <a:schemeClr val="tx1"/>
                </a:solidFill>
                <a:effectLst/>
                <a:latin typeface="+mn-lt"/>
                <a:ea typeface="+mn-ea"/>
                <a:cs typeface="+mn-cs"/>
              </a:rPr>
              <a:t>piu</a:t>
            </a:r>
            <a:r>
              <a:rPr lang="it-IT" sz="1200" kern="1200" dirty="0" smtClean="0">
                <a:solidFill>
                  <a:schemeClr val="tx1"/>
                </a:solidFill>
                <a:effectLst/>
                <a:latin typeface="+mn-lt"/>
                <a:ea typeface="+mn-ea"/>
                <a:cs typeface="+mn-cs"/>
              </a:rPr>
              <a:t>̀ importante problema che la medicina oggi ha con la </a:t>
            </a:r>
            <a:r>
              <a:rPr lang="it-IT" sz="1200" kern="1200" dirty="0" err="1" smtClean="0">
                <a:solidFill>
                  <a:schemeClr val="tx1"/>
                </a:solidFill>
                <a:effectLst/>
                <a:latin typeface="+mn-lt"/>
                <a:ea typeface="+mn-ea"/>
                <a:cs typeface="+mn-cs"/>
              </a:rPr>
              <a:t>societa</a:t>
            </a:r>
            <a:r>
              <a:rPr lang="it-IT" sz="1200" kern="1200" dirty="0" smtClean="0">
                <a:solidFill>
                  <a:schemeClr val="tx1"/>
                </a:solidFill>
                <a:effectLst/>
                <a:latin typeface="+mn-lt"/>
                <a:ea typeface="+mn-ea"/>
                <a:cs typeface="+mn-cs"/>
              </a:rPr>
              <a:t>̀ si chiama </a:t>
            </a:r>
            <a:r>
              <a:rPr lang="it-IT" sz="1200" i="1" kern="1200" dirty="0" smtClean="0">
                <a:solidFill>
                  <a:schemeClr val="tx1"/>
                </a:solidFill>
                <a:effectLst/>
                <a:latin typeface="+mn-lt"/>
                <a:ea typeface="+mn-ea"/>
                <a:cs typeface="+mn-cs"/>
              </a:rPr>
              <a:t>fiducia</a:t>
            </a:r>
            <a:r>
              <a:rPr lang="it-IT" sz="1200" kern="1200" dirty="0" smtClean="0">
                <a:solidFill>
                  <a:schemeClr val="tx1"/>
                </a:solidFill>
                <a:effectLst/>
                <a:latin typeface="+mn-lt"/>
                <a:ea typeface="+mn-ea"/>
                <a:cs typeface="+mn-cs"/>
              </a:rPr>
              <a:t>. La perdita</a:t>
            </a:r>
            <a:r>
              <a:rPr lang="it-IT" sz="1200" kern="1200" baseline="0" dirty="0" smtClean="0">
                <a:solidFill>
                  <a:schemeClr val="tx1"/>
                </a:solidFill>
                <a:effectLst/>
                <a:latin typeface="+mn-lt"/>
                <a:ea typeface="+mn-ea"/>
                <a:cs typeface="+mn-cs"/>
              </a:rPr>
              <a:t> di fiducia aumenta la conflittualità (spesa per contenzioso medico legale in Italia nel 2018 ammonta a circa 19 milioni di euro con un incremento dell’ 8.9% rispetto all’anno precedente. I costi per la medicina difensiva rappresentano circa il 12% della spesa sanitaria nel nostro paese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8</a:t>
            </a:fld>
            <a:endParaRPr lang="it-IT"/>
          </a:p>
        </p:txBody>
      </p:sp>
    </p:spTree>
    <p:extLst>
      <p:ext uri="{BB962C8B-B14F-4D97-AF65-F5344CB8AC3E}">
        <p14:creationId xmlns:p14="http://schemas.microsoft.com/office/powerpoint/2010/main" val="54660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LINGUAGGIO:</a:t>
            </a:r>
            <a:r>
              <a:rPr lang="it-IT" baseline="0" dirty="0" smtClean="0"/>
              <a:t> </a:t>
            </a:r>
            <a:r>
              <a:rPr lang="it-IT" dirty="0" smtClean="0"/>
              <a:t>Medico: conosce il malato come persone.</a:t>
            </a:r>
            <a:r>
              <a:rPr lang="it-IT" baseline="0" dirty="0" smtClean="0"/>
              <a:t> </a:t>
            </a:r>
            <a:r>
              <a:rPr lang="it-IT" dirty="0" smtClean="0"/>
              <a:t>Il malato: comprende il linguaggio scientifico per partecipare al proprio processo di cura</a:t>
            </a:r>
          </a:p>
          <a:p>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9</a:t>
            </a:fld>
            <a:endParaRPr lang="it-IT"/>
          </a:p>
        </p:txBody>
      </p:sp>
    </p:spTree>
    <p:extLst>
      <p:ext uri="{BB962C8B-B14F-4D97-AF65-F5344CB8AC3E}">
        <p14:creationId xmlns:p14="http://schemas.microsoft.com/office/powerpoint/2010/main" val="269641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 qualsiasi comportamento è una forma di comunicazione, ha</a:t>
            </a:r>
            <a:r>
              <a:rPr lang="it-IT" baseline="0" dirty="0" smtClean="0"/>
              <a:t> valore di messaggio ( anche i silenzi, l’indifferenza, l’inattività)</a:t>
            </a:r>
          </a:p>
          <a:p>
            <a:r>
              <a:rPr lang="it-IT" baseline="0" dirty="0" smtClean="0"/>
              <a:t>2- come si dice definisce il tipo di relazione. </a:t>
            </a:r>
            <a:r>
              <a:rPr lang="it-IT" sz="1200" b="1" i="1" kern="1200" dirty="0" smtClean="0">
                <a:solidFill>
                  <a:schemeClr val="tx1"/>
                </a:solidFill>
                <a:effectLst/>
                <a:latin typeface="+mn-lt"/>
                <a:ea typeface="+mn-ea"/>
                <a:cs typeface="+mn-cs"/>
              </a:rPr>
              <a:t>aspetto di </a:t>
            </a:r>
            <a:r>
              <a:rPr lang="it-IT" sz="1200" b="1" i="1" kern="1200" dirty="0" err="1" smtClean="0">
                <a:solidFill>
                  <a:schemeClr val="tx1"/>
                </a:solidFill>
                <a:effectLst/>
                <a:latin typeface="+mn-lt"/>
                <a:ea typeface="+mn-ea"/>
                <a:cs typeface="+mn-cs"/>
              </a:rPr>
              <a:t>metacomunicazione</a:t>
            </a:r>
            <a:r>
              <a:rPr lang="it-IT" sz="1200" kern="1200" dirty="0" smtClean="0">
                <a:solidFill>
                  <a:schemeClr val="tx1"/>
                </a:solidFill>
                <a:effectLst/>
                <a:latin typeface="+mn-lt"/>
                <a:ea typeface="+mn-ea"/>
                <a:cs typeface="+mn-cs"/>
              </a:rPr>
              <a:t> che determina la relazione tra i comunicanti. Ad esempio, un individuo che proferisce un ordine, oltre al contenuto esprime anche la relazione che intercorre tra chi comunica e chi è oggetto della comunicazione, nel caso particolare quella di superiore/subordinato.</a:t>
            </a:r>
            <a:r>
              <a:rPr lang="it-IT" dirty="0" smtClean="0">
                <a:effectLst/>
              </a:rPr>
              <a:t> </a:t>
            </a:r>
            <a:endParaRPr lang="it-IT" baseline="0" dirty="0" smtClean="0"/>
          </a:p>
          <a:p>
            <a:r>
              <a:rPr lang="it-IT" baseline="0" dirty="0" smtClean="0"/>
              <a:t>3-</a:t>
            </a:r>
            <a:r>
              <a:rPr lang="it-IT" dirty="0" smtClean="0"/>
              <a:t>(diverse possibilità di interpretazione di un evento (dipende dalla sequenza) es topolino, colleghi (diverse visioni della realtà)</a:t>
            </a:r>
            <a:endParaRPr lang="it-IT" baseline="0" dirty="0" smtClean="0"/>
          </a:p>
        </p:txBody>
      </p:sp>
      <p:sp>
        <p:nvSpPr>
          <p:cNvPr id="4" name="Segnaposto numero diapositiva 3"/>
          <p:cNvSpPr>
            <a:spLocks noGrp="1"/>
          </p:cNvSpPr>
          <p:nvPr>
            <p:ph type="sldNum" sz="quarter" idx="10"/>
          </p:nvPr>
        </p:nvSpPr>
        <p:spPr/>
        <p:txBody>
          <a:bodyPr/>
          <a:lstStyle/>
          <a:p>
            <a:fld id="{FB449B41-FCE2-1B48-A0D5-06D130C863AB}" type="slidenum">
              <a:rPr lang="it-IT" smtClean="0"/>
              <a:t>10</a:t>
            </a:fld>
            <a:endParaRPr lang="it-IT"/>
          </a:p>
        </p:txBody>
      </p:sp>
    </p:spTree>
    <p:extLst>
      <p:ext uri="{BB962C8B-B14F-4D97-AF65-F5344CB8AC3E}">
        <p14:creationId xmlns:p14="http://schemas.microsoft.com/office/powerpoint/2010/main" val="375888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Verbale. Attenzione al linguaggio tecnico (utile solo tra colleghi)</a:t>
            </a:r>
            <a:r>
              <a:rPr lang="it-IT" baseline="0" dirty="0" err="1" smtClean="0"/>
              <a:t>Paraverbale</a:t>
            </a:r>
            <a:r>
              <a:rPr lang="it-IT" baseline="0" dirty="0" smtClean="0"/>
              <a:t> (timbro, tono della voce, volume) </a:t>
            </a:r>
            <a:r>
              <a:rPr lang="it-IT" sz="1200" kern="1200" dirty="0" smtClean="0">
                <a:solidFill>
                  <a:schemeClr val="tx1"/>
                </a:solidFill>
                <a:effectLst/>
                <a:latin typeface="+mn-lt"/>
                <a:ea typeface="+mn-ea"/>
                <a:cs typeface="+mn-cs"/>
              </a:rPr>
              <a:t>Un buono uso del linguaggio </a:t>
            </a:r>
            <a:r>
              <a:rPr lang="it-IT" sz="1200" kern="1200" dirty="0" err="1" smtClean="0">
                <a:solidFill>
                  <a:schemeClr val="tx1"/>
                </a:solidFill>
                <a:effectLst/>
                <a:latin typeface="+mn-lt"/>
                <a:ea typeface="+mn-ea"/>
                <a:cs typeface="+mn-cs"/>
              </a:rPr>
              <a:t>paraverbale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cioe</a:t>
            </a:r>
            <a:r>
              <a:rPr lang="it-IT" sz="1200" kern="1200" dirty="0" smtClean="0">
                <a:solidFill>
                  <a:schemeClr val="tx1"/>
                </a:solidFill>
                <a:effectLst/>
                <a:latin typeface="+mn-lt"/>
                <a:ea typeface="+mn-ea"/>
                <a:cs typeface="+mn-cs"/>
              </a:rPr>
              <a:t>̀ il modo in cui qualcosa viene detto, consente di migliorare l’efficacia della comunicazione.</a:t>
            </a:r>
            <a:r>
              <a:rPr lang="it-IT" sz="1200" kern="1200" baseline="0" dirty="0" smtClean="0">
                <a:solidFill>
                  <a:schemeClr val="tx1"/>
                </a:solidFill>
                <a:effectLst/>
                <a:latin typeface="+mn-lt"/>
                <a:ea typeface="+mn-ea"/>
                <a:cs typeface="+mn-cs"/>
              </a:rPr>
              <a:t> Volume</a:t>
            </a:r>
            <a:r>
              <a:rPr lang="it-IT" sz="1200" kern="1200" dirty="0" smtClean="0">
                <a:solidFill>
                  <a:schemeClr val="tx1"/>
                </a:solidFill>
                <a:effectLst/>
                <a:latin typeface="+mn-lt"/>
                <a:ea typeface="+mn-ea"/>
                <a:cs typeface="+mn-cs"/>
              </a:rPr>
              <a:t> dà importanza all’argomento trattato, tono esprime emozioni (indifferenza, disappunto, entusiasmo) ritmo dà maggiore o minore autorevolezza, </a:t>
            </a:r>
            <a:r>
              <a:rPr lang="it-IT" sz="1200" kern="1200" dirty="0" err="1" smtClean="0">
                <a:solidFill>
                  <a:schemeClr val="tx1"/>
                </a:solidFill>
                <a:effectLst/>
                <a:latin typeface="+mn-lt"/>
                <a:ea typeface="+mn-ea"/>
                <a:cs typeface="+mn-cs"/>
              </a:rPr>
              <a:t>imp</a:t>
            </a:r>
            <a:r>
              <a:rPr lang="it-IT" sz="1200" kern="1200" dirty="0" smtClean="0">
                <a:solidFill>
                  <a:schemeClr val="tx1"/>
                </a:solidFill>
                <a:effectLst/>
                <a:latin typeface="+mn-lt"/>
                <a:ea typeface="+mn-ea"/>
                <a:cs typeface="+mn-cs"/>
              </a:rPr>
              <a:t> le pause, la velocità</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Non verbale: postura, movimenti, </a:t>
            </a:r>
            <a:r>
              <a:rPr lang="it-IT" baseline="0" dirty="0" err="1" smtClean="0"/>
              <a:t>espressione,vicinanza</a:t>
            </a:r>
            <a:r>
              <a:rPr lang="it-IT" baseline="0" dirty="0" smtClean="0"/>
              <a:t> (studi di prossemica; contatto fisico (stretta di mano, mano sulla spalla, visita del pz)</a:t>
            </a:r>
          </a:p>
          <a:p>
            <a:r>
              <a:rPr lang="it-IT" sz="1200" kern="1200" dirty="0" smtClean="0">
                <a:solidFill>
                  <a:schemeClr val="tx1"/>
                </a:solidFill>
                <a:effectLst/>
                <a:latin typeface="+mn-lt"/>
                <a:ea typeface="+mn-ea"/>
                <a:cs typeface="+mn-cs"/>
              </a:rPr>
              <a:t>Per comunicare in modo efficace occorre innanzitutto ricordare che esistono regole comunicative universalmente prefissate. È inoltre importante saper ascoltare in modo attivo i propri interlocutori, prestando attenzione alle loro modalità espressive verbo-gestuali</a:t>
            </a:r>
            <a:r>
              <a:rPr lang="it-IT" dirty="0" smtClean="0">
                <a:effectLst/>
              </a:rPr>
              <a:t> </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11</a:t>
            </a:fld>
            <a:endParaRPr lang="it-IT"/>
          </a:p>
        </p:txBody>
      </p:sp>
    </p:spTree>
    <p:extLst>
      <p:ext uri="{BB962C8B-B14F-4D97-AF65-F5344CB8AC3E}">
        <p14:creationId xmlns:p14="http://schemas.microsoft.com/office/powerpoint/2010/main" val="38461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5- simmetriche: interlocutori sullo stesso piano: asimmetriche posizione superiore e una subordinata ma senza significato di buono/cattivo, meglio/ </a:t>
            </a:r>
            <a:r>
              <a:rPr lang="it-IT" baseline="0" dirty="0" err="1" smtClean="0"/>
              <a:t>peggio,il</a:t>
            </a:r>
            <a:r>
              <a:rPr lang="it-IT" baseline="0" dirty="0" smtClean="0"/>
              <a:t> comportamento dell’uno completa quello dell’altro</a:t>
            </a:r>
            <a:endParaRPr lang="it-IT" dirty="0" smtClean="0"/>
          </a:p>
          <a:p>
            <a:r>
              <a:rPr lang="it-IT" dirty="0" smtClean="0"/>
              <a:t>LA RELAZIONE EMPATICA SI</a:t>
            </a:r>
            <a:r>
              <a:rPr lang="it-IT" baseline="0" dirty="0" smtClean="0"/>
              <a:t> COSTRUISCE ATRAVERSO DUE FASI ED è LA BASE PER COSTRUIRE UNA RALAZIONE EFFICACE</a:t>
            </a:r>
            <a:endParaRPr lang="it-IT" dirty="0"/>
          </a:p>
        </p:txBody>
      </p:sp>
      <p:sp>
        <p:nvSpPr>
          <p:cNvPr id="4" name="Segnaposto numero diapositiva 3"/>
          <p:cNvSpPr>
            <a:spLocks noGrp="1"/>
          </p:cNvSpPr>
          <p:nvPr>
            <p:ph type="sldNum" sz="quarter" idx="10"/>
          </p:nvPr>
        </p:nvSpPr>
        <p:spPr/>
        <p:txBody>
          <a:bodyPr/>
          <a:lstStyle/>
          <a:p>
            <a:fld id="{FB449B41-FCE2-1B48-A0D5-06D130C863AB}" type="slidenum">
              <a:rPr lang="it-IT" smtClean="0"/>
              <a:t>12</a:t>
            </a:fld>
            <a:endParaRPr lang="it-IT"/>
          </a:p>
        </p:txBody>
      </p:sp>
    </p:spTree>
    <p:extLst>
      <p:ext uri="{BB962C8B-B14F-4D97-AF65-F5344CB8AC3E}">
        <p14:creationId xmlns:p14="http://schemas.microsoft.com/office/powerpoint/2010/main" val="272885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B295BC-C992-A74A-BEC0-C7C3111D8643}" type="datetimeFigureOut">
              <a:rPr lang="it-IT" smtClean="0"/>
              <a:t>26/09/19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123840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B295BC-C992-A74A-BEC0-C7C3111D8643}" type="datetimeFigureOut">
              <a:rPr lang="it-IT" smtClean="0"/>
              <a:t>26/09/19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377842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B295BC-C992-A74A-BEC0-C7C3111D8643}" type="datetimeFigureOut">
              <a:rPr lang="it-IT" smtClean="0"/>
              <a:t>26/09/19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234300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B295BC-C992-A74A-BEC0-C7C3111D8643}" type="datetimeFigureOut">
              <a:rPr lang="it-IT" smtClean="0"/>
              <a:t>26/09/19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53760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8B295BC-C992-A74A-BEC0-C7C3111D8643}" type="datetimeFigureOut">
              <a:rPr lang="it-IT" smtClean="0"/>
              <a:t>26/09/19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14718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8B295BC-C992-A74A-BEC0-C7C3111D8643}" type="datetimeFigureOut">
              <a:rPr lang="it-IT" smtClean="0"/>
              <a:t>26/09/19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76284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8B295BC-C992-A74A-BEC0-C7C3111D8643}" type="datetimeFigureOut">
              <a:rPr lang="it-IT" smtClean="0"/>
              <a:t>26/09/19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258941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8B295BC-C992-A74A-BEC0-C7C3111D8643}" type="datetimeFigureOut">
              <a:rPr lang="it-IT" smtClean="0"/>
              <a:t>26/09/19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189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B295BC-C992-A74A-BEC0-C7C3111D8643}" type="datetimeFigureOut">
              <a:rPr lang="it-IT" smtClean="0"/>
              <a:t>26/09/19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16313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8B295BC-C992-A74A-BEC0-C7C3111D8643}" type="datetimeFigureOut">
              <a:rPr lang="it-IT" smtClean="0"/>
              <a:t>26/09/19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346981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8B295BC-C992-A74A-BEC0-C7C3111D8643}" type="datetimeFigureOut">
              <a:rPr lang="it-IT" smtClean="0"/>
              <a:t>26/09/19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062C1C-9008-774D-A4B6-CD2BBC954B44}" type="slidenum">
              <a:rPr lang="it-IT" smtClean="0"/>
              <a:t>‹n.›</a:t>
            </a:fld>
            <a:endParaRPr lang="it-IT"/>
          </a:p>
        </p:txBody>
      </p:sp>
    </p:spTree>
    <p:extLst>
      <p:ext uri="{BB962C8B-B14F-4D97-AF65-F5344CB8AC3E}">
        <p14:creationId xmlns:p14="http://schemas.microsoft.com/office/powerpoint/2010/main" val="2183139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95BC-C992-A74A-BEC0-C7C3111D8643}" type="datetimeFigureOut">
              <a:rPr lang="it-IT" smtClean="0"/>
              <a:t>26/09/19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2C1C-9008-774D-A4B6-CD2BBC954B44}" type="slidenum">
              <a:rPr lang="it-IT" smtClean="0"/>
              <a:t>‹n.›</a:t>
            </a:fld>
            <a:endParaRPr lang="it-IT"/>
          </a:p>
        </p:txBody>
      </p:sp>
    </p:spTree>
    <p:extLst>
      <p:ext uri="{BB962C8B-B14F-4D97-AF65-F5344CB8AC3E}">
        <p14:creationId xmlns:p14="http://schemas.microsoft.com/office/powerpoint/2010/main" val="253829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2"/>
          <p:cNvPicPr>
            <a:picLocks noChangeAspect="1" noChangeArrowheads="1"/>
          </p:cNvPicPr>
          <p:nvPr/>
        </p:nvPicPr>
        <p:blipFill>
          <a:blip r:embed="rId2">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957198" y="2503027"/>
            <a:ext cx="7105353" cy="1077218"/>
          </a:xfrm>
          <a:prstGeom prst="rect">
            <a:avLst/>
          </a:prstGeom>
          <a:noFill/>
        </p:spPr>
        <p:txBody>
          <a:bodyPr wrap="square" rtlCol="0">
            <a:spAutoFit/>
          </a:bodyPr>
          <a:lstStyle/>
          <a:p>
            <a:pPr algn="ctr"/>
            <a:r>
              <a:rPr lang="it-IT" sz="3200" b="1" dirty="0" smtClean="0"/>
              <a:t>Il ruolo della comunicazione: </a:t>
            </a:r>
          </a:p>
          <a:p>
            <a:pPr algn="ctr"/>
            <a:r>
              <a:rPr lang="it-IT" sz="3200" b="1" dirty="0" smtClean="0"/>
              <a:t>dal consenso informato al </a:t>
            </a:r>
            <a:r>
              <a:rPr lang="it-IT" sz="3200" b="1" dirty="0" err="1" smtClean="0"/>
              <a:t>counselling</a:t>
            </a:r>
            <a:endParaRPr lang="it-IT" sz="3200" b="1" dirty="0"/>
          </a:p>
        </p:txBody>
      </p:sp>
      <p:sp>
        <p:nvSpPr>
          <p:cNvPr id="2" name="CasellaDiTesto 1"/>
          <p:cNvSpPr txBox="1"/>
          <p:nvPr/>
        </p:nvSpPr>
        <p:spPr>
          <a:xfrm>
            <a:off x="2337772" y="4214645"/>
            <a:ext cx="4350244" cy="923330"/>
          </a:xfrm>
          <a:prstGeom prst="rect">
            <a:avLst/>
          </a:prstGeom>
          <a:noFill/>
        </p:spPr>
        <p:txBody>
          <a:bodyPr wrap="none" rtlCol="0">
            <a:spAutoFit/>
          </a:bodyPr>
          <a:lstStyle/>
          <a:p>
            <a:pPr algn="ctr"/>
            <a:r>
              <a:rPr lang="it-IT" i="1" dirty="0" smtClean="0"/>
              <a:t>Dr.ssa Paola Da Massa Carrara</a:t>
            </a:r>
          </a:p>
          <a:p>
            <a:pPr algn="ctr"/>
            <a:r>
              <a:rPr lang="it-IT" dirty="0" smtClean="0"/>
              <a:t>SOC Gastroenterologia Endoscopia Digestiva </a:t>
            </a:r>
          </a:p>
          <a:p>
            <a:pPr algn="ctr"/>
            <a:r>
              <a:rPr lang="it-IT" dirty="0" smtClean="0"/>
              <a:t>ASL Toscana Centro Pistoia</a:t>
            </a:r>
            <a:endParaRPr lang="it-IT" dirty="0"/>
          </a:p>
        </p:txBody>
      </p:sp>
    </p:spTree>
    <p:extLst>
      <p:ext uri="{BB962C8B-B14F-4D97-AF65-F5344CB8AC3E}">
        <p14:creationId xmlns:p14="http://schemas.microsoft.com/office/powerpoint/2010/main" val="696570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12896" y="1530660"/>
            <a:ext cx="6477204"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CINQUE ASSIOMI DELLA COMUNICAZIONE</a:t>
            </a:r>
          </a:p>
          <a:p>
            <a:pPr algn="ctr"/>
            <a:r>
              <a:rPr lang="it-IT"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Pragmatica della comunicazione di Paul </a:t>
            </a:r>
            <a:r>
              <a:rPr lang="it-IT" sz="2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Watzlawic</a:t>
            </a:r>
            <a:r>
              <a:rPr lang="it-IT"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endParaRPr lang="it-IT"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asellaDiTesto 3"/>
          <p:cNvSpPr txBox="1"/>
          <p:nvPr/>
        </p:nvSpPr>
        <p:spPr>
          <a:xfrm>
            <a:off x="4048638" y="5827754"/>
            <a:ext cx="4343945" cy="707886"/>
          </a:xfrm>
          <a:prstGeom prst="rect">
            <a:avLst/>
          </a:prstGeom>
          <a:noFill/>
        </p:spPr>
        <p:txBody>
          <a:bodyPr wrap="square" rtlCol="0">
            <a:spAutoFit/>
          </a:bodyPr>
          <a:lstStyle/>
          <a:p>
            <a:r>
              <a:rPr lang="it-IT" sz="2000" dirty="0" smtClean="0"/>
              <a:t>4- comunicazione </a:t>
            </a:r>
            <a:r>
              <a:rPr lang="it-IT" sz="2000" b="1" dirty="0" smtClean="0"/>
              <a:t>numerica</a:t>
            </a:r>
            <a:r>
              <a:rPr lang="it-IT" sz="2000" dirty="0" smtClean="0"/>
              <a:t> ( verbale) e </a:t>
            </a:r>
            <a:r>
              <a:rPr lang="it-IT" sz="2000" b="1" dirty="0" smtClean="0"/>
              <a:t>analogica</a:t>
            </a:r>
            <a:r>
              <a:rPr lang="it-IT" sz="2000" dirty="0" smtClean="0"/>
              <a:t> (non verbale e </a:t>
            </a:r>
            <a:r>
              <a:rPr lang="it-IT" sz="2000" dirty="0" err="1" smtClean="0"/>
              <a:t>paraverbale</a:t>
            </a:r>
            <a:r>
              <a:rPr lang="it-IT" sz="2000" dirty="0" smtClean="0"/>
              <a:t>)</a:t>
            </a:r>
          </a:p>
        </p:txBody>
      </p:sp>
      <p:pic>
        <p:nvPicPr>
          <p:cNvPr id="5"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18408"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681509" y="2766339"/>
            <a:ext cx="4067566" cy="400110"/>
          </a:xfrm>
          <a:prstGeom prst="rect">
            <a:avLst/>
          </a:prstGeom>
        </p:spPr>
        <p:txBody>
          <a:bodyPr wrap="square">
            <a:spAutoFit/>
          </a:bodyPr>
          <a:lstStyle/>
          <a:p>
            <a:r>
              <a:rPr lang="it-IT" sz="2000" dirty="0"/>
              <a:t>1- è impossibile non comunicare</a:t>
            </a:r>
          </a:p>
        </p:txBody>
      </p:sp>
      <p:sp>
        <p:nvSpPr>
          <p:cNvPr id="6" name="Rettangolo 5"/>
          <p:cNvSpPr/>
          <p:nvPr/>
        </p:nvSpPr>
        <p:spPr>
          <a:xfrm>
            <a:off x="1968044" y="3455600"/>
            <a:ext cx="4161187" cy="1015663"/>
          </a:xfrm>
          <a:prstGeom prst="rect">
            <a:avLst/>
          </a:prstGeom>
        </p:spPr>
        <p:txBody>
          <a:bodyPr wrap="square">
            <a:spAutoFit/>
          </a:bodyPr>
          <a:lstStyle/>
          <a:p>
            <a:pPr algn="just"/>
            <a:r>
              <a:rPr lang="it-IT" sz="2000" dirty="0"/>
              <a:t>2- ogni messaggio ha un aspetto di </a:t>
            </a:r>
            <a:r>
              <a:rPr lang="it-IT" sz="2000" b="1" dirty="0"/>
              <a:t>contenuto</a:t>
            </a:r>
            <a:r>
              <a:rPr lang="it-IT" sz="2000" dirty="0"/>
              <a:t> ( cosa si dice) e uno di </a:t>
            </a:r>
            <a:r>
              <a:rPr lang="it-IT" sz="2000" b="1" dirty="0"/>
              <a:t>relazione</a:t>
            </a:r>
            <a:r>
              <a:rPr lang="it-IT" sz="2000" dirty="0"/>
              <a:t> (come si dice)</a:t>
            </a:r>
          </a:p>
        </p:txBody>
      </p:sp>
      <p:sp>
        <p:nvSpPr>
          <p:cNvPr id="7" name="Rettangolo 6"/>
          <p:cNvSpPr/>
          <p:nvPr/>
        </p:nvSpPr>
        <p:spPr>
          <a:xfrm>
            <a:off x="2820972" y="4726345"/>
            <a:ext cx="4572000" cy="707886"/>
          </a:xfrm>
          <a:prstGeom prst="rect">
            <a:avLst/>
          </a:prstGeom>
        </p:spPr>
        <p:txBody>
          <a:bodyPr>
            <a:spAutoFit/>
          </a:bodyPr>
          <a:lstStyle/>
          <a:p>
            <a:pPr algn="just"/>
            <a:r>
              <a:rPr lang="it-IT" sz="2000" dirty="0"/>
              <a:t>3- la natura di una relazione dipende dalla </a:t>
            </a:r>
            <a:r>
              <a:rPr lang="it-IT" sz="2000" b="1" dirty="0"/>
              <a:t>punteggiatura</a:t>
            </a:r>
            <a:r>
              <a:rPr lang="it-IT" sz="2000" dirty="0"/>
              <a:t> della sequenza di eventi</a:t>
            </a:r>
          </a:p>
        </p:txBody>
      </p:sp>
      <p:sp>
        <p:nvSpPr>
          <p:cNvPr id="8" name="Pergamena 2 7"/>
          <p:cNvSpPr/>
          <p:nvPr/>
        </p:nvSpPr>
        <p:spPr>
          <a:xfrm>
            <a:off x="501592" y="2660506"/>
            <a:ext cx="4430241" cy="747327"/>
          </a:xfrm>
          <a:prstGeom prst="horizontalScroll">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Pergamena 2 8"/>
          <p:cNvSpPr/>
          <p:nvPr/>
        </p:nvSpPr>
        <p:spPr>
          <a:xfrm>
            <a:off x="1799167" y="3291420"/>
            <a:ext cx="4519084" cy="1350262"/>
          </a:xfrm>
          <a:prstGeom prst="horizontalScroll">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Pergamena 2 9"/>
          <p:cNvSpPr/>
          <p:nvPr/>
        </p:nvSpPr>
        <p:spPr>
          <a:xfrm>
            <a:off x="2559802" y="4406903"/>
            <a:ext cx="4933198" cy="1350262"/>
          </a:xfrm>
          <a:prstGeom prst="horizontalScroll">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Pergamena 2 10"/>
          <p:cNvSpPr/>
          <p:nvPr/>
        </p:nvSpPr>
        <p:spPr>
          <a:xfrm>
            <a:off x="3782483" y="5497155"/>
            <a:ext cx="4519084" cy="1350262"/>
          </a:xfrm>
          <a:prstGeom prst="horizontalScroll">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51998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4258420294"/>
              </p:ext>
            </p:extLst>
          </p:nvPr>
        </p:nvGraphicFramePr>
        <p:xfrm>
          <a:off x="2007211" y="1472391"/>
          <a:ext cx="5102754" cy="3399690"/>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p:cNvSpPr txBox="1"/>
          <p:nvPr/>
        </p:nvSpPr>
        <p:spPr>
          <a:xfrm>
            <a:off x="957198" y="4527537"/>
            <a:ext cx="3211135" cy="1938992"/>
          </a:xfrm>
          <a:prstGeom prst="rect">
            <a:avLst/>
          </a:prstGeom>
          <a:noFill/>
        </p:spPr>
        <p:txBody>
          <a:bodyPr wrap="none" rtlCol="0">
            <a:spAutoFit/>
          </a:bodyPr>
          <a:lstStyle/>
          <a:p>
            <a:r>
              <a:rPr lang="it-IT" sz="2000" b="1" dirty="0" smtClean="0"/>
              <a:t>POSSIBILI ERRORI</a:t>
            </a:r>
          </a:p>
          <a:p>
            <a:pPr marL="285750" indent="-285750">
              <a:buFont typeface="Arial"/>
              <a:buChar char="•"/>
            </a:pPr>
            <a:r>
              <a:rPr lang="it-IT" sz="2000" dirty="0" err="1" smtClean="0"/>
              <a:t>Microespressioni</a:t>
            </a:r>
            <a:r>
              <a:rPr lang="it-IT" sz="2000" dirty="0" smtClean="0"/>
              <a:t> del volto</a:t>
            </a:r>
          </a:p>
          <a:p>
            <a:pPr marL="285750" indent="-285750">
              <a:buFont typeface="Arial"/>
              <a:buChar char="•"/>
            </a:pPr>
            <a:r>
              <a:rPr lang="it-IT" sz="2000" dirty="0" smtClean="0"/>
              <a:t>Postura </a:t>
            </a:r>
          </a:p>
          <a:p>
            <a:pPr marL="285750" indent="-285750">
              <a:buFont typeface="Arial"/>
              <a:buChar char="•"/>
            </a:pPr>
            <a:r>
              <a:rPr lang="it-IT" sz="2000" dirty="0" smtClean="0"/>
              <a:t>Contatto oculare</a:t>
            </a:r>
          </a:p>
          <a:p>
            <a:pPr marL="285750" indent="-285750">
              <a:buFont typeface="Arial"/>
              <a:buChar char="•"/>
            </a:pPr>
            <a:r>
              <a:rPr lang="it-IT" sz="2000" dirty="0" smtClean="0"/>
              <a:t>Spazio </a:t>
            </a:r>
          </a:p>
          <a:p>
            <a:pPr marL="285750" indent="-285750">
              <a:buFont typeface="Arial"/>
              <a:buChar char="•"/>
            </a:pPr>
            <a:r>
              <a:rPr lang="it-IT" sz="2000" dirty="0" smtClean="0"/>
              <a:t>Contatto fisico</a:t>
            </a:r>
            <a:endParaRPr lang="it-IT" sz="2000" dirty="0"/>
          </a:p>
        </p:txBody>
      </p:sp>
      <p:sp>
        <p:nvSpPr>
          <p:cNvPr id="5" name="CasellaDiTesto 4"/>
          <p:cNvSpPr txBox="1"/>
          <p:nvPr/>
        </p:nvSpPr>
        <p:spPr>
          <a:xfrm>
            <a:off x="5485480" y="4527537"/>
            <a:ext cx="2738951" cy="1938992"/>
          </a:xfrm>
          <a:prstGeom prst="rect">
            <a:avLst/>
          </a:prstGeom>
          <a:noFill/>
        </p:spPr>
        <p:txBody>
          <a:bodyPr wrap="none" rtlCol="0">
            <a:spAutoFit/>
          </a:bodyPr>
          <a:lstStyle/>
          <a:p>
            <a:r>
              <a:rPr lang="it-IT" sz="2000" b="1" dirty="0" smtClean="0"/>
              <a:t>OSTACOLI ALL’ASCOLTO</a:t>
            </a:r>
          </a:p>
          <a:p>
            <a:pPr marL="285750" indent="-285750">
              <a:buFont typeface="Arial"/>
              <a:buChar char="•"/>
            </a:pPr>
            <a:r>
              <a:rPr lang="it-IT" sz="2000" dirty="0" smtClean="0"/>
              <a:t>Mancanza di tempo</a:t>
            </a:r>
          </a:p>
          <a:p>
            <a:pPr marL="285750" indent="-285750">
              <a:buFont typeface="Arial"/>
              <a:buChar char="•"/>
            </a:pPr>
            <a:r>
              <a:rPr lang="it-IT" sz="2000" dirty="0" smtClean="0"/>
              <a:t>Presunzione</a:t>
            </a:r>
          </a:p>
          <a:p>
            <a:pPr marL="285750" indent="-285750">
              <a:buFont typeface="Arial"/>
              <a:buChar char="•"/>
            </a:pPr>
            <a:r>
              <a:rPr lang="it-IT" sz="2000" dirty="0" smtClean="0"/>
              <a:t>Pregiudizi</a:t>
            </a:r>
          </a:p>
          <a:p>
            <a:pPr marL="285750" indent="-285750">
              <a:buFont typeface="Arial"/>
              <a:buChar char="•"/>
            </a:pPr>
            <a:r>
              <a:rPr lang="it-IT" sz="2000" dirty="0"/>
              <a:t>D</a:t>
            </a:r>
            <a:r>
              <a:rPr lang="it-IT" sz="2000" dirty="0" smtClean="0"/>
              <a:t>isinteresse</a:t>
            </a:r>
          </a:p>
          <a:p>
            <a:r>
              <a:rPr lang="it-IT" sz="2000" dirty="0"/>
              <a:t> </a:t>
            </a:r>
            <a:r>
              <a:rPr lang="it-IT" sz="2000" dirty="0" smtClean="0"/>
              <a:t> </a:t>
            </a:r>
            <a:endParaRPr lang="it-IT" sz="2000" dirty="0"/>
          </a:p>
        </p:txBody>
      </p:sp>
      <p:pic>
        <p:nvPicPr>
          <p:cNvPr id="6" name="Immagine 2"/>
          <p:cNvPicPr>
            <a:picLocks noChangeAspect="1" noChangeArrowheads="1"/>
          </p:cNvPicPr>
          <p:nvPr/>
        </p:nvPicPr>
        <p:blipFill>
          <a:blip r:embed="rId4">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97085" y="4060330"/>
            <a:ext cx="2130736" cy="369332"/>
          </a:xfrm>
          <a:prstGeom prst="rect">
            <a:avLst/>
          </a:prstGeom>
          <a:noFill/>
        </p:spPr>
        <p:txBody>
          <a:bodyPr wrap="none" rtlCol="0">
            <a:spAutoFit/>
          </a:bodyPr>
          <a:lstStyle/>
          <a:p>
            <a:r>
              <a:rPr lang="it-IT" dirty="0" smtClean="0"/>
              <a:t>Empatia è diversa da </a:t>
            </a:r>
          </a:p>
        </p:txBody>
      </p:sp>
      <p:sp>
        <p:nvSpPr>
          <p:cNvPr id="4" name="CasellaDiTesto 3"/>
          <p:cNvSpPr txBox="1"/>
          <p:nvPr/>
        </p:nvSpPr>
        <p:spPr>
          <a:xfrm>
            <a:off x="759851" y="2592916"/>
            <a:ext cx="7267885" cy="1015663"/>
          </a:xfrm>
          <a:prstGeom prst="rect">
            <a:avLst/>
          </a:prstGeom>
          <a:noFill/>
        </p:spPr>
        <p:txBody>
          <a:bodyPr wrap="square" rtlCol="0">
            <a:spAutoFit/>
          </a:bodyPr>
          <a:lstStyle/>
          <a:p>
            <a:pPr algn="ctr"/>
            <a:r>
              <a:rPr lang="it-IT" sz="2000" b="1" dirty="0" smtClean="0"/>
              <a:t>Empatia</a:t>
            </a:r>
            <a:r>
              <a:rPr lang="it-IT" sz="2000" dirty="0" smtClean="0"/>
              <a:t>: capacità di mettersi nei panni dell’altro , cioè di porsi nel suo stato d’animo ma con nessuna o scarsa partecipazione emotiva. </a:t>
            </a:r>
          </a:p>
          <a:p>
            <a:pPr algn="ctr"/>
            <a:r>
              <a:rPr lang="it-IT" sz="2000" dirty="0" smtClean="0"/>
              <a:t>Chiara consapevolezza che quel vissuto appartiene all’altro. </a:t>
            </a:r>
            <a:endParaRPr lang="it-IT" sz="2000" dirty="0"/>
          </a:p>
        </p:txBody>
      </p:sp>
      <p:sp>
        <p:nvSpPr>
          <p:cNvPr id="5" name="CasellaDiTesto 4"/>
          <p:cNvSpPr txBox="1"/>
          <p:nvPr/>
        </p:nvSpPr>
        <p:spPr>
          <a:xfrm>
            <a:off x="265789" y="5022447"/>
            <a:ext cx="8445207" cy="1477328"/>
          </a:xfrm>
          <a:prstGeom prst="rect">
            <a:avLst/>
          </a:prstGeom>
          <a:noFill/>
        </p:spPr>
        <p:txBody>
          <a:bodyPr wrap="square" rtlCol="0">
            <a:spAutoFit/>
          </a:bodyPr>
          <a:lstStyle/>
          <a:p>
            <a:pPr algn="just"/>
            <a:r>
              <a:rPr lang="it-IT" dirty="0" smtClean="0"/>
              <a:t>1- la comprensione DA PARTE DEL MEDICO per analogia con il vissuto umano, della situazione del </a:t>
            </a:r>
            <a:r>
              <a:rPr lang="it-IT" dirty="0" err="1" smtClean="0"/>
              <a:t>paz</a:t>
            </a:r>
            <a:r>
              <a:rPr lang="it-IT" dirty="0" smtClean="0"/>
              <a:t>, delle sue prospettive e dei sentimenti/emozioni che ne derivano</a:t>
            </a:r>
          </a:p>
          <a:p>
            <a:pPr algn="just"/>
            <a:endParaRPr lang="it-IT" dirty="0" smtClean="0"/>
          </a:p>
          <a:p>
            <a:pPr algn="just"/>
            <a:r>
              <a:rPr lang="it-IT" dirty="0" smtClean="0"/>
              <a:t>2- la comunicazione di tale comprensione attraverso azioni concrete clinicamente efficaci per essergli di sostegno</a:t>
            </a:r>
            <a:endParaRPr lang="it-IT" dirty="0"/>
          </a:p>
        </p:txBody>
      </p:sp>
      <p:sp>
        <p:nvSpPr>
          <p:cNvPr id="7" name="Rettangolo 6"/>
          <p:cNvSpPr/>
          <p:nvPr/>
        </p:nvSpPr>
        <p:spPr>
          <a:xfrm>
            <a:off x="3640677" y="983323"/>
            <a:ext cx="5516065" cy="400110"/>
          </a:xfrm>
          <a:prstGeom prst="rect">
            <a:avLst/>
          </a:prstGeom>
        </p:spPr>
        <p:txBody>
          <a:bodyPr wrap="square">
            <a:spAutoFit/>
          </a:bodyPr>
          <a:lstStyle/>
          <a:p>
            <a:r>
              <a:rPr lang="it-IT" sz="2000" dirty="0"/>
              <a:t>5- le relazioni sono </a:t>
            </a:r>
            <a:r>
              <a:rPr lang="it-IT" sz="2000" b="1" dirty="0"/>
              <a:t>simmetriche</a:t>
            </a:r>
            <a:r>
              <a:rPr lang="it-IT" sz="2000" dirty="0"/>
              <a:t> o </a:t>
            </a:r>
            <a:r>
              <a:rPr lang="it-IT" sz="2000" b="1" dirty="0"/>
              <a:t>complementari </a:t>
            </a:r>
            <a:r>
              <a:rPr lang="it-IT" sz="2000" dirty="0"/>
              <a:t> </a:t>
            </a:r>
          </a:p>
        </p:txBody>
      </p:sp>
      <p:sp>
        <p:nvSpPr>
          <p:cNvPr id="8" name="CasellaDiTesto 7"/>
          <p:cNvSpPr txBox="1"/>
          <p:nvPr/>
        </p:nvSpPr>
        <p:spPr>
          <a:xfrm>
            <a:off x="2062453" y="1636280"/>
            <a:ext cx="4198109" cy="95410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Relazione medico-paziente</a:t>
            </a:r>
            <a:endPar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EMPATICA</a:t>
            </a:r>
            <a:endPar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Pergamena 2 8"/>
          <p:cNvSpPr/>
          <p:nvPr/>
        </p:nvSpPr>
        <p:spPr>
          <a:xfrm>
            <a:off x="3521566" y="804285"/>
            <a:ext cx="5477992" cy="747327"/>
          </a:xfrm>
          <a:prstGeom prst="horizontalScroll">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3521566" y="3804203"/>
            <a:ext cx="4995334" cy="369332"/>
          </a:xfrm>
          <a:prstGeom prst="rect">
            <a:avLst/>
          </a:prstGeom>
        </p:spPr>
        <p:txBody>
          <a:bodyPr wrap="square">
            <a:spAutoFit/>
          </a:bodyPr>
          <a:lstStyle/>
          <a:p>
            <a:r>
              <a:rPr lang="it-IT" b="1" dirty="0"/>
              <a:t>“</a:t>
            </a:r>
            <a:r>
              <a:rPr lang="it-IT" b="1" dirty="0" err="1"/>
              <a:t>unipatia</a:t>
            </a:r>
            <a:r>
              <a:rPr lang="it-IT" b="1" dirty="0"/>
              <a:t>” </a:t>
            </a:r>
            <a:r>
              <a:rPr lang="it-IT" dirty="0"/>
              <a:t>(contagio affettivo, identificazione io=tu) </a:t>
            </a:r>
          </a:p>
        </p:txBody>
      </p:sp>
      <p:sp>
        <p:nvSpPr>
          <p:cNvPr id="14" name="Rettangolo 13"/>
          <p:cNvSpPr/>
          <p:nvPr/>
        </p:nvSpPr>
        <p:spPr>
          <a:xfrm>
            <a:off x="3521566" y="4345003"/>
            <a:ext cx="4123695" cy="369332"/>
          </a:xfrm>
          <a:prstGeom prst="rect">
            <a:avLst/>
          </a:prstGeom>
        </p:spPr>
        <p:txBody>
          <a:bodyPr wrap="none">
            <a:spAutoFit/>
          </a:bodyPr>
          <a:lstStyle/>
          <a:p>
            <a:r>
              <a:rPr lang="it-IT" b="1" dirty="0"/>
              <a:t>“simpatia” </a:t>
            </a:r>
            <a:r>
              <a:rPr lang="it-IT" dirty="0"/>
              <a:t>(forte partecipazione emotiva)</a:t>
            </a:r>
          </a:p>
        </p:txBody>
      </p:sp>
      <p:sp>
        <p:nvSpPr>
          <p:cNvPr id="15" name="Parentesi graffa aperta 14"/>
          <p:cNvSpPr/>
          <p:nvPr/>
        </p:nvSpPr>
        <p:spPr>
          <a:xfrm>
            <a:off x="3352233" y="3804203"/>
            <a:ext cx="169333" cy="8947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16"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0"/>
            <a:ext cx="9144000" cy="72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46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3"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3245" y="2255306"/>
            <a:ext cx="7816463" cy="707886"/>
          </a:xfrm>
          <a:prstGeom prst="rect">
            <a:avLst/>
          </a:prstGeom>
          <a:noFill/>
        </p:spPr>
        <p:txBody>
          <a:bodyPr wrap="none" rtlCol="0">
            <a:spAutoFit/>
          </a:bodyPr>
          <a:lstStyle/>
          <a:p>
            <a:pPr algn="ctr"/>
            <a:r>
              <a:rPr lang="it-IT" sz="2000" dirty="0" smtClean="0"/>
              <a:t>Abbiamo bisogno di “FORMARE” medici che abbiano qualità, abilità, virtù</a:t>
            </a:r>
          </a:p>
          <a:p>
            <a:pPr algn="ctr"/>
            <a:r>
              <a:rPr lang="it-IT" sz="2000" dirty="0"/>
              <a:t>r</a:t>
            </a:r>
            <a:r>
              <a:rPr lang="it-IT" sz="2000" dirty="0" smtClean="0"/>
              <a:t>elazionali e di organizzare il lavoro in organizzazioni adatte</a:t>
            </a:r>
            <a:endParaRPr lang="it-IT" sz="2000" dirty="0"/>
          </a:p>
        </p:txBody>
      </p:sp>
      <p:sp>
        <p:nvSpPr>
          <p:cNvPr id="4" name="CasellaDiTesto 3"/>
          <p:cNvSpPr txBox="1"/>
          <p:nvPr/>
        </p:nvSpPr>
        <p:spPr>
          <a:xfrm>
            <a:off x="2669109" y="4177836"/>
            <a:ext cx="184666" cy="369332"/>
          </a:xfrm>
          <a:prstGeom prst="rect">
            <a:avLst/>
          </a:prstGeom>
          <a:noFill/>
        </p:spPr>
        <p:txBody>
          <a:bodyPr wrap="none" rtlCol="0">
            <a:spAutoFit/>
          </a:bodyPr>
          <a:lstStyle/>
          <a:p>
            <a:endParaRPr lang="it-IT" dirty="0"/>
          </a:p>
        </p:txBody>
      </p:sp>
      <p:sp>
        <p:nvSpPr>
          <p:cNvPr id="6" name="Rettangolo 5"/>
          <p:cNvSpPr/>
          <p:nvPr/>
        </p:nvSpPr>
        <p:spPr>
          <a:xfrm>
            <a:off x="336506" y="3469950"/>
            <a:ext cx="8171759" cy="1077218"/>
          </a:xfrm>
          <a:prstGeom prst="rect">
            <a:avLst/>
          </a:prstGeom>
        </p:spPr>
        <p:txBody>
          <a:bodyPr wrap="square">
            <a:spAutoFit/>
          </a:bodyPr>
          <a:lstStyle/>
          <a:p>
            <a:pPr algn="just"/>
            <a:r>
              <a:rPr lang="it-IT" sz="1600" b="1" dirty="0">
                <a:latin typeface="Courier"/>
              </a:rPr>
              <a:t>Legge 219 art. 1 comma </a:t>
            </a:r>
            <a:r>
              <a:rPr lang="it-IT" sz="1600" b="1" dirty="0" smtClean="0">
                <a:latin typeface="Courier"/>
              </a:rPr>
              <a:t>10</a:t>
            </a:r>
            <a:endParaRPr lang="it-IT" sz="1600" dirty="0">
              <a:latin typeface="Courier"/>
            </a:endParaRPr>
          </a:p>
          <a:p>
            <a:pPr algn="just"/>
            <a:r>
              <a:rPr lang="it-IT" sz="1600" dirty="0">
                <a:latin typeface="Courier"/>
              </a:rPr>
              <a:t>La formazione iniziale e continua dei medici e degli altri esercenti le professioni sanitarie comprende la formazione in materia di relazione e di comunicazione con il paziente</a:t>
            </a:r>
          </a:p>
        </p:txBody>
      </p:sp>
      <p:sp>
        <p:nvSpPr>
          <p:cNvPr id="8" name="CasellaDiTesto 7"/>
          <p:cNvSpPr txBox="1"/>
          <p:nvPr/>
        </p:nvSpPr>
        <p:spPr>
          <a:xfrm>
            <a:off x="1267333" y="1275035"/>
            <a:ext cx="6320510"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RELAZIONE EMPATICA</a:t>
            </a:r>
          </a:p>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BASE PER COSTRUIRE UNA RELAZIONE EFFICACE</a:t>
            </a:r>
            <a:endPar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336505" y="5013679"/>
            <a:ext cx="8171759" cy="1323439"/>
          </a:xfrm>
          <a:prstGeom prst="rect">
            <a:avLst/>
          </a:prstGeom>
        </p:spPr>
        <p:txBody>
          <a:bodyPr wrap="square">
            <a:spAutoFit/>
          </a:bodyPr>
          <a:lstStyle/>
          <a:p>
            <a:pPr algn="just"/>
            <a:r>
              <a:rPr lang="it-IT" sz="1600" b="1" dirty="0">
                <a:latin typeface="Courier"/>
              </a:rPr>
              <a:t>Cod.  Deontologico art </a:t>
            </a:r>
            <a:r>
              <a:rPr lang="it-IT" sz="1600" b="1" dirty="0" smtClean="0">
                <a:latin typeface="Courier"/>
              </a:rPr>
              <a:t>20</a:t>
            </a:r>
            <a:endParaRPr lang="it-IT" sz="1600" dirty="0" smtClean="0">
              <a:latin typeface="Courier"/>
            </a:endParaRPr>
          </a:p>
          <a:p>
            <a:pPr algn="just"/>
            <a:r>
              <a:rPr lang="it-IT" sz="1600" dirty="0" smtClean="0">
                <a:latin typeface="Courier"/>
              </a:rPr>
              <a:t>Il </a:t>
            </a:r>
            <a:r>
              <a:rPr lang="it-IT" sz="1600" dirty="0">
                <a:latin typeface="Courier"/>
              </a:rPr>
              <a:t>medico nella relazione persegue l’alleanza di cura fondata sulla reciproca fiducia e sul mutuo rispetto dei valori e dei diritti e su un’informazione comprensibile e completa, considerando il tempo della comunicazione quale tempo di cura.</a:t>
            </a:r>
          </a:p>
        </p:txBody>
      </p:sp>
      <p:pic>
        <p:nvPicPr>
          <p:cNvPr id="12"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91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51000" y="1475573"/>
            <a:ext cx="5850857" cy="1200329"/>
          </a:xfrm>
          <a:prstGeom prst="rect">
            <a:avLst/>
          </a:prstGeom>
          <a:noFill/>
        </p:spPr>
        <p:txBody>
          <a:bodyPr wrap="square" rtlCol="0">
            <a:spAutoFit/>
          </a:bodyPr>
          <a:lstStyle/>
          <a:p>
            <a:r>
              <a:rPr lang="it-IT" dirty="0" smtClean="0"/>
              <a:t>Dunque… la </a:t>
            </a:r>
            <a:r>
              <a:rPr lang="it-IT" b="1" dirty="0" smtClean="0"/>
              <a:t>FIDUCIA SOCIALE</a:t>
            </a:r>
            <a:r>
              <a:rPr lang="it-IT" dirty="0" smtClean="0"/>
              <a:t>: </a:t>
            </a:r>
          </a:p>
          <a:p>
            <a:pPr marL="285750" indent="-285750">
              <a:buFont typeface="Arial"/>
              <a:buChar char="•"/>
            </a:pPr>
            <a:r>
              <a:rPr lang="it-IT" dirty="0" smtClean="0"/>
              <a:t>relazione</a:t>
            </a:r>
          </a:p>
          <a:p>
            <a:pPr marL="285750" indent="-285750">
              <a:buFont typeface="Arial"/>
              <a:buChar char="•"/>
            </a:pPr>
            <a:r>
              <a:rPr lang="it-IT" dirty="0" smtClean="0"/>
              <a:t>dialogo</a:t>
            </a:r>
          </a:p>
          <a:p>
            <a:pPr marL="285750" indent="-285750">
              <a:buFont typeface="Arial"/>
              <a:buChar char="•"/>
            </a:pPr>
            <a:r>
              <a:rPr lang="it-IT" dirty="0" smtClean="0"/>
              <a:t>linguaggio condiviso</a:t>
            </a:r>
          </a:p>
        </p:txBody>
      </p:sp>
      <p:sp>
        <p:nvSpPr>
          <p:cNvPr id="4" name="CasellaDiTesto 3"/>
          <p:cNvSpPr txBox="1"/>
          <p:nvPr/>
        </p:nvSpPr>
        <p:spPr>
          <a:xfrm>
            <a:off x="637471" y="4371272"/>
            <a:ext cx="7881372" cy="369332"/>
          </a:xfrm>
          <a:prstGeom prst="rect">
            <a:avLst/>
          </a:prstGeom>
          <a:noFill/>
        </p:spPr>
        <p:txBody>
          <a:bodyPr wrap="none" rtlCol="0">
            <a:spAutoFit/>
          </a:bodyPr>
          <a:lstStyle/>
          <a:p>
            <a:pPr algn="ctr"/>
            <a:r>
              <a:rPr lang="it-IT" dirty="0" smtClean="0"/>
              <a:t>CI è una questione bioetica e deontologica ma è anche l’anello di congiunzione tra </a:t>
            </a:r>
          </a:p>
        </p:txBody>
      </p:sp>
      <p:sp>
        <p:nvSpPr>
          <p:cNvPr id="5" name="CasellaDiTesto 4"/>
          <p:cNvSpPr txBox="1"/>
          <p:nvPr/>
        </p:nvSpPr>
        <p:spPr>
          <a:xfrm>
            <a:off x="637471" y="5755524"/>
            <a:ext cx="7881371" cy="677108"/>
          </a:xfrm>
          <a:prstGeom prst="rect">
            <a:avLst/>
          </a:prstGeom>
          <a:noFill/>
        </p:spPr>
        <p:txBody>
          <a:bodyPr wrap="square" rtlCol="0">
            <a:spAutoFit/>
          </a:bodyPr>
          <a:lstStyle/>
          <a:p>
            <a:pPr algn="ctr"/>
            <a:r>
              <a:rPr lang="it-IT" dirty="0" smtClean="0"/>
              <a:t>Il problema è </a:t>
            </a:r>
            <a:r>
              <a:rPr lang="it-IT" sz="2000" b="1" dirty="0" smtClean="0"/>
              <a:t>l’uso opportunistico del consenso informato</a:t>
            </a:r>
            <a:r>
              <a:rPr lang="it-IT" dirty="0" smtClean="0"/>
              <a:t>: </a:t>
            </a:r>
          </a:p>
          <a:p>
            <a:pPr algn="ctr"/>
            <a:r>
              <a:rPr lang="it-IT" dirty="0" smtClean="0"/>
              <a:t>autorizzazione formale senza informare</a:t>
            </a:r>
            <a:endParaRPr lang="it-IT" dirty="0"/>
          </a:p>
        </p:txBody>
      </p:sp>
      <p:pic>
        <p:nvPicPr>
          <p:cNvPr id="7"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005417" y="2850918"/>
            <a:ext cx="7133167" cy="1077218"/>
          </a:xfrm>
          <a:prstGeom prst="rect">
            <a:avLst/>
          </a:prstGeom>
        </p:spPr>
        <p:txBody>
          <a:bodyPr wrap="square">
            <a:spAutoFit/>
          </a:bodyPr>
          <a:lstStyle/>
          <a:p>
            <a:pPr algn="ctr"/>
            <a:r>
              <a:rPr lang="it-IT" sz="2000" dirty="0"/>
              <a:t>e…il </a:t>
            </a:r>
            <a:r>
              <a:rPr lang="it-IT" sz="2400" dirty="0">
                <a:solidFill>
                  <a:srgbClr val="FF0000"/>
                </a:solidFill>
                <a:effectLst>
                  <a:outerShdw blurRad="50800" dist="38100" dir="2700000" algn="tl" rotWithShape="0">
                    <a:srgbClr val="000000">
                      <a:alpha val="43000"/>
                    </a:srgbClr>
                  </a:outerShdw>
                </a:effectLst>
              </a:rPr>
              <a:t>CONSENSO INFORMATO </a:t>
            </a:r>
            <a:endParaRPr lang="it-IT" sz="2400" dirty="0" smtClean="0">
              <a:solidFill>
                <a:srgbClr val="FF0000"/>
              </a:solidFill>
              <a:effectLst>
                <a:outerShdw blurRad="50800" dist="38100" dir="2700000" algn="tl" rotWithShape="0">
                  <a:srgbClr val="000000">
                    <a:alpha val="43000"/>
                  </a:srgbClr>
                </a:outerShdw>
              </a:effectLst>
            </a:endParaRPr>
          </a:p>
          <a:p>
            <a:pPr algn="ctr"/>
            <a:r>
              <a:rPr lang="it-IT" sz="2000" dirty="0" smtClean="0"/>
              <a:t>(</a:t>
            </a:r>
            <a:r>
              <a:rPr lang="it-IT" sz="2000" dirty="0"/>
              <a:t>strumento per il recupero della fiducia sociale e </a:t>
            </a:r>
            <a:endParaRPr lang="it-IT" sz="2000" dirty="0" smtClean="0"/>
          </a:p>
          <a:p>
            <a:pPr algn="ctr"/>
            <a:r>
              <a:rPr lang="it-IT" sz="2000" dirty="0" smtClean="0"/>
              <a:t>la </a:t>
            </a:r>
            <a:r>
              <a:rPr lang="it-IT" sz="2000" dirty="0"/>
              <a:t>riduzione del contenzioso legale)</a:t>
            </a:r>
          </a:p>
        </p:txBody>
      </p:sp>
      <p:sp>
        <p:nvSpPr>
          <p:cNvPr id="8" name="Rettangolo 7"/>
          <p:cNvSpPr/>
          <p:nvPr/>
        </p:nvSpPr>
        <p:spPr>
          <a:xfrm>
            <a:off x="2804583" y="4740587"/>
            <a:ext cx="4074584" cy="707886"/>
          </a:xfrm>
          <a:prstGeom prst="rect">
            <a:avLst/>
          </a:prstGeom>
        </p:spPr>
        <p:txBody>
          <a:bodyPr wrap="square">
            <a:spAutoFit/>
          </a:bodyPr>
          <a:lstStyle/>
          <a:p>
            <a:pPr marL="285750" indent="-285750">
              <a:buFontTx/>
              <a:buChar char="-"/>
            </a:pPr>
            <a:r>
              <a:rPr lang="it-IT" sz="2000" dirty="0"/>
              <a:t>I doveri professionali del medico</a:t>
            </a:r>
          </a:p>
          <a:p>
            <a:pPr marL="285750" indent="-285750">
              <a:buFontTx/>
              <a:buChar char="-"/>
            </a:pPr>
            <a:r>
              <a:rPr lang="it-IT" sz="2000" dirty="0"/>
              <a:t>I diritti di cura del paziente</a:t>
            </a:r>
          </a:p>
        </p:txBody>
      </p:sp>
    </p:spTree>
    <p:extLst>
      <p:ext uri="{BB962C8B-B14F-4D97-AF65-F5344CB8AC3E}">
        <p14:creationId xmlns:p14="http://schemas.microsoft.com/office/powerpoint/2010/main" val="1362970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403" y="4471786"/>
            <a:ext cx="8390933" cy="1661993"/>
          </a:xfrm>
          <a:prstGeom prst="rect">
            <a:avLst/>
          </a:prstGeom>
          <a:noFill/>
        </p:spPr>
        <p:txBody>
          <a:bodyPr wrap="square" rtlCol="0">
            <a:spAutoFit/>
          </a:bodyPr>
          <a:lstStyle/>
          <a:p>
            <a:pPr algn="ctr"/>
            <a:r>
              <a:rPr lang="it-IT" sz="2400" dirty="0" smtClean="0"/>
              <a:t>Ha a che fare con la </a:t>
            </a:r>
            <a:r>
              <a:rPr lang="it-IT" sz="2400" b="1" dirty="0" smtClean="0"/>
              <a:t>FALLIBILITA’ </a:t>
            </a:r>
            <a:r>
              <a:rPr lang="it-IT" sz="2400" dirty="0" smtClean="0"/>
              <a:t>della medicina</a:t>
            </a:r>
          </a:p>
          <a:p>
            <a:pPr algn="ctr"/>
            <a:endParaRPr lang="it-IT" sz="2400" dirty="0"/>
          </a:p>
          <a:p>
            <a:r>
              <a:rPr lang="it-IT" dirty="0" smtClean="0"/>
              <a:t>Qualsiasi scelta medica è fatta in condizioni di incertezza sull’esito, con il CI il paziente è </a:t>
            </a:r>
          </a:p>
          <a:p>
            <a:r>
              <a:rPr lang="it-IT" dirty="0" smtClean="0"/>
              <a:t>“educato” all’incertezza e coinvolto nel processo decisionale</a:t>
            </a:r>
          </a:p>
          <a:p>
            <a:endParaRPr lang="it-IT" dirty="0"/>
          </a:p>
        </p:txBody>
      </p:sp>
      <p:pic>
        <p:nvPicPr>
          <p:cNvPr id="3"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507999" y="1497165"/>
            <a:ext cx="7535334" cy="369332"/>
          </a:xfrm>
          <a:prstGeom prst="rect">
            <a:avLst/>
          </a:prstGeom>
        </p:spPr>
        <p:txBody>
          <a:bodyPr wrap="square">
            <a:spAutoFit/>
          </a:bodyPr>
          <a:lstStyle/>
          <a:p>
            <a:r>
              <a:rPr lang="it-IT" dirty="0" smtClean="0"/>
              <a:t>………..attraverso </a:t>
            </a:r>
            <a:r>
              <a:rPr lang="it-IT" dirty="0"/>
              <a:t>il </a:t>
            </a:r>
            <a:r>
              <a:rPr lang="it-IT" dirty="0" smtClean="0"/>
              <a:t>CONSENSO INFORMATO </a:t>
            </a:r>
            <a:r>
              <a:rPr lang="it-IT" dirty="0"/>
              <a:t>si costruisce il </a:t>
            </a:r>
            <a:r>
              <a:rPr lang="it-IT" dirty="0" smtClean="0"/>
              <a:t>rapporto fiduciario</a:t>
            </a:r>
            <a:endParaRPr lang="it-IT" dirty="0"/>
          </a:p>
        </p:txBody>
      </p:sp>
      <p:sp>
        <p:nvSpPr>
          <p:cNvPr id="5" name="Rettangolo 4"/>
          <p:cNvSpPr/>
          <p:nvPr/>
        </p:nvSpPr>
        <p:spPr>
          <a:xfrm>
            <a:off x="284403" y="3123833"/>
            <a:ext cx="8616180" cy="1015663"/>
          </a:xfrm>
          <a:prstGeom prst="rect">
            <a:avLst/>
          </a:prstGeom>
        </p:spPr>
        <p:txBody>
          <a:bodyPr wrap="square">
            <a:spAutoFit/>
          </a:bodyPr>
          <a:lstStyle/>
          <a:p>
            <a:pPr algn="ctr"/>
            <a:r>
              <a:rPr lang="it-IT" sz="2400" dirty="0" smtClean="0"/>
              <a:t>CI è una </a:t>
            </a:r>
            <a:r>
              <a:rPr lang="it-IT" sz="2400" b="1" dirty="0"/>
              <a:t>relazione negoziale </a:t>
            </a:r>
            <a:r>
              <a:rPr lang="it-IT" sz="2400" dirty="0"/>
              <a:t>per prendere la migliore decisione</a:t>
            </a:r>
            <a:r>
              <a:rPr lang="it-IT" sz="2400" dirty="0" smtClean="0"/>
              <a:t>.</a:t>
            </a:r>
          </a:p>
          <a:p>
            <a:pPr algn="just"/>
            <a:r>
              <a:rPr lang="it-IT" dirty="0" smtClean="0"/>
              <a:t>Transazione </a:t>
            </a:r>
            <a:r>
              <a:rPr lang="it-IT" dirty="0"/>
              <a:t>tra ciò che conviene tecnicamente e ciò che conviene soggettivamente in quella data situazione</a:t>
            </a:r>
          </a:p>
        </p:txBody>
      </p:sp>
      <p:sp>
        <p:nvSpPr>
          <p:cNvPr id="6" name="Rettangolo 5"/>
          <p:cNvSpPr/>
          <p:nvPr/>
        </p:nvSpPr>
        <p:spPr>
          <a:xfrm>
            <a:off x="284402" y="1933005"/>
            <a:ext cx="8510347" cy="738664"/>
          </a:xfrm>
          <a:prstGeom prst="rect">
            <a:avLst/>
          </a:prstGeom>
          <a:ln>
            <a:solidFill>
              <a:srgbClr val="4F81BD"/>
            </a:solidFill>
          </a:ln>
        </p:spPr>
        <p:txBody>
          <a:bodyPr wrap="square">
            <a:spAutoFit/>
          </a:bodyPr>
          <a:lstStyle/>
          <a:p>
            <a:r>
              <a:rPr lang="it-IT" sz="1400" b="1" dirty="0">
                <a:latin typeface="Courier"/>
                <a:cs typeface="Courier"/>
              </a:rPr>
              <a:t>Legge 219 art 1 comma 2 </a:t>
            </a:r>
            <a:endParaRPr lang="it-IT" sz="1400" b="1" dirty="0" smtClean="0">
              <a:latin typeface="Courier"/>
              <a:cs typeface="Courier"/>
            </a:endParaRPr>
          </a:p>
          <a:p>
            <a:r>
              <a:rPr lang="it-IT" sz="1400" dirty="0" smtClean="0">
                <a:latin typeface="Courier"/>
                <a:cs typeface="Courier"/>
              </a:rPr>
              <a:t>E</a:t>
            </a:r>
            <a:r>
              <a:rPr lang="it-IT" sz="1400" dirty="0">
                <a:latin typeface="Courier"/>
                <a:cs typeface="Courier"/>
              </a:rPr>
              <a:t>' promossa e valorizzata la relazione di cura e di fiducia  </a:t>
            </a:r>
            <a:r>
              <a:rPr lang="it-IT" sz="1400" dirty="0" smtClean="0">
                <a:latin typeface="Courier"/>
                <a:cs typeface="Courier"/>
              </a:rPr>
              <a:t>tra paziente </a:t>
            </a:r>
            <a:r>
              <a:rPr lang="it-IT" sz="1400" dirty="0">
                <a:latin typeface="Courier"/>
                <a:cs typeface="Courier"/>
              </a:rPr>
              <a:t>e medico che si basa sul </a:t>
            </a:r>
            <a:r>
              <a:rPr lang="it-IT" sz="1400" dirty="0" smtClean="0">
                <a:latin typeface="Courier"/>
                <a:cs typeface="Courier"/>
              </a:rPr>
              <a:t>consenso informato</a:t>
            </a:r>
            <a:endParaRPr lang="it-IT" sz="1400" dirty="0">
              <a:latin typeface="Courier"/>
              <a:cs typeface="Courier"/>
            </a:endParaRPr>
          </a:p>
        </p:txBody>
      </p:sp>
    </p:spTree>
    <p:extLst>
      <p:ext uri="{BB962C8B-B14F-4D97-AF65-F5344CB8AC3E}">
        <p14:creationId xmlns:p14="http://schemas.microsoft.com/office/powerpoint/2010/main" val="362657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42804" y="2553856"/>
            <a:ext cx="6499071" cy="1477328"/>
          </a:xfrm>
          <a:prstGeom prst="rect">
            <a:avLst/>
          </a:prstGeom>
        </p:spPr>
        <p:txBody>
          <a:bodyPr wrap="square">
            <a:spAutoFit/>
          </a:bodyPr>
          <a:lstStyle/>
          <a:p>
            <a:r>
              <a:rPr lang="it-IT" dirty="0" smtClean="0"/>
              <a:t>Il tempo del Consenso Informato è “tempo di cura”: </a:t>
            </a:r>
          </a:p>
          <a:p>
            <a:pPr marL="285750" indent="-285750">
              <a:buFont typeface="Arial"/>
              <a:buChar char="•"/>
            </a:pPr>
            <a:r>
              <a:rPr lang="it-IT" dirty="0" smtClean="0"/>
              <a:t>esiti del percorso di cura</a:t>
            </a:r>
          </a:p>
          <a:p>
            <a:pPr marL="285750" indent="-285750">
              <a:buFont typeface="Arial"/>
              <a:buChar char="•"/>
            </a:pPr>
            <a:r>
              <a:rPr lang="it-IT" dirty="0" err="1"/>
              <a:t>c</a:t>
            </a:r>
            <a:r>
              <a:rPr lang="it-IT" dirty="0" err="1" smtClean="0"/>
              <a:t>ompliance</a:t>
            </a:r>
            <a:endParaRPr lang="it-IT" dirty="0" smtClean="0"/>
          </a:p>
          <a:p>
            <a:pPr marL="285750" indent="-285750">
              <a:buFont typeface="Arial"/>
              <a:buChar char="•"/>
            </a:pPr>
            <a:r>
              <a:rPr lang="it-IT" dirty="0" smtClean="0"/>
              <a:t>appropriatezza (minor ricorso alla medicina difensiva)</a:t>
            </a:r>
          </a:p>
          <a:p>
            <a:pPr marL="285750" indent="-285750">
              <a:buFont typeface="Arial"/>
              <a:buChar char="•"/>
            </a:pPr>
            <a:r>
              <a:rPr lang="it-IT" dirty="0" smtClean="0"/>
              <a:t>riduzione dei contenziosi legati a incomprensioni e conflittualità</a:t>
            </a:r>
          </a:p>
        </p:txBody>
      </p:sp>
      <p:sp>
        <p:nvSpPr>
          <p:cNvPr id="3" name="Rettangolo 2"/>
          <p:cNvSpPr/>
          <p:nvPr/>
        </p:nvSpPr>
        <p:spPr>
          <a:xfrm>
            <a:off x="370417" y="4542982"/>
            <a:ext cx="8072315" cy="1384995"/>
          </a:xfrm>
          <a:prstGeom prst="rect">
            <a:avLst/>
          </a:prstGeom>
        </p:spPr>
        <p:txBody>
          <a:bodyPr wrap="square">
            <a:spAutoFit/>
          </a:bodyPr>
          <a:lstStyle/>
          <a:p>
            <a:r>
              <a:rPr lang="it-IT" sz="1400" b="1" dirty="0">
                <a:latin typeface="Courier"/>
              </a:rPr>
              <a:t>Legge 219 art 1 </a:t>
            </a:r>
            <a:r>
              <a:rPr lang="it-IT" sz="1400" b="1" dirty="0" smtClean="0">
                <a:latin typeface="Courier"/>
              </a:rPr>
              <a:t>comma 9</a:t>
            </a:r>
            <a:endParaRPr lang="it-IT" sz="1400" dirty="0">
              <a:latin typeface="Courier"/>
            </a:endParaRPr>
          </a:p>
          <a:p>
            <a:r>
              <a:rPr lang="it-IT" sz="1400" dirty="0" smtClean="0">
                <a:latin typeface="Courier"/>
              </a:rPr>
              <a:t>Ogni </a:t>
            </a:r>
            <a:r>
              <a:rPr lang="it-IT" sz="1400" dirty="0">
                <a:latin typeface="Courier"/>
              </a:rPr>
              <a:t>struttura sanitaria pubblica o privata garantisce con proprie </a:t>
            </a:r>
            <a:r>
              <a:rPr lang="it-IT" sz="1400" dirty="0" err="1">
                <a:latin typeface="Courier"/>
              </a:rPr>
              <a:t>modalita'</a:t>
            </a:r>
            <a:r>
              <a:rPr lang="it-IT" sz="1400" dirty="0">
                <a:latin typeface="Courier"/>
              </a:rPr>
              <a:t> organizzative la piena e corretta attuazione dei principi di cui alla presente legge, assicurando l'informazione necessaria ai pazienti e l'adeguata formazione del personale. </a:t>
            </a:r>
          </a:p>
          <a:p>
            <a:endParaRPr lang="it-IT" sz="1400" dirty="0">
              <a:latin typeface="Courier"/>
            </a:endParaRPr>
          </a:p>
        </p:txBody>
      </p:sp>
      <p:pic>
        <p:nvPicPr>
          <p:cNvPr id="4"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10583"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70417" y="1443335"/>
            <a:ext cx="8678333" cy="523220"/>
          </a:xfrm>
          <a:prstGeom prst="rect">
            <a:avLst/>
          </a:prstGeom>
        </p:spPr>
        <p:txBody>
          <a:bodyPr wrap="square">
            <a:spAutoFit/>
          </a:bodyPr>
          <a:lstStyle/>
          <a:p>
            <a:r>
              <a:rPr lang="it-IT" sz="1400" b="1" dirty="0" smtClean="0">
                <a:latin typeface="Courier"/>
              </a:rPr>
              <a:t>Legge 219 art 1 comma 8</a:t>
            </a:r>
          </a:p>
          <a:p>
            <a:r>
              <a:rPr lang="it-IT" sz="1400" dirty="0" smtClean="0">
                <a:latin typeface="Courier"/>
              </a:rPr>
              <a:t>Il </a:t>
            </a:r>
            <a:r>
              <a:rPr lang="it-IT" sz="1400" dirty="0">
                <a:latin typeface="Courier"/>
              </a:rPr>
              <a:t>tempo della comunicazione tra medico e </a:t>
            </a:r>
            <a:r>
              <a:rPr lang="it-IT" sz="1400" dirty="0" smtClean="0">
                <a:latin typeface="Courier"/>
              </a:rPr>
              <a:t>paziente costituisce </a:t>
            </a:r>
            <a:r>
              <a:rPr lang="it-IT" sz="1400" dirty="0">
                <a:latin typeface="Courier"/>
              </a:rPr>
              <a:t>tempo di cura. </a:t>
            </a:r>
            <a:endParaRPr lang="it-IT" sz="1400" dirty="0"/>
          </a:p>
        </p:txBody>
      </p:sp>
    </p:spTree>
    <p:extLst>
      <p:ext uri="{BB962C8B-B14F-4D97-AF65-F5344CB8AC3E}">
        <p14:creationId xmlns:p14="http://schemas.microsoft.com/office/powerpoint/2010/main" val="1255746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10583"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370418" y="1665526"/>
            <a:ext cx="8357020" cy="1200328"/>
          </a:xfrm>
          <a:prstGeom prst="rect">
            <a:avLst/>
          </a:prstGeom>
        </p:spPr>
        <p:txBody>
          <a:bodyPr wrap="square">
            <a:spAutoFit/>
          </a:bodyPr>
          <a:lstStyle/>
          <a:p>
            <a:pPr algn="ctr"/>
            <a:r>
              <a:rPr lang="it-IT" sz="2400" dirty="0"/>
              <a:t>Il punto </a:t>
            </a:r>
            <a:r>
              <a:rPr lang="it-IT" sz="2400" b="1" dirty="0"/>
              <a:t>politico e culturale </a:t>
            </a:r>
            <a:r>
              <a:rPr lang="it-IT" sz="2400" dirty="0"/>
              <a:t>è</a:t>
            </a:r>
            <a:r>
              <a:rPr lang="it-IT" sz="2400" b="1" dirty="0"/>
              <a:t> </a:t>
            </a:r>
            <a:endParaRPr lang="it-IT" sz="2400" b="1" dirty="0" smtClean="0"/>
          </a:p>
          <a:p>
            <a:r>
              <a:rPr lang="it-IT" sz="2400" b="1" dirty="0" smtClean="0"/>
              <a:t>come </a:t>
            </a:r>
            <a:r>
              <a:rPr lang="it-IT" sz="2400" b="1" dirty="0"/>
              <a:t>organizzare una relazione efficace </a:t>
            </a:r>
            <a:r>
              <a:rPr lang="it-IT" sz="2400" dirty="0"/>
              <a:t>medico-</a:t>
            </a:r>
            <a:r>
              <a:rPr lang="it-IT" sz="2400" dirty="0" smtClean="0"/>
              <a:t>paziente</a:t>
            </a:r>
            <a:r>
              <a:rPr lang="it-IT" sz="2400" b="1" dirty="0" smtClean="0"/>
              <a:t> </a:t>
            </a:r>
            <a:r>
              <a:rPr lang="it-IT" sz="2400" b="1" dirty="0"/>
              <a:t>dentro i nostri </a:t>
            </a:r>
            <a:r>
              <a:rPr lang="it-IT" sz="2400" b="1" dirty="0" smtClean="0"/>
              <a:t>servizi?</a:t>
            </a:r>
            <a:endParaRPr lang="it-IT" sz="2400" b="1" dirty="0"/>
          </a:p>
        </p:txBody>
      </p:sp>
      <p:sp>
        <p:nvSpPr>
          <p:cNvPr id="4" name="Rettangolo 3"/>
          <p:cNvSpPr/>
          <p:nvPr/>
        </p:nvSpPr>
        <p:spPr>
          <a:xfrm>
            <a:off x="582083" y="5538336"/>
            <a:ext cx="7884584" cy="707886"/>
          </a:xfrm>
          <a:prstGeom prst="rect">
            <a:avLst/>
          </a:prstGeom>
        </p:spPr>
        <p:txBody>
          <a:bodyPr wrap="square">
            <a:spAutoFit/>
          </a:bodyPr>
          <a:lstStyle/>
          <a:p>
            <a:pPr algn="just"/>
            <a:r>
              <a:rPr lang="it-IT" sz="2000" dirty="0"/>
              <a:t>Non si può pretendere dal medico di esercitare il </a:t>
            </a:r>
            <a:r>
              <a:rPr lang="it-IT" sz="2000" dirty="0" smtClean="0"/>
              <a:t>Consenso Informato </a:t>
            </a:r>
            <a:r>
              <a:rPr lang="it-IT" sz="2000" dirty="0"/>
              <a:t>in modo corretto dentro contesti di lavoro contrari alle </a:t>
            </a:r>
            <a:r>
              <a:rPr lang="it-IT" sz="2000" dirty="0" smtClean="0"/>
              <a:t>relazioni.</a:t>
            </a:r>
          </a:p>
        </p:txBody>
      </p:sp>
      <p:sp>
        <p:nvSpPr>
          <p:cNvPr id="5" name="Rettangolo 4"/>
          <p:cNvSpPr/>
          <p:nvPr/>
        </p:nvSpPr>
        <p:spPr>
          <a:xfrm>
            <a:off x="2286000" y="3339732"/>
            <a:ext cx="4572000" cy="2246769"/>
          </a:xfrm>
          <a:prstGeom prst="rect">
            <a:avLst/>
          </a:prstGeom>
        </p:spPr>
        <p:txBody>
          <a:bodyPr>
            <a:spAutoFit/>
          </a:bodyPr>
          <a:lstStyle/>
          <a:p>
            <a:r>
              <a:rPr lang="it-IT" sz="2000" i="1" dirty="0" smtClean="0"/>
              <a:t>“Tempo di Cura”</a:t>
            </a:r>
            <a:r>
              <a:rPr lang="it-IT" sz="2000" dirty="0" smtClean="0"/>
              <a:t>…………pragmaticamente</a:t>
            </a:r>
            <a:r>
              <a:rPr lang="it-IT" sz="2000" dirty="0"/>
              <a:t>: </a:t>
            </a:r>
            <a:endParaRPr lang="it-IT" sz="2000" dirty="0" smtClean="0"/>
          </a:p>
          <a:p>
            <a:pPr marL="342900" indent="-342900">
              <a:buFont typeface="Arial"/>
              <a:buChar char="•"/>
            </a:pPr>
            <a:r>
              <a:rPr lang="it-IT" sz="2000" dirty="0" smtClean="0"/>
              <a:t>orari </a:t>
            </a:r>
            <a:r>
              <a:rPr lang="it-IT" sz="2000" dirty="0"/>
              <a:t>di </a:t>
            </a:r>
            <a:r>
              <a:rPr lang="it-IT" sz="2000" dirty="0" smtClean="0"/>
              <a:t>lavoro </a:t>
            </a:r>
          </a:p>
          <a:p>
            <a:pPr marL="342900" indent="-342900">
              <a:buFont typeface="Arial"/>
              <a:buChar char="•"/>
            </a:pPr>
            <a:r>
              <a:rPr lang="it-IT" sz="2000" dirty="0" smtClean="0"/>
              <a:t>organigrammi </a:t>
            </a:r>
          </a:p>
          <a:p>
            <a:pPr marL="342900" indent="-342900">
              <a:buFont typeface="Arial"/>
              <a:buChar char="•"/>
            </a:pPr>
            <a:r>
              <a:rPr lang="it-IT" sz="2000" dirty="0" smtClean="0"/>
              <a:t>organizzazione </a:t>
            </a:r>
            <a:r>
              <a:rPr lang="it-IT" sz="2000" dirty="0"/>
              <a:t>del </a:t>
            </a:r>
            <a:r>
              <a:rPr lang="it-IT" sz="2000" dirty="0" smtClean="0"/>
              <a:t>lavoro</a:t>
            </a:r>
          </a:p>
          <a:p>
            <a:r>
              <a:rPr lang="it-IT" sz="2000" dirty="0" smtClean="0"/>
              <a:t>                 </a:t>
            </a:r>
          </a:p>
          <a:p>
            <a:r>
              <a:rPr lang="it-IT" sz="2000" dirty="0"/>
              <a:t> </a:t>
            </a:r>
            <a:r>
              <a:rPr lang="it-IT" sz="2000" dirty="0" smtClean="0"/>
              <a:t>                …..</a:t>
            </a:r>
            <a:r>
              <a:rPr lang="it-IT" sz="2000" i="1" dirty="0" smtClean="0"/>
              <a:t>da adeguare?</a:t>
            </a:r>
            <a:endParaRPr lang="it-IT" sz="2000" dirty="0"/>
          </a:p>
          <a:p>
            <a:endParaRPr lang="it-IT" sz="2000" dirty="0"/>
          </a:p>
        </p:txBody>
      </p:sp>
    </p:spTree>
    <p:extLst>
      <p:ext uri="{BB962C8B-B14F-4D97-AF65-F5344CB8AC3E}">
        <p14:creationId xmlns:p14="http://schemas.microsoft.com/office/powerpoint/2010/main" val="1219547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06651" y="1653396"/>
            <a:ext cx="7400182" cy="461665"/>
          </a:xfrm>
          <a:prstGeom prst="rect">
            <a:avLst/>
          </a:prstGeom>
          <a:noFill/>
        </p:spPr>
        <p:txBody>
          <a:bodyPr wrap="square" rtlCol="0">
            <a:spAutoFit/>
          </a:bodyPr>
          <a:lstStyle/>
          <a:p>
            <a:r>
              <a:rPr lang="it-IT" sz="2400" dirty="0" smtClean="0"/>
              <a:t>Oggi la relazione di fiducia riguarda solo medico-paziente? </a:t>
            </a:r>
          </a:p>
        </p:txBody>
      </p:sp>
      <p:pic>
        <p:nvPicPr>
          <p:cNvPr id="4"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952500" y="4345973"/>
            <a:ext cx="7154333" cy="1323439"/>
          </a:xfrm>
          <a:prstGeom prst="rect">
            <a:avLst/>
          </a:prstGeom>
        </p:spPr>
        <p:txBody>
          <a:bodyPr wrap="square">
            <a:spAutoFit/>
          </a:bodyPr>
          <a:lstStyle/>
          <a:p>
            <a:pPr algn="just"/>
            <a:r>
              <a:rPr lang="it-IT" sz="2000" dirty="0"/>
              <a:t>Comunicare in un sistema </a:t>
            </a:r>
            <a:r>
              <a:rPr lang="it-IT" sz="2000" dirty="0" smtClean="0"/>
              <a:t>complesso, </a:t>
            </a:r>
            <a:r>
              <a:rPr lang="it-IT" sz="2000" dirty="0"/>
              <a:t>multidisciplinare e in cui intervengo diverse figure professionali ha a che fare con la </a:t>
            </a:r>
            <a:r>
              <a:rPr lang="it-IT" sz="2000" b="1" i="1" dirty="0"/>
              <a:t>qualità e la sicurezza delle cure </a:t>
            </a:r>
            <a:r>
              <a:rPr lang="it-IT" sz="2000" dirty="0"/>
              <a:t>e con la valorizzazione del ruolo e delle responsabilità di </a:t>
            </a:r>
            <a:r>
              <a:rPr lang="it-IT" sz="2000" dirty="0" smtClean="0"/>
              <a:t>ciascuno</a:t>
            </a:r>
            <a:endParaRPr lang="it-IT" sz="2000" dirty="0"/>
          </a:p>
        </p:txBody>
      </p:sp>
      <p:sp>
        <p:nvSpPr>
          <p:cNvPr id="6" name="Rettangolo 5"/>
          <p:cNvSpPr/>
          <p:nvPr/>
        </p:nvSpPr>
        <p:spPr>
          <a:xfrm>
            <a:off x="1217083" y="2923855"/>
            <a:ext cx="6620623" cy="523220"/>
          </a:xfrm>
          <a:prstGeom prst="rect">
            <a:avLst/>
          </a:prstGeom>
        </p:spPr>
        <p:txBody>
          <a:bodyPr wrap="none">
            <a:spAutoFit/>
          </a:bodyPr>
          <a:lstStyle/>
          <a:p>
            <a:r>
              <a:rPr lang="it-IT" sz="2800" dirty="0"/>
              <a:t>PERCORSO DI CURA ….LABIRINTO PER IL PZ? </a:t>
            </a:r>
          </a:p>
        </p:txBody>
      </p:sp>
    </p:spTree>
    <p:extLst>
      <p:ext uri="{BB962C8B-B14F-4D97-AF65-F5344CB8AC3E}">
        <p14:creationId xmlns:p14="http://schemas.microsoft.com/office/powerpoint/2010/main" val="3039489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3345" y="2896915"/>
            <a:ext cx="8249818" cy="2585323"/>
          </a:xfrm>
          <a:prstGeom prst="rect">
            <a:avLst/>
          </a:prstGeom>
          <a:noFill/>
        </p:spPr>
        <p:txBody>
          <a:bodyPr wrap="square" rtlCol="0">
            <a:spAutoFit/>
          </a:bodyPr>
          <a:lstStyle/>
          <a:p>
            <a:pPr marL="285750" indent="-285750">
              <a:buFont typeface="Wingdings" charset="2"/>
              <a:buChar char="²"/>
            </a:pPr>
            <a:r>
              <a:rPr lang="it-IT" dirty="0" smtClean="0"/>
              <a:t>Se le necessità individuali e sociali cambiano anche il nostro modo di</a:t>
            </a:r>
          </a:p>
          <a:p>
            <a:r>
              <a:rPr lang="it-IT" dirty="0" smtClean="0"/>
              <a:t>“essere medico” deve cambiare.</a:t>
            </a:r>
          </a:p>
          <a:p>
            <a:endParaRPr lang="it-IT" dirty="0"/>
          </a:p>
          <a:p>
            <a:pPr marL="285750" indent="-285750">
              <a:buFont typeface="Wingdings" charset="2"/>
              <a:buChar char="²"/>
            </a:pPr>
            <a:r>
              <a:rPr lang="it-IT" dirty="0" smtClean="0"/>
              <a:t>Adeguare un paradigma, degli “stampi culturali”, delle pratiche consolidate, persino delle abitudini “si è sempre fatto così”….non è un’impresa facile.</a:t>
            </a:r>
          </a:p>
          <a:p>
            <a:endParaRPr lang="it-IT" dirty="0"/>
          </a:p>
          <a:p>
            <a:pPr marL="285750" indent="-285750">
              <a:buFont typeface="Wingdings" charset="2"/>
              <a:buChar char="²"/>
            </a:pPr>
            <a:r>
              <a:rPr lang="it-IT" dirty="0" smtClean="0"/>
              <a:t>Si tratta di un processo riformatore complesso ma soprattutto </a:t>
            </a:r>
            <a:r>
              <a:rPr lang="it-IT" b="1" dirty="0" smtClean="0"/>
              <a:t>transgenerazionale</a:t>
            </a:r>
            <a:r>
              <a:rPr lang="it-IT" dirty="0" smtClean="0"/>
              <a:t> perché ripensare una cosa complessa come la nostra professione richiede tempo.</a:t>
            </a:r>
          </a:p>
          <a:p>
            <a:endParaRPr lang="it-IT" dirty="0"/>
          </a:p>
        </p:txBody>
      </p:sp>
      <p:pic>
        <p:nvPicPr>
          <p:cNvPr id="3" name="Immagine 2"/>
          <p:cNvPicPr>
            <a:picLocks noChangeAspect="1" noChangeArrowheads="1"/>
          </p:cNvPicPr>
          <p:nvPr/>
        </p:nvPicPr>
        <p:blipFill>
          <a:blip r:embed="rId2">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423345" y="1730029"/>
            <a:ext cx="3112689" cy="584776"/>
          </a:xfrm>
          <a:prstGeom prst="rect">
            <a:avLst/>
          </a:prstGeom>
          <a:noFill/>
        </p:spPr>
        <p:txBody>
          <a:bodyPr wrap="none" rtlCol="0">
            <a:spAutoFit/>
          </a:bodyPr>
          <a:lstStyle/>
          <a:p>
            <a:r>
              <a:rPr lang="it-IT" sz="3200" i="1" dirty="0" smtClean="0"/>
              <a:t>…..in conclusione</a:t>
            </a:r>
            <a:endParaRPr lang="it-IT" sz="3200" i="1" dirty="0"/>
          </a:p>
        </p:txBody>
      </p:sp>
    </p:spTree>
    <p:extLst>
      <p:ext uri="{BB962C8B-B14F-4D97-AF65-F5344CB8AC3E}">
        <p14:creationId xmlns:p14="http://schemas.microsoft.com/office/powerpoint/2010/main" val="2466983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0567" y="79029"/>
            <a:ext cx="3370183" cy="2208051"/>
          </a:xfrm>
          <a:prstGeom prst="rect">
            <a:avLst/>
          </a:prstGeom>
        </p:spPr>
      </p:pic>
      <p:pic>
        <p:nvPicPr>
          <p:cNvPr id="3" name="Immagine 2"/>
          <p:cNvPicPr>
            <a:picLocks noChangeAspect="1"/>
          </p:cNvPicPr>
          <p:nvPr/>
        </p:nvPicPr>
        <p:blipFill>
          <a:blip r:embed="rId3"/>
          <a:stretch>
            <a:fillRect/>
          </a:stretch>
        </p:blipFill>
        <p:spPr>
          <a:xfrm>
            <a:off x="4699000" y="4272402"/>
            <a:ext cx="4307417" cy="2490348"/>
          </a:xfrm>
          <a:prstGeom prst="rect">
            <a:avLst/>
          </a:prstGeom>
        </p:spPr>
      </p:pic>
      <p:pic>
        <p:nvPicPr>
          <p:cNvPr id="4" name="Immagine 3"/>
          <p:cNvPicPr>
            <a:picLocks noChangeAspect="1"/>
          </p:cNvPicPr>
          <p:nvPr/>
        </p:nvPicPr>
        <p:blipFill>
          <a:blip r:embed="rId4"/>
          <a:stretch>
            <a:fillRect/>
          </a:stretch>
        </p:blipFill>
        <p:spPr>
          <a:xfrm>
            <a:off x="867833" y="1843636"/>
            <a:ext cx="6090259" cy="3195622"/>
          </a:xfrm>
          <a:prstGeom prst="rect">
            <a:avLst/>
          </a:prstGeom>
        </p:spPr>
      </p:pic>
      <p:pic>
        <p:nvPicPr>
          <p:cNvPr id="5" name="Immagine 4"/>
          <p:cNvPicPr>
            <a:picLocks noChangeAspect="1"/>
          </p:cNvPicPr>
          <p:nvPr/>
        </p:nvPicPr>
        <p:blipFill>
          <a:blip r:embed="rId5"/>
          <a:stretch>
            <a:fillRect/>
          </a:stretch>
        </p:blipFill>
        <p:spPr>
          <a:xfrm>
            <a:off x="139496" y="4473412"/>
            <a:ext cx="4432504" cy="2161190"/>
          </a:xfrm>
          <a:prstGeom prst="rect">
            <a:avLst/>
          </a:prstGeom>
        </p:spPr>
      </p:pic>
      <p:pic>
        <p:nvPicPr>
          <p:cNvPr id="6" name="Immagine 5"/>
          <p:cNvPicPr>
            <a:picLocks noChangeAspect="1"/>
          </p:cNvPicPr>
          <p:nvPr/>
        </p:nvPicPr>
        <p:blipFill>
          <a:blip r:embed="rId6"/>
          <a:stretch>
            <a:fillRect/>
          </a:stretch>
        </p:blipFill>
        <p:spPr>
          <a:xfrm>
            <a:off x="5785479" y="79029"/>
            <a:ext cx="3337355" cy="2079971"/>
          </a:xfrm>
          <a:prstGeom prst="rect">
            <a:avLst/>
          </a:prstGeom>
        </p:spPr>
      </p:pic>
      <p:pic>
        <p:nvPicPr>
          <p:cNvPr id="7" name="Immagine 6"/>
          <p:cNvPicPr>
            <a:picLocks noChangeAspect="1"/>
          </p:cNvPicPr>
          <p:nvPr/>
        </p:nvPicPr>
        <p:blipFill>
          <a:blip r:embed="rId7"/>
          <a:stretch>
            <a:fillRect/>
          </a:stretch>
        </p:blipFill>
        <p:spPr>
          <a:xfrm rot="20264703">
            <a:off x="396477" y="2680332"/>
            <a:ext cx="3673442" cy="2405306"/>
          </a:xfrm>
          <a:prstGeom prst="rect">
            <a:avLst/>
          </a:prstGeom>
        </p:spPr>
      </p:pic>
      <p:pic>
        <p:nvPicPr>
          <p:cNvPr id="8" name="Immagine 7"/>
          <p:cNvPicPr>
            <a:picLocks noChangeAspect="1"/>
          </p:cNvPicPr>
          <p:nvPr/>
        </p:nvPicPr>
        <p:blipFill>
          <a:blip r:embed="rId8"/>
          <a:stretch>
            <a:fillRect/>
          </a:stretch>
        </p:blipFill>
        <p:spPr>
          <a:xfrm>
            <a:off x="4388577" y="2455290"/>
            <a:ext cx="4818925" cy="2540969"/>
          </a:xfrm>
          <a:prstGeom prst="rect">
            <a:avLst/>
          </a:prstGeom>
        </p:spPr>
      </p:pic>
      <p:pic>
        <p:nvPicPr>
          <p:cNvPr id="9" name="Immagine 8"/>
          <p:cNvPicPr>
            <a:picLocks noChangeAspect="1"/>
          </p:cNvPicPr>
          <p:nvPr/>
        </p:nvPicPr>
        <p:blipFill>
          <a:blip r:embed="rId9"/>
          <a:stretch>
            <a:fillRect/>
          </a:stretch>
        </p:blipFill>
        <p:spPr>
          <a:xfrm>
            <a:off x="3256728" y="125216"/>
            <a:ext cx="2602129" cy="1949085"/>
          </a:xfrm>
          <a:prstGeom prst="rect">
            <a:avLst/>
          </a:prstGeom>
        </p:spPr>
      </p:pic>
    </p:spTree>
    <p:extLst>
      <p:ext uri="{BB962C8B-B14F-4D97-AF65-F5344CB8AC3E}">
        <p14:creationId xmlns:p14="http://schemas.microsoft.com/office/powerpoint/2010/main" val="1275215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72965" y="5057494"/>
            <a:ext cx="5877831" cy="646331"/>
          </a:xfrm>
          <a:prstGeom prst="rect">
            <a:avLst/>
          </a:prstGeom>
          <a:noFill/>
        </p:spPr>
        <p:txBody>
          <a:bodyPr wrap="none" rtlCol="0">
            <a:spAutoFit/>
          </a:bodyPr>
          <a:lstStyle/>
          <a:p>
            <a:r>
              <a:rPr lang="it-IT" i="1" dirty="0" smtClean="0"/>
              <a:t>“La mente è come un paracadute funziona solo se si apre”</a:t>
            </a:r>
          </a:p>
          <a:p>
            <a:r>
              <a:rPr lang="it-IT" i="1" dirty="0" smtClean="0"/>
              <a:t>                                                                             Albert Einstein</a:t>
            </a:r>
            <a:endParaRPr lang="it-IT" i="1" dirty="0"/>
          </a:p>
        </p:txBody>
      </p:sp>
      <p:pic>
        <p:nvPicPr>
          <p:cNvPr id="3"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529167" y="1638005"/>
            <a:ext cx="7948083" cy="1477328"/>
          </a:xfrm>
          <a:prstGeom prst="rect">
            <a:avLst/>
          </a:prstGeom>
        </p:spPr>
        <p:txBody>
          <a:bodyPr wrap="square">
            <a:spAutoFit/>
          </a:bodyPr>
          <a:lstStyle/>
          <a:p>
            <a:pPr marL="285750" indent="-285750" algn="just">
              <a:buFont typeface="Wingdings" charset="2"/>
              <a:buChar char="²"/>
            </a:pPr>
            <a:r>
              <a:rPr lang="it-IT" dirty="0"/>
              <a:t>Ripensare/recuperare il malato come essere “non solo biologico</a:t>
            </a:r>
            <a:r>
              <a:rPr lang="it-IT" dirty="0" smtClean="0"/>
              <a:t>”</a:t>
            </a:r>
            <a:r>
              <a:rPr lang="it-IT" dirty="0"/>
              <a:t> </a:t>
            </a:r>
            <a:r>
              <a:rPr lang="it-IT" dirty="0" smtClean="0"/>
              <a:t>con i </a:t>
            </a:r>
            <a:r>
              <a:rPr lang="it-IT" dirty="0"/>
              <a:t>suoi bisogni “spirituali</a:t>
            </a:r>
            <a:r>
              <a:rPr lang="it-IT" dirty="0" smtClean="0"/>
              <a:t>, emozionali</a:t>
            </a:r>
            <a:r>
              <a:rPr lang="it-IT" dirty="0"/>
              <a:t>” ci fa ripensare il nostro ruolo e ci costringe a </a:t>
            </a:r>
            <a:r>
              <a:rPr lang="it-IT" dirty="0" smtClean="0"/>
              <a:t>ridisegnare </a:t>
            </a:r>
            <a:r>
              <a:rPr lang="it-IT" dirty="0"/>
              <a:t>la nostra figura di scienziati di una scienza che non risponde a tutti i canoni delle “normali scienze”, che si confronta con variabili soggettive, con </a:t>
            </a:r>
            <a:r>
              <a:rPr lang="it-IT" dirty="0" smtClean="0"/>
              <a:t>l’incerto, una </a:t>
            </a:r>
            <a:r>
              <a:rPr lang="it-IT" dirty="0"/>
              <a:t>scienza che </a:t>
            </a:r>
            <a:r>
              <a:rPr lang="it-IT" dirty="0" smtClean="0"/>
              <a:t>si avvicina </a:t>
            </a:r>
            <a:r>
              <a:rPr lang="it-IT" dirty="0"/>
              <a:t>all’arte</a:t>
            </a:r>
          </a:p>
        </p:txBody>
      </p:sp>
      <p:sp>
        <p:nvSpPr>
          <p:cNvPr id="5" name="CasellaDiTesto 4"/>
          <p:cNvSpPr txBox="1"/>
          <p:nvPr/>
        </p:nvSpPr>
        <p:spPr>
          <a:xfrm>
            <a:off x="4887205" y="5981570"/>
            <a:ext cx="3590045"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GRAZIE PER L’ATTENZIONE</a:t>
            </a:r>
            <a:endPar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asellaDiTesto 5"/>
          <p:cNvSpPr txBox="1"/>
          <p:nvPr/>
        </p:nvSpPr>
        <p:spPr>
          <a:xfrm>
            <a:off x="529167" y="3651250"/>
            <a:ext cx="7948083" cy="646331"/>
          </a:xfrm>
          <a:prstGeom prst="rect">
            <a:avLst/>
          </a:prstGeom>
          <a:noFill/>
        </p:spPr>
        <p:txBody>
          <a:bodyPr wrap="square" rtlCol="0">
            <a:spAutoFit/>
          </a:bodyPr>
          <a:lstStyle/>
          <a:p>
            <a:pPr marL="285750" indent="-285750">
              <a:buFont typeface="Wingdings" charset="2"/>
              <a:buChar char="²"/>
            </a:pPr>
            <a:r>
              <a:rPr lang="it-IT" dirty="0" smtClean="0"/>
              <a:t>Ogni cambiamento richiede prima una presa di coscienza e dopo lungimiranza, coraggio e umiltà  </a:t>
            </a:r>
            <a:endParaRPr lang="it-IT" dirty="0"/>
          </a:p>
        </p:txBody>
      </p:sp>
    </p:spTree>
    <p:extLst>
      <p:ext uri="{BB962C8B-B14F-4D97-AF65-F5344CB8AC3E}">
        <p14:creationId xmlns:p14="http://schemas.microsoft.com/office/powerpoint/2010/main" val="930472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6561" y="1698916"/>
            <a:ext cx="8393888" cy="1528623"/>
          </a:xfrm>
          <a:prstGeom prst="rect">
            <a:avLst/>
          </a:prstGeom>
        </p:spPr>
        <p:txBody>
          <a:bodyPr wrap="square">
            <a:spAutoFit/>
          </a:bodyPr>
          <a:lstStyle/>
          <a:p>
            <a:pPr algn="just"/>
            <a:r>
              <a:rPr lang="it-IT" sz="3600" b="1" i="1" baseline="30000" dirty="0"/>
              <a:t>La comunicazione </a:t>
            </a:r>
            <a:r>
              <a:rPr lang="it-IT" sz="2400" baseline="30000" dirty="0"/>
              <a:t>è uno </a:t>
            </a:r>
            <a:r>
              <a:rPr lang="it-IT" sz="2800" b="1" i="1" baseline="30000" dirty="0"/>
              <a:t>scambio interattivo</a:t>
            </a:r>
            <a:r>
              <a:rPr lang="it-IT" sz="2400" b="1" baseline="30000" dirty="0"/>
              <a:t> </a:t>
            </a:r>
            <a:r>
              <a:rPr lang="it-IT" sz="2400" baseline="30000" dirty="0"/>
              <a:t>fra due o più partecipanti, dotato di intenzionalità reciproca e di un certo livello di consapevolezza, in grado di far </a:t>
            </a:r>
            <a:r>
              <a:rPr lang="it-IT" sz="2800" b="1" i="1" baseline="30000" dirty="0"/>
              <a:t>condividere un determinato significato</a:t>
            </a:r>
            <a:r>
              <a:rPr lang="it-IT" sz="2800" i="1" baseline="30000" dirty="0"/>
              <a:t> </a:t>
            </a:r>
            <a:r>
              <a:rPr lang="it-IT" sz="2400" baseline="30000" dirty="0"/>
              <a:t>sulla base di sistemi simbolici e convenzionali di significazione e di segnalazione secondo la cultura di riferimento.</a:t>
            </a:r>
          </a:p>
          <a:p>
            <a:pPr algn="just"/>
            <a:r>
              <a:rPr lang="it-IT" sz="2400" baseline="30000" dirty="0" smtClean="0"/>
              <a:t>                                         										(</a:t>
            </a:r>
            <a:r>
              <a:rPr lang="it-IT" sz="2400" baseline="30000" dirty="0"/>
              <a:t>Paul </a:t>
            </a:r>
            <a:r>
              <a:rPr lang="it-IT" sz="2400" baseline="30000" dirty="0" err="1"/>
              <a:t>Watzlawick</a:t>
            </a:r>
            <a:r>
              <a:rPr lang="it-IT" sz="2400" baseline="30000" dirty="0"/>
              <a:t>)</a:t>
            </a:r>
            <a:endParaRPr lang="it-IT" sz="2400" dirty="0"/>
          </a:p>
        </p:txBody>
      </p:sp>
      <p:sp>
        <p:nvSpPr>
          <p:cNvPr id="3" name="Rettangolo 2"/>
          <p:cNvSpPr/>
          <p:nvPr/>
        </p:nvSpPr>
        <p:spPr>
          <a:xfrm>
            <a:off x="865160" y="4219536"/>
            <a:ext cx="7013314" cy="1528623"/>
          </a:xfrm>
          <a:prstGeom prst="rect">
            <a:avLst/>
          </a:prstGeom>
        </p:spPr>
        <p:txBody>
          <a:bodyPr wrap="square">
            <a:spAutoFit/>
          </a:bodyPr>
          <a:lstStyle/>
          <a:p>
            <a:pPr algn="ctr"/>
            <a:r>
              <a:rPr lang="it-IT" sz="2800" baseline="30000" dirty="0"/>
              <a:t>N</a:t>
            </a:r>
            <a:r>
              <a:rPr lang="it-IT" sz="2800" baseline="30000" dirty="0" smtClean="0"/>
              <a:t>on </a:t>
            </a:r>
            <a:r>
              <a:rPr lang="it-IT" sz="2800" baseline="30000" dirty="0"/>
              <a:t>basta pronunciare parole o scrivere per comunicare, poiché </a:t>
            </a:r>
            <a:endParaRPr lang="it-IT" sz="2800" baseline="30000" dirty="0" smtClean="0"/>
          </a:p>
          <a:p>
            <a:pPr algn="ctr"/>
            <a:endParaRPr lang="it-IT" sz="2800" baseline="30000" dirty="0" smtClean="0"/>
          </a:p>
          <a:p>
            <a:pPr algn="ctr"/>
            <a:r>
              <a:rPr lang="it-IT" sz="2800" baseline="30000" dirty="0" smtClean="0"/>
              <a:t>la </a:t>
            </a:r>
            <a:r>
              <a:rPr lang="it-IT" sz="2800" b="1" baseline="30000" dirty="0"/>
              <a:t>comunicazione avviene quando l'espressione è compresa </a:t>
            </a:r>
            <a:r>
              <a:rPr lang="it-IT" sz="2800" baseline="30000" dirty="0"/>
              <a:t>e diventa patrimonio comune per la costruzione di una relazione, una discussione, di un sapere, di una cultura</a:t>
            </a:r>
            <a:endParaRPr lang="it-IT" sz="2800" dirty="0"/>
          </a:p>
        </p:txBody>
      </p:sp>
      <p:pic>
        <p:nvPicPr>
          <p:cNvPr id="6" name="Immagine 2"/>
          <p:cNvPicPr>
            <a:picLocks noChangeAspect="1" noChangeArrowheads="1"/>
          </p:cNvPicPr>
          <p:nvPr/>
        </p:nvPicPr>
        <p:blipFill>
          <a:blip r:embed="rId2">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748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5787" y="1885946"/>
            <a:ext cx="7777640" cy="461665"/>
          </a:xfrm>
          <a:prstGeom prst="rect">
            <a:avLst/>
          </a:prstGeom>
          <a:noFill/>
        </p:spPr>
        <p:txBody>
          <a:bodyPr wrap="none" rtlCol="0">
            <a:spAutoFit/>
          </a:bodyPr>
          <a:lstStyle/>
          <a:p>
            <a:r>
              <a:rPr lang="it-IT" sz="2400" b="1" i="1" dirty="0" smtClean="0"/>
              <a:t>Perché</a:t>
            </a:r>
            <a:r>
              <a:rPr lang="it-IT" sz="2400" dirty="0" smtClean="0"/>
              <a:t> è diventato così importante comunicare in medicina?</a:t>
            </a:r>
          </a:p>
        </p:txBody>
      </p:sp>
      <p:sp>
        <p:nvSpPr>
          <p:cNvPr id="3" name="CasellaDiTesto 2"/>
          <p:cNvSpPr txBox="1"/>
          <p:nvPr/>
        </p:nvSpPr>
        <p:spPr>
          <a:xfrm>
            <a:off x="3128490" y="2478072"/>
            <a:ext cx="2983659" cy="830997"/>
          </a:xfrm>
          <a:prstGeom prst="rect">
            <a:avLst/>
          </a:prstGeom>
          <a:noFill/>
        </p:spPr>
        <p:txBody>
          <a:bodyPr wrap="none" rtlCol="0">
            <a:spAutoFit/>
          </a:bodyPr>
          <a:lstStyle/>
          <a:p>
            <a:pPr algn="r"/>
            <a:r>
              <a:rPr lang="it-IT" sz="2400" dirty="0" smtClean="0"/>
              <a:t>Comunicare </a:t>
            </a:r>
            <a:r>
              <a:rPr lang="it-IT" sz="2400" b="1" i="1" dirty="0" smtClean="0"/>
              <a:t>che cosa</a:t>
            </a:r>
            <a:r>
              <a:rPr lang="it-IT" sz="2400" dirty="0" smtClean="0"/>
              <a:t>?</a:t>
            </a:r>
          </a:p>
          <a:p>
            <a:pPr algn="r"/>
            <a:r>
              <a:rPr lang="it-IT" sz="2400" dirty="0"/>
              <a:t> </a:t>
            </a:r>
            <a:r>
              <a:rPr lang="it-IT" sz="2400" dirty="0" smtClean="0"/>
              <a:t>                      </a:t>
            </a:r>
            <a:r>
              <a:rPr lang="it-IT" sz="2400" b="1" i="1" dirty="0" smtClean="0"/>
              <a:t>come</a:t>
            </a:r>
            <a:r>
              <a:rPr lang="it-IT" sz="2400" dirty="0" smtClean="0"/>
              <a:t>?</a:t>
            </a:r>
            <a:endParaRPr lang="it-IT" sz="2400" dirty="0"/>
          </a:p>
        </p:txBody>
      </p:sp>
      <p:sp>
        <p:nvSpPr>
          <p:cNvPr id="9" name="CasellaDiTesto 8"/>
          <p:cNvSpPr txBox="1"/>
          <p:nvPr/>
        </p:nvSpPr>
        <p:spPr>
          <a:xfrm>
            <a:off x="1121743" y="3935532"/>
            <a:ext cx="6792423" cy="1323439"/>
          </a:xfrm>
          <a:prstGeom prst="rect">
            <a:avLst/>
          </a:prstGeom>
          <a:noFill/>
        </p:spPr>
        <p:txBody>
          <a:bodyPr wrap="square" rtlCol="0">
            <a:spAutoFit/>
          </a:bodyPr>
          <a:lstStyle/>
          <a:p>
            <a:pPr algn="ctr"/>
            <a:r>
              <a:rPr lang="it-IT" sz="2000" dirty="0" smtClean="0"/>
              <a:t>E’ cambiato il “rapporto medico-paziente”</a:t>
            </a:r>
          </a:p>
          <a:p>
            <a:pPr algn="ctr"/>
            <a:endParaRPr lang="it-IT" sz="2000" dirty="0" smtClean="0"/>
          </a:p>
          <a:p>
            <a:pPr algn="ctr"/>
            <a:r>
              <a:rPr lang="it-IT" sz="2000" dirty="0" smtClean="0"/>
              <a:t>Ma prima della loro relazione sono cambiati </a:t>
            </a:r>
          </a:p>
          <a:p>
            <a:pPr algn="ctr"/>
            <a:endParaRPr lang="it-IT" sz="2000" dirty="0"/>
          </a:p>
        </p:txBody>
      </p:sp>
      <p:pic>
        <p:nvPicPr>
          <p:cNvPr id="8"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520357" y="5258971"/>
            <a:ext cx="1633781" cy="461665"/>
          </a:xfrm>
          <a:prstGeom prst="rect">
            <a:avLst/>
          </a:prstGeom>
          <a:noFill/>
        </p:spPr>
        <p:txBody>
          <a:bodyPr wrap="none" rtlCol="0">
            <a:spAutoFit/>
          </a:bodyPr>
          <a:lstStyle/>
          <a:p>
            <a:pPr marL="285750" indent="-285750">
              <a:buFont typeface="Wingdings" charset="2"/>
              <a:buChar char="²"/>
            </a:pPr>
            <a:r>
              <a:rPr lang="it-IT" sz="2400" b="1" dirty="0" smtClean="0"/>
              <a:t>Il medico</a:t>
            </a:r>
            <a:endParaRPr lang="it-IT" sz="2400" b="1" dirty="0"/>
          </a:p>
        </p:txBody>
      </p:sp>
      <p:sp>
        <p:nvSpPr>
          <p:cNvPr id="10" name="CasellaDiTesto 9"/>
          <p:cNvSpPr txBox="1"/>
          <p:nvPr/>
        </p:nvSpPr>
        <p:spPr>
          <a:xfrm>
            <a:off x="5655733" y="5258971"/>
            <a:ext cx="1787669" cy="461665"/>
          </a:xfrm>
          <a:prstGeom prst="rect">
            <a:avLst/>
          </a:prstGeom>
          <a:noFill/>
        </p:spPr>
        <p:txBody>
          <a:bodyPr wrap="none" rtlCol="0">
            <a:spAutoFit/>
          </a:bodyPr>
          <a:lstStyle/>
          <a:p>
            <a:pPr marL="285750" indent="-285750">
              <a:buFont typeface="Wingdings" charset="2"/>
              <a:buChar char="²"/>
            </a:pPr>
            <a:r>
              <a:rPr lang="it-IT" sz="2400" b="1" dirty="0" smtClean="0"/>
              <a:t>Il paziente</a:t>
            </a:r>
            <a:endParaRPr lang="it-IT" sz="2400" b="1" dirty="0"/>
          </a:p>
        </p:txBody>
      </p:sp>
      <p:sp>
        <p:nvSpPr>
          <p:cNvPr id="11" name="Ovale 10"/>
          <p:cNvSpPr/>
          <p:nvPr/>
        </p:nvSpPr>
        <p:spPr>
          <a:xfrm>
            <a:off x="1354971" y="5122333"/>
            <a:ext cx="2127250" cy="867833"/>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5465537" y="5122333"/>
            <a:ext cx="2127250" cy="867833"/>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1155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64" y="3404312"/>
            <a:ext cx="9163987" cy="707886"/>
          </a:xfrm>
          <a:prstGeom prst="rect">
            <a:avLst/>
          </a:prstGeom>
          <a:noFill/>
        </p:spPr>
        <p:txBody>
          <a:bodyPr wrap="none" rtlCol="0">
            <a:spAutoFit/>
          </a:bodyPr>
          <a:lstStyle/>
          <a:p>
            <a:pPr algn="ctr"/>
            <a:r>
              <a:rPr lang="it-IT" sz="2000" dirty="0" smtClean="0"/>
              <a:t>Cambiamento complesso che coinvolge motivazioni NON SOLO SCIENTIFICHE</a:t>
            </a:r>
          </a:p>
          <a:p>
            <a:pPr algn="ctr"/>
            <a:r>
              <a:rPr lang="it-IT" sz="2000" dirty="0" smtClean="0"/>
              <a:t>ma qualcosa di più profondo che riguarda ragioni SOCIALI, CULTURALI, ECONOMICHE</a:t>
            </a:r>
          </a:p>
        </p:txBody>
      </p:sp>
      <p:sp>
        <p:nvSpPr>
          <p:cNvPr id="4" name="CasellaDiTesto 3"/>
          <p:cNvSpPr txBox="1"/>
          <p:nvPr/>
        </p:nvSpPr>
        <p:spPr>
          <a:xfrm>
            <a:off x="401637" y="4781157"/>
            <a:ext cx="8488628" cy="1077218"/>
          </a:xfrm>
          <a:prstGeom prst="rect">
            <a:avLst/>
          </a:prstGeom>
          <a:noFill/>
        </p:spPr>
        <p:txBody>
          <a:bodyPr wrap="square" rtlCol="0">
            <a:spAutoFit/>
          </a:bodyPr>
          <a:lstStyle/>
          <a:p>
            <a:pPr algn="ctr"/>
            <a:r>
              <a:rPr lang="it-IT" sz="2000" dirty="0" smtClean="0"/>
              <a:t>L’essere medico non è solo funzione di ciò che si conosce ma anche di quello che la società si aspetta e ci chiede, cioè </a:t>
            </a:r>
          </a:p>
          <a:p>
            <a:pPr algn="ctr"/>
            <a:r>
              <a:rPr lang="it-IT" sz="2000" dirty="0" smtClean="0"/>
              <a:t>dell’ </a:t>
            </a:r>
            <a:r>
              <a:rPr lang="it-IT" sz="2400" b="1" i="1" dirty="0" smtClean="0"/>
              <a:t>USO SOCIALE che si fa della conoscenza </a:t>
            </a:r>
            <a:endParaRPr lang="it-IT" sz="2400" b="1" i="1" dirty="0"/>
          </a:p>
        </p:txBody>
      </p:sp>
      <p:pic>
        <p:nvPicPr>
          <p:cNvPr id="5"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886888" y="1492250"/>
            <a:ext cx="3369507" cy="523220"/>
          </a:xfrm>
          <a:prstGeom prst="rect">
            <a:avLst/>
          </a:prstGeom>
          <a:noFill/>
        </p:spPr>
        <p:txBody>
          <a:bodyPr wrap="none" rtlCol="0">
            <a:spAutoFit/>
          </a:bodyPr>
          <a:lstStyle/>
          <a:p>
            <a:r>
              <a:rPr lang="it-IT" sz="2800" b="1" dirty="0" smtClean="0"/>
              <a:t>Chi è il MEDICO oggi?</a:t>
            </a:r>
            <a:endParaRPr lang="it-IT" sz="2800" b="1" dirty="0"/>
          </a:p>
        </p:txBody>
      </p:sp>
      <p:sp>
        <p:nvSpPr>
          <p:cNvPr id="6" name="CasellaDiTesto 5"/>
          <p:cNvSpPr txBox="1"/>
          <p:nvPr/>
        </p:nvSpPr>
        <p:spPr>
          <a:xfrm>
            <a:off x="2886888" y="2243596"/>
            <a:ext cx="3376896" cy="707886"/>
          </a:xfrm>
          <a:prstGeom prst="rect">
            <a:avLst/>
          </a:prstGeom>
          <a:noFill/>
        </p:spPr>
        <p:txBody>
          <a:bodyPr wrap="none" rtlCol="0">
            <a:spAutoFit/>
          </a:bodyPr>
          <a:lstStyle/>
          <a:p>
            <a:pPr algn="ctr"/>
            <a:r>
              <a:rPr lang="it-IT" sz="2000" dirty="0" smtClean="0"/>
              <a:t>Cambio di PARADIGMA</a:t>
            </a:r>
          </a:p>
          <a:p>
            <a:pPr algn="ctr"/>
            <a:r>
              <a:rPr lang="it-IT" sz="2000" dirty="0" smtClean="0"/>
              <a:t>Medicina POSITIVISTA????!!!!!</a:t>
            </a:r>
          </a:p>
        </p:txBody>
      </p:sp>
    </p:spTree>
    <p:extLst>
      <p:ext uri="{BB962C8B-B14F-4D97-AF65-F5344CB8AC3E}">
        <p14:creationId xmlns:p14="http://schemas.microsoft.com/office/powerpoint/2010/main" val="985811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45936" y="1483020"/>
            <a:ext cx="2702207" cy="523220"/>
          </a:xfrm>
          <a:prstGeom prst="rect">
            <a:avLst/>
          </a:prstGeom>
          <a:noFill/>
        </p:spPr>
        <p:txBody>
          <a:bodyPr wrap="none" rtlCol="0">
            <a:spAutoFit/>
          </a:bodyPr>
          <a:lstStyle/>
          <a:p>
            <a:r>
              <a:rPr lang="it-IT" sz="2800" b="1" dirty="0" smtClean="0"/>
              <a:t>Chi è il paziente?</a:t>
            </a:r>
            <a:endParaRPr lang="it-IT" sz="2800" b="1" dirty="0"/>
          </a:p>
        </p:txBody>
      </p:sp>
      <p:sp>
        <p:nvSpPr>
          <p:cNvPr id="3" name="CasellaDiTesto 2"/>
          <p:cNvSpPr txBox="1"/>
          <p:nvPr/>
        </p:nvSpPr>
        <p:spPr>
          <a:xfrm>
            <a:off x="1674691" y="4496703"/>
            <a:ext cx="5822853" cy="400110"/>
          </a:xfrm>
          <a:prstGeom prst="rect">
            <a:avLst/>
          </a:prstGeom>
          <a:noFill/>
        </p:spPr>
        <p:txBody>
          <a:bodyPr wrap="none" rtlCol="0">
            <a:spAutoFit/>
          </a:bodyPr>
          <a:lstStyle/>
          <a:p>
            <a:pPr algn="r"/>
            <a:r>
              <a:rPr lang="it-IT" sz="2000" dirty="0" smtClean="0"/>
              <a:t>“Prendersi cura” non ha più un significato paternalista</a:t>
            </a:r>
          </a:p>
        </p:txBody>
      </p:sp>
      <p:sp>
        <p:nvSpPr>
          <p:cNvPr id="4" name="CasellaDiTesto 3"/>
          <p:cNvSpPr txBox="1"/>
          <p:nvPr/>
        </p:nvSpPr>
        <p:spPr>
          <a:xfrm>
            <a:off x="564461" y="5100168"/>
            <a:ext cx="8068360" cy="1200329"/>
          </a:xfrm>
          <a:prstGeom prst="rect">
            <a:avLst/>
          </a:prstGeom>
          <a:noFill/>
        </p:spPr>
        <p:txBody>
          <a:bodyPr wrap="none" rtlCol="0">
            <a:spAutoFit/>
          </a:bodyPr>
          <a:lstStyle/>
          <a:p>
            <a:pPr algn="ctr"/>
            <a:r>
              <a:rPr lang="it-IT" dirty="0" smtClean="0"/>
              <a:t>Oggi il modo di intendere la medicina come </a:t>
            </a:r>
            <a:r>
              <a:rPr lang="it-IT" b="1" i="1" dirty="0" smtClean="0"/>
              <a:t>“biologia applicata” </a:t>
            </a:r>
            <a:r>
              <a:rPr lang="it-IT" dirty="0" smtClean="0"/>
              <a:t>è inattuale perché</a:t>
            </a:r>
          </a:p>
          <a:p>
            <a:pPr algn="ctr"/>
            <a:r>
              <a:rPr lang="it-IT" dirty="0"/>
              <a:t>i</a:t>
            </a:r>
            <a:r>
              <a:rPr lang="it-IT" dirty="0" smtClean="0"/>
              <a:t>nattuale è l’omologazione dell’essere umano alla sola “natura biologica”</a:t>
            </a:r>
          </a:p>
          <a:p>
            <a:pPr algn="ctr"/>
            <a:r>
              <a:rPr lang="it-IT" dirty="0" smtClean="0"/>
              <a:t>È la specificità (specialità) e unicità della natura umana che deve essere considerata</a:t>
            </a:r>
          </a:p>
          <a:p>
            <a:pPr algn="ctr"/>
            <a:endParaRPr lang="it-IT" dirty="0"/>
          </a:p>
        </p:txBody>
      </p:sp>
      <p:pic>
        <p:nvPicPr>
          <p:cNvPr id="7"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18408"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205096" y="2215679"/>
            <a:ext cx="4572000" cy="369332"/>
          </a:xfrm>
          <a:prstGeom prst="rect">
            <a:avLst/>
          </a:prstGeom>
        </p:spPr>
        <p:txBody>
          <a:bodyPr>
            <a:spAutoFit/>
          </a:bodyPr>
          <a:lstStyle/>
          <a:p>
            <a:pPr algn="ctr"/>
            <a:r>
              <a:rPr lang="it-IT" dirty="0" smtClean="0"/>
              <a:t>Oggi </a:t>
            </a:r>
            <a:r>
              <a:rPr lang="it-IT" dirty="0"/>
              <a:t>è un soggetto con </a:t>
            </a:r>
            <a:r>
              <a:rPr lang="it-IT" dirty="0" smtClean="0"/>
              <a:t>proprie</a:t>
            </a:r>
          </a:p>
        </p:txBody>
      </p:sp>
      <p:sp>
        <p:nvSpPr>
          <p:cNvPr id="10" name="Rettangolo 9"/>
          <p:cNvSpPr/>
          <p:nvPr/>
        </p:nvSpPr>
        <p:spPr>
          <a:xfrm>
            <a:off x="1819234" y="2585011"/>
            <a:ext cx="1589243" cy="1200329"/>
          </a:xfrm>
          <a:prstGeom prst="rect">
            <a:avLst/>
          </a:prstGeom>
        </p:spPr>
        <p:txBody>
          <a:bodyPr wrap="square">
            <a:spAutoFit/>
          </a:bodyPr>
          <a:lstStyle/>
          <a:p>
            <a:pPr marL="285750" indent="-285750">
              <a:buFont typeface="Wingdings" charset="2"/>
              <a:buChar char="ü"/>
            </a:pPr>
            <a:r>
              <a:rPr lang="it-IT" dirty="0"/>
              <a:t> </a:t>
            </a:r>
            <a:r>
              <a:rPr lang="it-IT" dirty="0" smtClean="0"/>
              <a:t>Risorse</a:t>
            </a:r>
            <a:endParaRPr lang="it-IT" dirty="0"/>
          </a:p>
          <a:p>
            <a:pPr marL="285750" indent="-285750">
              <a:buFont typeface="Wingdings" charset="2"/>
              <a:buChar char="ü"/>
            </a:pPr>
            <a:r>
              <a:rPr lang="it-IT" dirty="0"/>
              <a:t>Capacità</a:t>
            </a:r>
          </a:p>
          <a:p>
            <a:pPr marL="285750" indent="-285750">
              <a:buFont typeface="Wingdings" charset="2"/>
              <a:buChar char="ü"/>
            </a:pPr>
            <a:r>
              <a:rPr lang="it-IT" dirty="0"/>
              <a:t>Conoscenze</a:t>
            </a:r>
          </a:p>
          <a:p>
            <a:pPr marL="285750" indent="-285750">
              <a:buFont typeface="Wingdings" charset="2"/>
              <a:buChar char="ü"/>
            </a:pPr>
            <a:r>
              <a:rPr lang="it-IT" dirty="0" smtClean="0"/>
              <a:t>Opinioni</a:t>
            </a:r>
            <a:endParaRPr lang="it-IT" dirty="0"/>
          </a:p>
        </p:txBody>
      </p:sp>
      <p:sp>
        <p:nvSpPr>
          <p:cNvPr id="11" name="CasellaDiTesto 10"/>
          <p:cNvSpPr txBox="1"/>
          <p:nvPr/>
        </p:nvSpPr>
        <p:spPr>
          <a:xfrm>
            <a:off x="5292905" y="2215679"/>
            <a:ext cx="2903359" cy="2123658"/>
          </a:xfrm>
          <a:prstGeom prst="rect">
            <a:avLst/>
          </a:prstGeom>
          <a:noFill/>
        </p:spPr>
        <p:txBody>
          <a:bodyPr wrap="none" rtlCol="0">
            <a:spAutoFit/>
          </a:bodyPr>
          <a:lstStyle/>
          <a:p>
            <a:r>
              <a:rPr lang="it-IT" sz="2400" b="1" dirty="0" smtClean="0"/>
              <a:t>Chiede</a:t>
            </a:r>
          </a:p>
          <a:p>
            <a:pPr marL="285750" indent="-285750">
              <a:buFont typeface="Wingdings" charset="2"/>
              <a:buChar char="ü"/>
            </a:pPr>
            <a:r>
              <a:rPr lang="it-IT" i="1" dirty="0" smtClean="0"/>
              <a:t>Relazioni</a:t>
            </a:r>
          </a:p>
          <a:p>
            <a:pPr marL="285750" indent="-285750">
              <a:buFont typeface="Wingdings" charset="2"/>
              <a:buChar char="ü"/>
            </a:pPr>
            <a:r>
              <a:rPr lang="it-IT" i="1" dirty="0" smtClean="0"/>
              <a:t>Informazioni</a:t>
            </a:r>
          </a:p>
          <a:p>
            <a:pPr marL="285750" indent="-285750">
              <a:buFont typeface="Wingdings" charset="2"/>
              <a:buChar char="ü"/>
            </a:pPr>
            <a:r>
              <a:rPr lang="it-IT" i="1" dirty="0" smtClean="0"/>
              <a:t>Partecipazione</a:t>
            </a:r>
          </a:p>
          <a:p>
            <a:pPr marL="285750" indent="-285750">
              <a:buFont typeface="Wingdings" charset="2"/>
              <a:buChar char="ü"/>
            </a:pPr>
            <a:r>
              <a:rPr lang="it-IT" i="1" dirty="0" smtClean="0"/>
              <a:t>Consensualità</a:t>
            </a:r>
          </a:p>
          <a:p>
            <a:pPr marL="285750" indent="-285750">
              <a:buFont typeface="Wingdings" charset="2"/>
              <a:buChar char="ü"/>
            </a:pPr>
            <a:r>
              <a:rPr lang="it-IT" i="1" dirty="0" smtClean="0"/>
              <a:t>Sicurezza</a:t>
            </a:r>
          </a:p>
          <a:p>
            <a:pPr marL="285750" indent="-285750">
              <a:buFont typeface="Wingdings" charset="2"/>
              <a:buChar char="ü"/>
            </a:pPr>
            <a:r>
              <a:rPr lang="it-IT" i="1" dirty="0" smtClean="0"/>
              <a:t>Rispetto delle proprie idee</a:t>
            </a:r>
            <a:endParaRPr lang="it-IT" i="1" dirty="0"/>
          </a:p>
        </p:txBody>
      </p:sp>
    </p:spTree>
    <p:extLst>
      <p:ext uri="{BB962C8B-B14F-4D97-AF65-F5344CB8AC3E}">
        <p14:creationId xmlns:p14="http://schemas.microsoft.com/office/powerpoint/2010/main" val="3630408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88318" y="1357295"/>
            <a:ext cx="6692758" cy="584776"/>
          </a:xfrm>
          <a:prstGeom prst="rect">
            <a:avLst/>
          </a:prstGeom>
          <a:noFill/>
        </p:spPr>
        <p:txBody>
          <a:bodyPr wrap="none" rtlCol="0">
            <a:spAutoFit/>
          </a:bodyPr>
          <a:lstStyle/>
          <a:p>
            <a:pPr algn="ctr"/>
            <a:r>
              <a:rPr lang="it-IT" sz="1600" dirty="0" smtClean="0"/>
              <a:t>Ridurre il </a:t>
            </a:r>
            <a:r>
              <a:rPr lang="it-IT" sz="1600" dirty="0" err="1" smtClean="0"/>
              <a:t>biotecnicismo</a:t>
            </a:r>
            <a:r>
              <a:rPr lang="it-IT" sz="1600" dirty="0" smtClean="0"/>
              <a:t> moderno e porre la persona in tutte le sue dimensioni</a:t>
            </a:r>
          </a:p>
          <a:p>
            <a:pPr algn="ctr"/>
            <a:r>
              <a:rPr lang="it-IT" sz="1600" dirty="0" smtClean="0"/>
              <a:t>al centro del processo decisionale diagnostico-terapeutico</a:t>
            </a:r>
            <a:endParaRPr lang="it-IT" sz="1600" dirty="0"/>
          </a:p>
        </p:txBody>
      </p:sp>
      <p:sp>
        <p:nvSpPr>
          <p:cNvPr id="5" name="Rettangolo 4"/>
          <p:cNvSpPr/>
          <p:nvPr/>
        </p:nvSpPr>
        <p:spPr>
          <a:xfrm>
            <a:off x="476250" y="5010324"/>
            <a:ext cx="8286750" cy="1138773"/>
          </a:xfrm>
          <a:prstGeom prst="rect">
            <a:avLst/>
          </a:prstGeom>
        </p:spPr>
        <p:txBody>
          <a:bodyPr wrap="square">
            <a:spAutoFit/>
          </a:bodyPr>
          <a:lstStyle/>
          <a:p>
            <a:pPr algn="ctr"/>
            <a:r>
              <a:rPr lang="it-IT" sz="2000" dirty="0"/>
              <a:t>Il </a:t>
            </a:r>
            <a:r>
              <a:rPr lang="it-IT" sz="2400" b="1" i="1" dirty="0" err="1"/>
              <a:t>C</a:t>
            </a:r>
            <a:r>
              <a:rPr lang="it-IT" sz="2400" b="1" i="1" dirty="0" err="1" smtClean="0"/>
              <a:t>ounselling</a:t>
            </a:r>
            <a:r>
              <a:rPr lang="it-IT" sz="2000" dirty="0" smtClean="0"/>
              <a:t> </a:t>
            </a:r>
          </a:p>
          <a:p>
            <a:pPr algn="ctr"/>
            <a:r>
              <a:rPr lang="it-IT" sz="2000" dirty="0" smtClean="0"/>
              <a:t>offre un’opportunità per </a:t>
            </a:r>
            <a:r>
              <a:rPr lang="it-IT" sz="2000" dirty="0"/>
              <a:t>l’operatore </a:t>
            </a:r>
            <a:r>
              <a:rPr lang="it-IT" sz="2000" dirty="0" smtClean="0"/>
              <a:t>sanitario per gestire gli </a:t>
            </a:r>
            <a:r>
              <a:rPr lang="it-IT" sz="2000" dirty="0"/>
              <a:t>stati </a:t>
            </a:r>
            <a:r>
              <a:rPr lang="it-IT" sz="2000" dirty="0" smtClean="0"/>
              <a:t>emotivi</a:t>
            </a:r>
          </a:p>
          <a:p>
            <a:pPr algn="ctr"/>
            <a:r>
              <a:rPr lang="it-IT" sz="2400" dirty="0" smtClean="0"/>
              <a:t>Aiuto attraverso la “relazione”</a:t>
            </a:r>
            <a:endParaRPr lang="it-IT" sz="2400" dirty="0"/>
          </a:p>
        </p:txBody>
      </p:sp>
      <p:sp>
        <p:nvSpPr>
          <p:cNvPr id="7" name="CasellaDiTesto 6"/>
          <p:cNvSpPr txBox="1"/>
          <p:nvPr/>
        </p:nvSpPr>
        <p:spPr>
          <a:xfrm>
            <a:off x="5614333" y="6091910"/>
            <a:ext cx="184666" cy="369332"/>
          </a:xfrm>
          <a:prstGeom prst="rect">
            <a:avLst/>
          </a:prstGeom>
          <a:noFill/>
        </p:spPr>
        <p:txBody>
          <a:bodyPr wrap="none" rtlCol="0">
            <a:spAutoFit/>
          </a:bodyPr>
          <a:lstStyle/>
          <a:p>
            <a:endParaRPr lang="it-IT" dirty="0"/>
          </a:p>
        </p:txBody>
      </p:sp>
      <p:pic>
        <p:nvPicPr>
          <p:cNvPr id="8"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4471684" y="6233559"/>
            <a:ext cx="4757577" cy="738664"/>
          </a:xfrm>
          <a:prstGeom prst="rect">
            <a:avLst/>
          </a:prstGeom>
          <a:noFill/>
        </p:spPr>
        <p:txBody>
          <a:bodyPr wrap="square" rtlCol="0">
            <a:spAutoFit/>
          </a:bodyPr>
          <a:lstStyle/>
          <a:p>
            <a:r>
              <a:rPr lang="it-IT" sz="1400" i="1" dirty="0"/>
              <a:t>Grassi L et al. </a:t>
            </a:r>
            <a:r>
              <a:rPr lang="it-IT" sz="1400" i="1" dirty="0" err="1"/>
              <a:t>Communication</a:t>
            </a:r>
            <a:r>
              <a:rPr lang="it-IT" sz="1400" i="1" dirty="0"/>
              <a:t> with </a:t>
            </a:r>
            <a:r>
              <a:rPr lang="it-IT" sz="1400" i="1" dirty="0" err="1"/>
              <a:t>patients</a:t>
            </a:r>
            <a:r>
              <a:rPr lang="it-IT" sz="1400" i="1" dirty="0"/>
              <a:t> </a:t>
            </a:r>
            <a:r>
              <a:rPr lang="it-IT" sz="1400" i="1" dirty="0" err="1"/>
              <a:t>suffering</a:t>
            </a:r>
            <a:r>
              <a:rPr lang="it-IT" sz="1400" i="1" dirty="0"/>
              <a:t> from </a:t>
            </a:r>
            <a:r>
              <a:rPr lang="it-IT" sz="1400" i="1" dirty="0" err="1"/>
              <a:t>serious</a:t>
            </a:r>
            <a:r>
              <a:rPr lang="it-IT" sz="1400" i="1" dirty="0"/>
              <a:t> </a:t>
            </a:r>
            <a:r>
              <a:rPr lang="it-IT" sz="1400" i="1" dirty="0" err="1"/>
              <a:t>physical</a:t>
            </a:r>
            <a:r>
              <a:rPr lang="it-IT" sz="1400" i="1" dirty="0"/>
              <a:t> </a:t>
            </a:r>
            <a:r>
              <a:rPr lang="it-IT" sz="1400" i="1" dirty="0" err="1"/>
              <a:t>illness</a:t>
            </a:r>
            <a:r>
              <a:rPr lang="it-IT" sz="1400" i="1" dirty="0"/>
              <a:t>. </a:t>
            </a:r>
            <a:r>
              <a:rPr lang="it-IT" sz="1400" i="1" dirty="0" err="1"/>
              <a:t>Adv</a:t>
            </a:r>
            <a:r>
              <a:rPr lang="it-IT" sz="1400" i="1" dirty="0"/>
              <a:t> </a:t>
            </a:r>
            <a:r>
              <a:rPr lang="it-IT" sz="1400" i="1" dirty="0" err="1"/>
              <a:t>Psychosom</a:t>
            </a:r>
            <a:r>
              <a:rPr lang="it-IT" sz="1400" i="1" dirty="0"/>
              <a:t> </a:t>
            </a:r>
            <a:r>
              <a:rPr lang="it-IT" sz="1400" i="1" dirty="0" err="1"/>
              <a:t>Med</a:t>
            </a:r>
            <a:r>
              <a:rPr lang="it-IT" sz="1400" i="1" dirty="0"/>
              <a:t>. 2015; 34:10-23</a:t>
            </a:r>
          </a:p>
          <a:p>
            <a:endParaRPr lang="it-IT" sz="1400" i="1" dirty="0"/>
          </a:p>
        </p:txBody>
      </p:sp>
      <p:graphicFrame>
        <p:nvGraphicFramePr>
          <p:cNvPr id="11" name="Grafico 10"/>
          <p:cNvGraphicFramePr/>
          <p:nvPr>
            <p:extLst>
              <p:ext uri="{D42A27DB-BD31-4B8C-83A1-F6EECF244321}">
                <p14:modId xmlns:p14="http://schemas.microsoft.com/office/powerpoint/2010/main" val="2011297308"/>
              </p:ext>
            </p:extLst>
          </p:nvPr>
        </p:nvGraphicFramePr>
        <p:xfrm>
          <a:off x="735768" y="2064725"/>
          <a:ext cx="7471832" cy="2945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3163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4207" y="1641043"/>
            <a:ext cx="6424355" cy="830997"/>
          </a:xfrm>
          <a:prstGeom prst="rect">
            <a:avLst/>
          </a:prstGeom>
          <a:noFill/>
        </p:spPr>
        <p:txBody>
          <a:bodyPr wrap="none" rtlCol="0">
            <a:spAutoFit/>
          </a:bodyPr>
          <a:lstStyle/>
          <a:p>
            <a:pPr algn="ctr"/>
            <a:r>
              <a:rPr lang="it-IT" sz="2400" dirty="0" smtClean="0"/>
              <a:t>Se cambia il modo di concepire medico e paziente</a:t>
            </a:r>
          </a:p>
          <a:p>
            <a:pPr algn="ctr"/>
            <a:r>
              <a:rPr lang="it-IT" sz="2400" dirty="0" smtClean="0"/>
              <a:t> cambia anche la loro relazione</a:t>
            </a:r>
            <a:endParaRPr lang="it-IT" sz="2400" dirty="0"/>
          </a:p>
        </p:txBody>
      </p:sp>
      <p:sp>
        <p:nvSpPr>
          <p:cNvPr id="3" name="CasellaDiTesto 2"/>
          <p:cNvSpPr txBox="1"/>
          <p:nvPr/>
        </p:nvSpPr>
        <p:spPr>
          <a:xfrm>
            <a:off x="2242110" y="2713704"/>
            <a:ext cx="4824382"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Recupero della FIDUCIA sociale</a:t>
            </a:r>
            <a:endPar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asellaDiTesto 3"/>
          <p:cNvSpPr txBox="1"/>
          <p:nvPr/>
        </p:nvSpPr>
        <p:spPr>
          <a:xfrm>
            <a:off x="260521" y="3734777"/>
            <a:ext cx="8803209" cy="646331"/>
          </a:xfrm>
          <a:prstGeom prst="rect">
            <a:avLst/>
          </a:prstGeom>
          <a:noFill/>
        </p:spPr>
        <p:txBody>
          <a:bodyPr wrap="square" rtlCol="0">
            <a:spAutoFit/>
          </a:bodyPr>
          <a:lstStyle/>
          <a:p>
            <a:pPr algn="just"/>
            <a:r>
              <a:rPr lang="it-IT" dirty="0" smtClean="0"/>
              <a:t>Passa attraverso il ripensamento di questa relazione senza il quale “l’umanizzazione, la presa in carico, la centralità del malato, la comunicazione”….restano solo LUOGHI COMUNI</a:t>
            </a:r>
            <a:endParaRPr lang="it-IT" dirty="0"/>
          </a:p>
        </p:txBody>
      </p:sp>
      <p:sp>
        <p:nvSpPr>
          <p:cNvPr id="5" name="CasellaDiTesto 4"/>
          <p:cNvSpPr txBox="1"/>
          <p:nvPr/>
        </p:nvSpPr>
        <p:spPr>
          <a:xfrm>
            <a:off x="484740" y="5040671"/>
            <a:ext cx="7857915" cy="707886"/>
          </a:xfrm>
          <a:prstGeom prst="rect">
            <a:avLst/>
          </a:prstGeom>
          <a:noFill/>
        </p:spPr>
        <p:txBody>
          <a:bodyPr wrap="none" rtlCol="0">
            <a:spAutoFit/>
          </a:bodyPr>
          <a:lstStyle/>
          <a:p>
            <a:pPr algn="ctr"/>
            <a:r>
              <a:rPr lang="it-IT" sz="2000" dirty="0" smtClean="0"/>
              <a:t>LA RELAZIONE INTESA COME </a:t>
            </a:r>
            <a:r>
              <a:rPr lang="it-IT" sz="2000" b="1" i="1" dirty="0" smtClean="0"/>
              <a:t>DIALOGO E CONSENSUALITA’ </a:t>
            </a:r>
          </a:p>
          <a:p>
            <a:pPr algn="ctr"/>
            <a:r>
              <a:rPr lang="it-IT" sz="2000" dirty="0" smtClean="0"/>
              <a:t>è la strada maestra per costruire condizioni di fiducia tra medico e malato</a:t>
            </a:r>
            <a:endParaRPr lang="it-IT" sz="2000" dirty="0"/>
          </a:p>
        </p:txBody>
      </p:sp>
      <p:pic>
        <p:nvPicPr>
          <p:cNvPr id="6"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0"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61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1655" y="2792751"/>
            <a:ext cx="4545936" cy="461665"/>
          </a:xfrm>
          <a:prstGeom prst="rect">
            <a:avLst/>
          </a:prstGeom>
          <a:noFill/>
        </p:spPr>
        <p:txBody>
          <a:bodyPr wrap="none" rtlCol="0">
            <a:spAutoFit/>
          </a:bodyPr>
          <a:lstStyle/>
          <a:p>
            <a:r>
              <a:rPr lang="it-IT" sz="2000" dirty="0" smtClean="0"/>
              <a:t> </a:t>
            </a:r>
            <a:r>
              <a:rPr lang="it-IT" sz="2400" dirty="0" smtClean="0"/>
              <a:t>LINGUAGGIO </a:t>
            </a:r>
            <a:r>
              <a:rPr lang="it-IT" sz="2000" dirty="0" smtClean="0"/>
              <a:t> che consenta un dialogo </a:t>
            </a:r>
            <a:endParaRPr lang="it-IT" sz="2000" dirty="0"/>
          </a:p>
        </p:txBody>
      </p:sp>
      <p:sp>
        <p:nvSpPr>
          <p:cNvPr id="5" name="CasellaDiTesto 4"/>
          <p:cNvSpPr txBox="1"/>
          <p:nvPr/>
        </p:nvSpPr>
        <p:spPr>
          <a:xfrm>
            <a:off x="369071" y="3571479"/>
            <a:ext cx="7970596" cy="1015663"/>
          </a:xfrm>
          <a:prstGeom prst="rect">
            <a:avLst/>
          </a:prstGeom>
          <a:noFill/>
        </p:spPr>
        <p:txBody>
          <a:bodyPr wrap="square" rtlCol="0">
            <a:spAutoFit/>
          </a:bodyPr>
          <a:lstStyle/>
          <a:p>
            <a:pPr algn="ctr"/>
            <a:r>
              <a:rPr lang="it-IT" sz="2400" b="1" dirty="0" smtClean="0"/>
              <a:t>Comunicare </a:t>
            </a:r>
            <a:r>
              <a:rPr lang="it-IT" dirty="0" smtClean="0"/>
              <a:t>è diverso da </a:t>
            </a:r>
            <a:r>
              <a:rPr lang="it-IT" sz="2400" b="1" dirty="0" smtClean="0"/>
              <a:t>informare</a:t>
            </a:r>
          </a:p>
          <a:p>
            <a:pPr algn="ctr"/>
            <a:r>
              <a:rPr lang="it-IT" dirty="0" smtClean="0"/>
              <a:t> è entrare nella sfera cognitiva dell’altro per arrivare a un percorso condiviso sulla base delle conoscenze e carica emozionale di chi deve essere informato e curato</a:t>
            </a:r>
            <a:endParaRPr lang="it-IT" dirty="0"/>
          </a:p>
        </p:txBody>
      </p:sp>
      <p:sp>
        <p:nvSpPr>
          <p:cNvPr id="6" name="CasellaDiTesto 5"/>
          <p:cNvSpPr txBox="1"/>
          <p:nvPr/>
        </p:nvSpPr>
        <p:spPr>
          <a:xfrm>
            <a:off x="2873877" y="4857160"/>
            <a:ext cx="3416320" cy="1661993"/>
          </a:xfrm>
          <a:prstGeom prst="rect">
            <a:avLst/>
          </a:prstGeom>
          <a:noFill/>
        </p:spPr>
        <p:txBody>
          <a:bodyPr wrap="none" rtlCol="0">
            <a:spAutoFit/>
          </a:bodyPr>
          <a:lstStyle/>
          <a:p>
            <a:r>
              <a:rPr lang="it-IT" sz="2400" dirty="0" smtClean="0"/>
              <a:t>Abilità comunicativa:</a:t>
            </a:r>
          </a:p>
          <a:p>
            <a:endParaRPr lang="it-IT" dirty="0" smtClean="0"/>
          </a:p>
          <a:p>
            <a:pPr marL="285750" indent="-285750">
              <a:buFont typeface="Wingdings" charset="2"/>
              <a:buChar char="ü"/>
            </a:pPr>
            <a:r>
              <a:rPr lang="it-IT" sz="2000" dirty="0" smtClean="0"/>
              <a:t>Correttezza di informazione</a:t>
            </a:r>
          </a:p>
          <a:p>
            <a:pPr marL="285750" indent="-285750">
              <a:buFont typeface="Wingdings" charset="2"/>
              <a:buChar char="ü"/>
            </a:pPr>
            <a:r>
              <a:rPr lang="it-IT" sz="2000" dirty="0" smtClean="0"/>
              <a:t>Comprensione dei contenuti</a:t>
            </a:r>
          </a:p>
          <a:p>
            <a:pPr marL="285750" indent="-285750">
              <a:buFont typeface="Wingdings" charset="2"/>
              <a:buChar char="ü"/>
            </a:pPr>
            <a:r>
              <a:rPr lang="it-IT" sz="2000" dirty="0" smtClean="0"/>
              <a:t>Tecniche di comunicazione</a:t>
            </a:r>
            <a:endParaRPr lang="it-IT" sz="2000" dirty="0"/>
          </a:p>
        </p:txBody>
      </p:sp>
      <p:pic>
        <p:nvPicPr>
          <p:cNvPr id="7" name="Immagine 2"/>
          <p:cNvPicPr>
            <a:picLocks noChangeAspect="1" noChangeArrowheads="1"/>
          </p:cNvPicPr>
          <p:nvPr/>
        </p:nvPicPr>
        <p:blipFill>
          <a:blip r:embed="rId3">
            <a:extLst>
              <a:ext uri="{28A0092B-C50C-407E-A947-70E740481C1C}">
                <a14:useLocalDpi xmlns:a14="http://schemas.microsoft.com/office/drawing/2010/main" val="0"/>
              </a:ext>
            </a:extLst>
          </a:blip>
          <a:srcRect b="82594"/>
          <a:stretch>
            <a:fillRect/>
          </a:stretch>
        </p:blipFill>
        <p:spPr bwMode="auto">
          <a:xfrm>
            <a:off x="18408" y="3175"/>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844726" y="1599164"/>
            <a:ext cx="1583937" cy="461665"/>
          </a:xfrm>
          <a:prstGeom prst="rect">
            <a:avLst/>
          </a:prstGeom>
          <a:noFill/>
        </p:spPr>
        <p:txBody>
          <a:bodyPr wrap="none" rtlCol="0">
            <a:spAutoFit/>
          </a:bodyPr>
          <a:lstStyle/>
          <a:p>
            <a:r>
              <a:rPr lang="it-IT" sz="2400" dirty="0" smtClean="0"/>
              <a:t>RELAZIONE</a:t>
            </a:r>
            <a:endParaRPr lang="it-IT" sz="2400" dirty="0"/>
          </a:p>
        </p:txBody>
      </p:sp>
      <p:sp>
        <p:nvSpPr>
          <p:cNvPr id="8" name="CasellaDiTesto 7"/>
          <p:cNvSpPr txBox="1"/>
          <p:nvPr/>
        </p:nvSpPr>
        <p:spPr>
          <a:xfrm>
            <a:off x="5058829" y="1636583"/>
            <a:ext cx="2405977" cy="461665"/>
          </a:xfrm>
          <a:prstGeom prst="rect">
            <a:avLst/>
          </a:prstGeom>
          <a:noFill/>
        </p:spPr>
        <p:txBody>
          <a:bodyPr wrap="none" rtlCol="0">
            <a:spAutoFit/>
          </a:bodyPr>
          <a:lstStyle/>
          <a:p>
            <a:r>
              <a:rPr lang="it-IT" sz="2400" dirty="0" smtClean="0"/>
              <a:t>COMUNICAZIONE</a:t>
            </a:r>
            <a:endParaRPr lang="it-IT" sz="2400" dirty="0"/>
          </a:p>
        </p:txBody>
      </p:sp>
      <p:sp>
        <p:nvSpPr>
          <p:cNvPr id="9" name="Freccia destra 8"/>
          <p:cNvSpPr/>
          <p:nvPr/>
        </p:nvSpPr>
        <p:spPr>
          <a:xfrm>
            <a:off x="3910538" y="1696243"/>
            <a:ext cx="878417" cy="1134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sinistra 9"/>
          <p:cNvSpPr/>
          <p:nvPr/>
        </p:nvSpPr>
        <p:spPr>
          <a:xfrm>
            <a:off x="3889372" y="1889663"/>
            <a:ext cx="878417" cy="1153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p:cNvSpPr/>
          <p:nvPr/>
        </p:nvSpPr>
        <p:spPr>
          <a:xfrm>
            <a:off x="1555750" y="1562775"/>
            <a:ext cx="2164291" cy="5931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5058829" y="1543788"/>
            <a:ext cx="2497667" cy="6917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9316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1284</TotalTime>
  <Words>2331</Words>
  <Application>Microsoft Macintosh PowerPoint</Application>
  <PresentationFormat>Presentazione su schermo (4:3)</PresentationFormat>
  <Paragraphs>202</Paragraphs>
  <Slides>20</Slides>
  <Notes>16</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Paola Da Massa Carrara</dc:creator>
  <cp:lastModifiedBy>Paola Da Massa Carrara</cp:lastModifiedBy>
  <cp:revision>108</cp:revision>
  <dcterms:created xsi:type="dcterms:W3CDTF">2019-09-16T20:08:27Z</dcterms:created>
  <dcterms:modified xsi:type="dcterms:W3CDTF">2019-09-26T03:58:12Z</dcterms:modified>
</cp:coreProperties>
</file>