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50"/>
  </p:notesMasterIdLst>
  <p:sldIdLst>
    <p:sldId id="257" r:id="rId5"/>
    <p:sldId id="256" r:id="rId6"/>
    <p:sldId id="258" r:id="rId7"/>
    <p:sldId id="260" r:id="rId8"/>
    <p:sldId id="261" r:id="rId9"/>
    <p:sldId id="262" r:id="rId10"/>
    <p:sldId id="259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188F2-465E-4BA5-BD10-278256018175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BD99F-34F1-4F76-9B40-AA7DC071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65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Tijdelijke aanduiding voor notities 2"/>
          <p:cNvSpPr>
            <a:spLocks noGrp="1"/>
          </p:cNvSpPr>
          <p:nvPr>
            <p:ph type="body" idx="1"/>
          </p:nvPr>
        </p:nvSpPr>
        <p:spPr bwMode="auto">
          <a:xfrm>
            <a:off x="685480" y="4343363"/>
            <a:ext cx="5487041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83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4468D0C-9A29-4D4E-ADD9-9C867CB86ADD}" type="slidenum">
              <a:rPr lang="nl-NL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9</a:t>
            </a:fld>
            <a:endParaRPr lang="nl-NL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3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7523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3"/>
            <a:ext cx="5487041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AE9EF9-7615-47D8-B783-88547D540ED4}" type="slidenum">
              <a:rPr lang="de-DE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30</a:t>
            </a:fld>
            <a:endParaRPr lang="de-DE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47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8547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4"/>
            <a:ext cx="5487041" cy="41139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85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614BD13-366B-406A-8B57-69AA906A7381}" type="slidenum">
              <a:rPr lang="de-DE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39</a:t>
            </a:fld>
            <a:endParaRPr lang="de-DE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29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1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3"/>
            <a:ext cx="5487041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B3CCCED-6C45-4F0C-9A03-B9A4ADD93D74}" type="slidenum">
              <a:rPr lang="de-DE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40</a:t>
            </a:fld>
            <a:endParaRPr lang="de-DE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21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465DD23-A75A-4849-8E5B-F63AB9B8D0C4}" type="slidenum">
              <a:rPr lang="de-DE" altLang="de-DE" b="0">
                <a:solidFill>
                  <a:srgbClr val="000000"/>
                </a:solidFill>
              </a:rPr>
              <a:pPr/>
              <a:t>41</a:t>
            </a:fld>
            <a:endParaRPr lang="de-DE" altLang="de-DE" b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3363"/>
            <a:ext cx="5028986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9184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Tijdelijke aanduiding voor notities 2"/>
          <p:cNvSpPr>
            <a:spLocks noGrp="1"/>
          </p:cNvSpPr>
          <p:nvPr>
            <p:ph type="body" idx="1"/>
          </p:nvPr>
        </p:nvSpPr>
        <p:spPr bwMode="auto">
          <a:xfrm>
            <a:off x="685480" y="4343363"/>
            <a:ext cx="5487041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933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001339F-AC64-49ED-B950-E0AF4E150893}" type="slidenum">
              <a:rPr lang="nl-NL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11</a:t>
            </a:fld>
            <a:endParaRPr lang="nl-NL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7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5256"/>
            <a:ext cx="2972547" cy="4572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8C47EC7-DE29-4BEE-9BA1-D770253AFF22}" type="slidenum">
              <a:rPr lang="en-US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16</a:t>
            </a:fld>
            <a:endParaRPr lang="en-US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137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101380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4"/>
            <a:ext cx="5487041" cy="41139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1381" name="Foliennummernplatzhalter 3"/>
          <p:cNvSpPr txBox="1">
            <a:spLocks noGrp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 anchor="b"/>
          <a:lstStyle>
            <a:lvl1pPr defTabSz="928688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7C7F109D-D5FD-46A9-83FA-7526833B6557}" type="slidenum">
              <a:rPr lang="de-DE" altLang="de-DE">
                <a:solidFill>
                  <a:prstClr val="black"/>
                </a:solidFill>
              </a:rPr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0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5256"/>
            <a:ext cx="2972547" cy="4572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88DF5D-E474-4323-8E42-E852B3349FD3}" type="slidenum">
              <a:rPr lang="en-US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17</a:t>
            </a:fld>
            <a:endParaRPr lang="en-US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035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100356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4"/>
            <a:ext cx="5487041" cy="41139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0357" name="Foliennummernplatzhalter 3"/>
          <p:cNvSpPr txBox="1">
            <a:spLocks noGrp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 anchor="b"/>
          <a:lstStyle>
            <a:lvl1pPr defTabSz="928688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12379F88-5806-4F92-A5E4-4B7F1B3197B7}" type="slidenum">
              <a:rPr lang="de-DE" altLang="de-DE">
                <a:solidFill>
                  <a:prstClr val="black"/>
                </a:solidFill>
              </a:rPr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57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5256"/>
            <a:ext cx="2972547" cy="4572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44B6FD4-60B9-435E-BBC9-E8A6143F2116}" type="slidenum">
              <a:rPr lang="en-US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23</a:t>
            </a:fld>
            <a:endParaRPr lang="en-US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40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102404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4"/>
            <a:ext cx="5487041" cy="41139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2405" name="Foliennummernplatzhalter 3"/>
          <p:cNvSpPr txBox="1">
            <a:spLocks noGrp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 anchor="b"/>
          <a:lstStyle>
            <a:lvl1pPr defTabSz="928688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1469073-F037-41C2-81D1-C56DD1659CC8}" type="slidenum">
              <a:rPr lang="de-DE" altLang="de-DE">
                <a:solidFill>
                  <a:prstClr val="black"/>
                </a:solidFill>
              </a:rPr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5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5256"/>
            <a:ext cx="2972547" cy="4572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991D7BB-0104-4875-80AE-9F5A616C8177}" type="slidenum">
              <a:rPr lang="en-US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24</a:t>
            </a:fld>
            <a:endParaRPr lang="en-US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42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103428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4"/>
            <a:ext cx="5487041" cy="41139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3429" name="Foliennummernplatzhalter 3"/>
          <p:cNvSpPr txBox="1">
            <a:spLocks noGrp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 anchor="b"/>
          <a:lstStyle>
            <a:lvl1pPr defTabSz="928688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578C9439-CB13-4039-89ED-DABAEB4915FC}" type="slidenum">
              <a:rPr lang="de-DE" altLang="de-DE">
                <a:solidFill>
                  <a:prstClr val="black"/>
                </a:solidFill>
              </a:rPr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2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3"/>
            <a:ext cx="5487041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44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BE29EF2-47C5-498F-B96B-EEDC19FAAE33}" type="slidenum">
              <a:rPr lang="de-DE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26</a:t>
            </a:fld>
            <a:endParaRPr lang="de-DE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11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3"/>
            <a:ext cx="5487041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54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434C5A2-C3FF-424B-B375-1ED24683161C}" type="slidenum">
              <a:rPr lang="de-DE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27</a:t>
            </a:fld>
            <a:endParaRPr lang="de-DE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55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6499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480" y="4343363"/>
            <a:ext cx="5487041" cy="411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65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4DEB33C-610F-4923-A42F-D2488B10172C}" type="slidenum">
              <a:rPr lang="de-DE" altLang="de-DE" sz="1000" b="0">
                <a:solidFill>
                  <a:prstClr val="black"/>
                </a:solidFill>
                <a:latin typeface="Times New Roman" pitchFamily="18" charset="0"/>
              </a:rPr>
              <a:pPr/>
              <a:t>28</a:t>
            </a:fld>
            <a:endParaRPr lang="de-DE" altLang="de-DE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1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9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99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509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3AAD27CC-889F-480F-B6B3-049037D869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857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181D7C40-0866-46EF-9236-C38457C72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527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7A874530-40A8-42DF-AAF4-71D64AA869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70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A735240C-C5E6-4E6F-882F-B6F63F65D3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093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6E7A9933-B3B0-429F-8D31-1839436E39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971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A0500E12-1109-43C7-A735-30DB489D28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51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44C36AD5-2922-4286-8E29-2E2B76DD5E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35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9B56DDE9-4419-4E04-82AF-C2DE0F7D73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46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636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1D679F0F-947B-4906-A27A-FEB362207A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36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880E1C19-9DA2-4753-AC6C-E8AED95EBC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761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defRPr b="1">
                <a:latin typeface="Arial" charset="0"/>
              </a:defRPr>
            </a:lvl1pPr>
          </a:lstStyle>
          <a:p>
            <a:pPr>
              <a:defRPr/>
            </a:pPr>
            <a:fld id="{F92E1C53-A0CE-4363-A62E-55241D7EE5F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128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71488" y="4176713"/>
            <a:ext cx="80010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079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14350" y="4968875"/>
            <a:ext cx="6400800" cy="60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725809"/>
      </p:ext>
    </p:extLst>
  </p:cSld>
  <p:clrMapOvr>
    <a:masterClrMapping/>
  </p:clrMapOvr>
  <p:transition spd="slow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87C3DD-CA96-440F-8370-D18A7399BA77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06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43FD4F-3F7E-4E31-86F3-AE92FA7F2943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76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2400300"/>
            <a:ext cx="3810000" cy="369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470400" y="2400300"/>
            <a:ext cx="3810000" cy="369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585988-BF8A-4FDC-86E9-66DECC881274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703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ED76E9-91B2-43F7-9B5C-1129F96B481D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439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2323243-1EC0-4A4F-B0DA-2D680451ED3E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500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4D2266-92CD-4F5C-A6FC-905231E2344C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38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793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A95E4C-75AD-4B3A-B461-EF6C820095C1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15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A62881-9426-4C82-AA72-C19EFDAF2561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611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3A9862C-4941-4130-B2F2-5A5E32CF9098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323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10313" y="981075"/>
            <a:ext cx="1970087" cy="51149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981075"/>
            <a:ext cx="5762625" cy="51149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1300" y="6359525"/>
            <a:ext cx="1905000" cy="45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A054CA-B692-4BBC-826C-A45535B84411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lnSpc>
                <a:spcPct val="90000"/>
              </a:lnSpc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xfrm>
            <a:off x="7688263" y="6513513"/>
            <a:ext cx="1430337" cy="331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410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6778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320800"/>
            <a:ext cx="4038600" cy="48053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20800"/>
            <a:ext cx="4038600" cy="48053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57200" y="6245225"/>
            <a:ext cx="8229600" cy="4762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Cardozo: Pilotenschein für Apotheker? (Bielefeld, 2010)</a:t>
            </a:r>
          </a:p>
        </p:txBody>
      </p:sp>
    </p:spTree>
    <p:extLst>
      <p:ext uri="{BB962C8B-B14F-4D97-AF65-F5344CB8AC3E}">
        <p14:creationId xmlns:p14="http://schemas.microsoft.com/office/powerpoint/2010/main" val="1272052795"/>
      </p:ext>
    </p:extLst>
  </p:cSld>
  <p:clrMapOvr>
    <a:masterClrMapping/>
  </p:clrMapOvr>
  <p:transition spd="slow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427038"/>
            <a:ext cx="8229600" cy="56991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57200" y="6245225"/>
            <a:ext cx="8229600" cy="4762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Cardozo: Strategien zur Komplikationsvermeidung (Stuttgart, 2010)</a:t>
            </a:r>
          </a:p>
        </p:txBody>
      </p:sp>
    </p:spTree>
    <p:extLst>
      <p:ext uri="{BB962C8B-B14F-4D97-AF65-F5344CB8AC3E}">
        <p14:creationId xmlns:p14="http://schemas.microsoft.com/office/powerpoint/2010/main" val="1893468196"/>
      </p:ext>
    </p:extLst>
  </p:cSld>
  <p:clrMapOvr>
    <a:masterClrMapping/>
  </p:clrMapOvr>
  <p:transition spd="slow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16571-077A-4A88-8BA7-1C1DEADD5BEB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555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9ABE-CEC8-4586-9742-3386F56065D3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16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D3BAB-731D-42A7-8B47-D5C6B1A480E4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84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2263" y="1287463"/>
            <a:ext cx="4214812" cy="113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9475" y="1287463"/>
            <a:ext cx="4214813" cy="113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E5342-59EA-414B-A4E7-96A329BD2FB4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713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B0456-0803-49E6-BD23-A6D6C3E69DF8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45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7E3AA-C17F-457B-9D51-E1EDB55C3CD4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78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728B0-8E23-42AF-B320-8D13D24BB4DA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42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E191D-96F1-4B3A-863A-D56497B46E82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60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78CC8-FD78-455A-8A26-A49A0F73A7D9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2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EF34-F846-44A9-A7AC-7F3CD457224D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59575" y="558800"/>
            <a:ext cx="2144713" cy="18684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2263" y="558800"/>
            <a:ext cx="6284912" cy="18684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8291-2CD2-448A-A629-6C3CA34ABABD}" type="slidenum">
              <a:rPr lang="de-DE">
                <a:solidFill>
                  <a:srgbClr val="FAFD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1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99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56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72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55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63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0541-7869-4D8D-9555-396CAFB1376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18557-DC3B-49D7-8DB5-35D13CE7A6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5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CCDFA-9FBE-4426-863F-A876D841EE8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5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542925"/>
            <a:ext cx="77724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638300"/>
            <a:ext cx="7772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10695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0700" y="6172200"/>
            <a:ext cx="80137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900" b="0">
                <a:solidFill>
                  <a:srgbClr val="FFFFFF">
                    <a:lumMod val="50000"/>
                  </a:srgbClr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D Cardozo: Training </a:t>
            </a:r>
            <a:r>
              <a:rPr lang="de-DE" err="1"/>
              <a:t>Safety</a:t>
            </a:r>
            <a:r>
              <a:rPr lang="de-DE"/>
              <a:t> Management in </a:t>
            </a:r>
            <a:r>
              <a:rPr lang="de-DE" err="1"/>
              <a:t>Aviation</a:t>
            </a:r>
            <a:r>
              <a:rPr lang="de-DE"/>
              <a:t>, Maritime </a:t>
            </a:r>
            <a:r>
              <a:rPr lang="de-DE" err="1"/>
              <a:t>Shipping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Human </a:t>
            </a:r>
            <a:r>
              <a:rPr lang="de-DE" err="1"/>
              <a:t>Spaceflight</a:t>
            </a:r>
            <a:r>
              <a:rPr lang="de-DE"/>
              <a:t> (HUMAV, 2011)</a:t>
            </a:r>
          </a:p>
        </p:txBody>
      </p:sp>
    </p:spTree>
    <p:extLst>
      <p:ext uri="{BB962C8B-B14F-4D97-AF65-F5344CB8AC3E}">
        <p14:creationId xmlns:p14="http://schemas.microsoft.com/office/powerpoint/2010/main" val="147777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7F7F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7F7F7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7F7F7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7F7F7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7F7F7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20000"/>
        </a:spcBef>
        <a:spcAft>
          <a:spcPct val="0"/>
        </a:spcAft>
        <a:buChar char="/"/>
        <a:defRPr sz="1600">
          <a:solidFill>
            <a:srgbClr val="7F7F7F"/>
          </a:solidFill>
          <a:latin typeface="+mn-lt"/>
          <a:ea typeface="+mn-ea"/>
          <a:cs typeface="+mn-cs"/>
        </a:defRPr>
      </a:lvl1pPr>
      <a:lvl2pPr marL="762000" indent="-279400" algn="l" rtl="0" eaLnBrk="0" fontAlgn="base" hangingPunct="0">
        <a:spcBef>
          <a:spcPct val="20000"/>
        </a:spcBef>
        <a:spcAft>
          <a:spcPct val="0"/>
        </a:spcAft>
        <a:buChar char="."/>
        <a:defRPr sz="1600">
          <a:solidFill>
            <a:srgbClr val="7F7F7F"/>
          </a:solidFill>
          <a:latin typeface="+mn-lt"/>
        </a:defRPr>
      </a:lvl2pPr>
      <a:lvl3pPr marL="13652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7F7F7F"/>
          </a:solidFill>
          <a:latin typeface="+mn-lt"/>
        </a:defRPr>
      </a:lvl3pPr>
      <a:lvl4pPr marL="17843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7F7F7F"/>
          </a:solidFill>
          <a:latin typeface="+mn-lt"/>
        </a:defRPr>
      </a:lvl4pPr>
      <a:lvl5pPr marL="22034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F7F7F"/>
          </a:solidFill>
          <a:latin typeface="+mn-lt"/>
        </a:defRPr>
      </a:lvl5pPr>
      <a:lvl6pPr marL="26606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6pPr>
      <a:lvl7pPr marL="31178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7pPr>
      <a:lvl8pPr marL="35750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8pPr>
      <a:lvl9pPr marL="403225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AFD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5738" y="6248400"/>
            <a:ext cx="189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B2F792-8C74-4F66-B360-82AC360F6D46}" type="slidenum">
              <a:rPr lang="de-DE">
                <a:solidFill>
                  <a:srgbClr val="FAFD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FAFD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558800"/>
            <a:ext cx="7670800" cy="1517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4300" tIns="76200" rIns="114300" bIns="762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287463"/>
            <a:ext cx="8582025" cy="1139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76200" rIns="76200" bIns="762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			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90513" y="6148388"/>
            <a:ext cx="3074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sz="1200" b="1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377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2pPr>
      <a:lvl3pPr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3pPr>
      <a:lvl4pPr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4pPr>
      <a:lvl5pPr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5pPr>
      <a:lvl6pPr marL="457200"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6pPr>
      <a:lvl7pPr marL="914400"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7pPr>
      <a:lvl8pPr marL="1371600"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8pPr>
      <a:lvl9pPr marL="1828800" algn="ctr" defTabSz="960438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pitchFamily="18" charset="0"/>
        </a:defRPr>
      </a:lvl9pPr>
    </p:titleStyle>
    <p:bodyStyle>
      <a:lvl1pPr marL="95250" indent="-95250" algn="l" defTabSz="762000" rtl="0" eaLnBrk="0" fontAlgn="base" hangingPunct="0">
        <a:spcBef>
          <a:spcPct val="0"/>
        </a:spcBef>
        <a:spcAft>
          <a:spcPct val="30000"/>
        </a:spcAft>
        <a:buChar char="•"/>
        <a:tabLst>
          <a:tab pos="4572000" algn="l"/>
          <a:tab pos="8763000" algn="ctr"/>
        </a:tabLst>
        <a:defRPr sz="32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tabLst>
          <a:tab pos="4572000" algn="l"/>
          <a:tab pos="8763000" algn="ctr"/>
        </a:tabLst>
        <a:defRPr sz="2800">
          <a:solidFill>
            <a:schemeClr val="tx1"/>
          </a:solidFill>
          <a:latin typeface="+mj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tabLst>
          <a:tab pos="4572000" algn="l"/>
          <a:tab pos="8763000" algn="ctr"/>
        </a:tabLst>
        <a:defRPr sz="2400">
          <a:solidFill>
            <a:schemeClr val="tx1"/>
          </a:solidFill>
          <a:latin typeface="+mj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tabLst>
          <a:tab pos="4572000" algn="l"/>
          <a:tab pos="8763000" algn="ctr"/>
        </a:tabLst>
        <a:defRPr sz="2000">
          <a:solidFill>
            <a:schemeClr val="tx1"/>
          </a:solidFill>
          <a:latin typeface="+mj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tabLst>
          <a:tab pos="4572000" algn="l"/>
          <a:tab pos="8763000" algn="ctr"/>
        </a:tabLst>
        <a:defRPr sz="2000">
          <a:solidFill>
            <a:schemeClr val="tx1"/>
          </a:solidFill>
          <a:latin typeface="+mj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tabLst>
          <a:tab pos="4572000" algn="l"/>
          <a:tab pos="8763000" algn="ctr"/>
        </a:tabLst>
        <a:defRPr sz="2000">
          <a:solidFill>
            <a:schemeClr val="tx1"/>
          </a:solidFill>
          <a:latin typeface="+mj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tabLst>
          <a:tab pos="4572000" algn="l"/>
          <a:tab pos="8763000" algn="ctr"/>
        </a:tabLst>
        <a:defRPr sz="2000">
          <a:solidFill>
            <a:schemeClr val="tx1"/>
          </a:solidFill>
          <a:latin typeface="+mj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tabLst>
          <a:tab pos="4572000" algn="l"/>
          <a:tab pos="8763000" algn="ctr"/>
        </a:tabLst>
        <a:defRPr sz="2000">
          <a:solidFill>
            <a:schemeClr val="tx1"/>
          </a:solidFill>
          <a:latin typeface="+mj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tabLst>
          <a:tab pos="4572000" algn="l"/>
          <a:tab pos="8763000" algn="ctr"/>
        </a:tabLst>
        <a:defRPr sz="2000">
          <a:solidFill>
            <a:schemeClr val="tx1"/>
          </a:solidFill>
          <a:latin typeface="+mj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64704"/>
            <a:ext cx="373749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5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871538" y="571500"/>
            <a:ext cx="7772400" cy="682625"/>
          </a:xfrm>
        </p:spPr>
        <p:txBody>
          <a:bodyPr/>
          <a:lstStyle/>
          <a:p>
            <a:pPr eaLnBrk="1" hangingPunct="1"/>
            <a:r>
              <a:rPr lang="nl-NL" altLang="de-DE" sz="6000" b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COMPLICATION</a:t>
            </a:r>
          </a:p>
        </p:txBody>
      </p:sp>
      <p:sp>
        <p:nvSpPr>
          <p:cNvPr id="4099" name="Tijdelijke aanduiding voor inhoud 2"/>
          <p:cNvSpPr>
            <a:spLocks noGrp="1"/>
          </p:cNvSpPr>
          <p:nvPr>
            <p:ph idx="1"/>
          </p:nvPr>
        </p:nvSpPr>
        <p:spPr>
          <a:xfrm>
            <a:off x="827088" y="2133600"/>
            <a:ext cx="7772400" cy="3724275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A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problem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which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could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not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have been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avoided</a:t>
            </a:r>
            <a:endParaRPr lang="nl-NL" sz="2800" b="1" dirty="0" smtClean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“All in the game”</a:t>
            </a: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“Bad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luck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”</a:t>
            </a: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No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legal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consequences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unless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there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is a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lack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of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informed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consent</a:t>
            </a:r>
          </a:p>
        </p:txBody>
      </p:sp>
    </p:spTree>
    <p:extLst>
      <p:ext uri="{BB962C8B-B14F-4D97-AF65-F5344CB8AC3E}">
        <p14:creationId xmlns:p14="http://schemas.microsoft.com/office/powerpoint/2010/main" val="2520760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800100" y="542925"/>
            <a:ext cx="7772400" cy="682625"/>
          </a:xfrm>
        </p:spPr>
        <p:txBody>
          <a:bodyPr/>
          <a:lstStyle/>
          <a:p>
            <a:pPr eaLnBrk="1" hangingPunct="1"/>
            <a:r>
              <a:rPr lang="nl-NL" altLang="de-DE" sz="5400" b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DUTY TO INFORM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088" y="1714500"/>
            <a:ext cx="7772400" cy="3429000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Information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about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relevant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complications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to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be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expected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(and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about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alternative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ways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of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treatment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)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before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receiving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informed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consent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from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the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patient</a:t>
            </a:r>
            <a:endParaRPr lang="nl-NL" sz="2800" b="1" dirty="0" smtClean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The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occurence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of a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complication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can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have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legal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consequences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if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the doctor has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failed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to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inform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properly</a:t>
            </a:r>
            <a:endParaRPr lang="nl-NL" sz="2800" b="1" dirty="0" smtClean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3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2925"/>
            <a:ext cx="7772400" cy="1814513"/>
          </a:xfrm>
        </p:spPr>
        <p:txBody>
          <a:bodyPr/>
          <a:lstStyle/>
          <a:p>
            <a:pPr eaLnBrk="1" hangingPunct="1"/>
            <a:r>
              <a:rPr lang="nl-NL" altLang="de-DE" sz="5400" b="1" smtClean="0">
                <a:solidFill>
                  <a:schemeClr val="tx1"/>
                </a:solidFill>
              </a:rPr>
              <a:t>WHY DO PEOPLE SUE DOCTORS?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2765425"/>
            <a:ext cx="7772400" cy="3806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has been answered in The Lancet (1994, vol. 343)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by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Charles Vincent et 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still valid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both emotional and social-economic reasons</a:t>
            </a:r>
          </a:p>
        </p:txBody>
      </p:sp>
    </p:spTree>
    <p:extLst>
      <p:ext uri="{BB962C8B-B14F-4D97-AF65-F5344CB8AC3E}">
        <p14:creationId xmlns:p14="http://schemas.microsoft.com/office/powerpoint/2010/main" val="1047589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feld 1"/>
          <p:cNvSpPr txBox="1">
            <a:spLocks noChangeArrowheads="1"/>
          </p:cNvSpPr>
          <p:nvPr/>
        </p:nvSpPr>
        <p:spPr bwMode="auto">
          <a:xfrm>
            <a:off x="939800" y="2713038"/>
            <a:ext cx="77152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altLang="de-DE" sz="3200">
                <a:solidFill>
                  <a:srgbClr val="000000"/>
                </a:solidFill>
                <a:cs typeface="Arial" charset="0"/>
              </a:rPr>
              <a:t>severe handicap of working ability, family and social life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altLang="de-DE" sz="3200">
                <a:solidFill>
                  <a:srgbClr val="000000"/>
                </a:solidFill>
                <a:cs typeface="Arial" charset="0"/>
              </a:rPr>
              <a:t>unsensible or incomplete communication after the event</a:t>
            </a:r>
          </a:p>
        </p:txBody>
      </p:sp>
      <p:sp>
        <p:nvSpPr>
          <p:cNvPr id="41987" name="Textfeld 2"/>
          <p:cNvSpPr txBox="1">
            <a:spLocks noChangeArrowheads="1"/>
          </p:cNvSpPr>
          <p:nvPr/>
        </p:nvSpPr>
        <p:spPr bwMode="auto">
          <a:xfrm>
            <a:off x="939800" y="858838"/>
            <a:ext cx="7499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800">
                <a:solidFill>
                  <a:srgbClr val="000000"/>
                </a:solidFill>
                <a:cs typeface="Arial" charset="0"/>
              </a:rPr>
              <a:t>Why do patients sue their physicians?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87425" y="5548313"/>
            <a:ext cx="7715250" cy="954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sz="2800" b="1" dirty="0" err="1">
                <a:solidFill>
                  <a:srgbClr val="000000"/>
                </a:solidFill>
                <a:cs typeface="Arial" pitchFamily="34" charset="0"/>
              </a:rPr>
              <a:t>Today‘s</a:t>
            </a:r>
            <a:r>
              <a:rPr lang="de-DE" sz="28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0000"/>
                </a:solidFill>
                <a:cs typeface="Arial" pitchFamily="34" charset="0"/>
              </a:rPr>
              <a:t>opponent</a:t>
            </a:r>
            <a:r>
              <a:rPr lang="de-DE" sz="28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0000"/>
                </a:solidFill>
                <a:cs typeface="Arial" pitchFamily="34" charset="0"/>
              </a:rPr>
              <a:t>is</a:t>
            </a:r>
            <a:r>
              <a:rPr lang="de-DE" sz="28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0000"/>
                </a:solidFill>
                <a:cs typeface="Arial" pitchFamily="34" charset="0"/>
              </a:rPr>
              <a:t>your</a:t>
            </a:r>
            <a:r>
              <a:rPr lang="de-DE" sz="28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0000"/>
                </a:solidFill>
                <a:cs typeface="Arial" pitchFamily="34" charset="0"/>
              </a:rPr>
              <a:t>yesterday‘s</a:t>
            </a:r>
            <a:r>
              <a:rPr lang="de-DE" sz="28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0000"/>
                </a:solidFill>
                <a:cs typeface="Arial" pitchFamily="34" charset="0"/>
              </a:rPr>
              <a:t>patient</a:t>
            </a:r>
            <a:r>
              <a:rPr lang="de-DE" sz="2800" b="1" dirty="0">
                <a:solidFill>
                  <a:srgbClr val="000000"/>
                </a:solidFill>
                <a:cs typeface="Arial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253869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feld 1"/>
          <p:cNvSpPr txBox="1">
            <a:spLocks noChangeArrowheads="1"/>
          </p:cNvSpPr>
          <p:nvPr/>
        </p:nvSpPr>
        <p:spPr bwMode="auto">
          <a:xfrm>
            <a:off x="1000125" y="2968625"/>
            <a:ext cx="77152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>
                <a:solidFill>
                  <a:srgbClr val="000000"/>
                </a:solidFill>
                <a:cs typeface="Arial" charset="0"/>
              </a:rPr>
              <a:t>There are lies,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>
                <a:solidFill>
                  <a:srgbClr val="000000"/>
                </a:solidFill>
                <a:cs typeface="Arial" charset="0"/>
              </a:rPr>
              <a:t>		there are bad lies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>
                <a:solidFill>
                  <a:srgbClr val="000000"/>
                </a:solidFill>
                <a:cs typeface="Arial" charset="0"/>
              </a:rPr>
              <a:t>			and there is statistics</a:t>
            </a:r>
          </a:p>
        </p:txBody>
      </p:sp>
      <p:sp>
        <p:nvSpPr>
          <p:cNvPr id="44035" name="Textfeld 2"/>
          <p:cNvSpPr txBox="1">
            <a:spLocks noChangeArrowheads="1"/>
          </p:cNvSpPr>
          <p:nvPr/>
        </p:nvSpPr>
        <p:spPr bwMode="auto">
          <a:xfrm>
            <a:off x="987425" y="500063"/>
            <a:ext cx="7500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>
                <a:solidFill>
                  <a:srgbClr val="000000"/>
                </a:solidFill>
                <a:cs typeface="Arial" charset="0"/>
              </a:rPr>
              <a:t>…what about the incidence of endoscopic complications?</a:t>
            </a:r>
          </a:p>
        </p:txBody>
      </p:sp>
    </p:spTree>
    <p:extLst>
      <p:ext uri="{BB962C8B-B14F-4D97-AF65-F5344CB8AC3E}">
        <p14:creationId xmlns:p14="http://schemas.microsoft.com/office/powerpoint/2010/main" val="1801432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1"/>
          <p:cNvSpPr txBox="1">
            <a:spLocks noChangeArrowheads="1"/>
          </p:cNvSpPr>
          <p:nvPr/>
        </p:nvSpPr>
        <p:spPr bwMode="auto">
          <a:xfrm>
            <a:off x="214313" y="500063"/>
            <a:ext cx="44291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Complications have to be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40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- anticipated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- recognized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- reacted 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- communicated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- documented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- analysed</a:t>
            </a:r>
          </a:p>
        </p:txBody>
      </p:sp>
      <p:pic>
        <p:nvPicPr>
          <p:cNvPr id="45059" name="Picture 2" descr="http://wii.gaming-universe.de/screens/boxart_eur_hysteria-hospital-emergency-w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14313"/>
            <a:ext cx="4389438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115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57313" y="0"/>
            <a:ext cx="6365875" cy="1143000"/>
          </a:xfrm>
        </p:spPr>
        <p:txBody>
          <a:bodyPr/>
          <a:lstStyle/>
          <a:p>
            <a:pPr eaLnBrk="1" hangingPunct="1"/>
            <a:r>
              <a:rPr lang="de-DE" altLang="de-DE" b="1" smtClean="0">
                <a:latin typeface="Arial" charset="0"/>
                <a:cs typeface="Arial" charset="0"/>
              </a:rPr>
              <a:t>Recognize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5084763" y="6286500"/>
            <a:ext cx="327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000">
                <a:solidFill>
                  <a:srgbClr val="000000"/>
                </a:solidFill>
              </a:rPr>
              <a:t>Cystic duct insufficiency </a:t>
            </a:r>
          </a:p>
        </p:txBody>
      </p:sp>
      <p:pic>
        <p:nvPicPr>
          <p:cNvPr id="4710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428750"/>
            <a:ext cx="34385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428750"/>
            <a:ext cx="3508375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83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de-DE" altLang="de-DE" sz="4800" b="1" smtClean="0">
                <a:latin typeface="Arial" charset="0"/>
                <a:cs typeface="Arial" charset="0"/>
              </a:rPr>
              <a:t>Recognize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DE" altLang="de-DE" b="1" dirty="0" err="1" smtClean="0">
                <a:latin typeface="Arial" charset="0"/>
                <a:cs typeface="Arial" charset="0"/>
              </a:rPr>
              <a:t>Looking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for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typical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complications</a:t>
            </a:r>
            <a:endParaRPr lang="de-DE" altLang="de-DE" b="1" dirty="0" smtClean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de-DE" altLang="de-DE" b="1" dirty="0" smtClean="0">
              <a:latin typeface="Arial" charset="0"/>
              <a:cs typeface="Arial" charset="0"/>
            </a:endParaRPr>
          </a:p>
          <a:p>
            <a:pPr lvl="2" eaLnBrk="1" hangingPunct="1">
              <a:buFont typeface="Symbol" pitchFamily="18" charset="2"/>
              <a:buChar char="-"/>
            </a:pPr>
            <a:r>
              <a:rPr lang="de-DE" altLang="de-DE" b="1" dirty="0" smtClean="0">
                <a:latin typeface="Arial" charset="0"/>
                <a:cs typeface="Arial" charset="0"/>
              </a:rPr>
              <a:t>X-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ray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control</a:t>
            </a:r>
            <a:r>
              <a:rPr lang="de-DE" altLang="de-DE" b="1" dirty="0" smtClean="0">
                <a:latin typeface="Arial" charset="0"/>
                <a:cs typeface="Arial" charset="0"/>
              </a:rPr>
              <a:t> (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with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contrast</a:t>
            </a:r>
            <a:r>
              <a:rPr lang="de-DE" altLang="de-DE" b="1" dirty="0" smtClean="0">
                <a:latin typeface="Arial" charset="0"/>
                <a:cs typeface="Arial" charset="0"/>
              </a:rPr>
              <a:t>) after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dilatation</a:t>
            </a:r>
            <a:r>
              <a:rPr lang="de-DE" altLang="de-DE" b="1" dirty="0" smtClean="0">
                <a:latin typeface="Arial" charset="0"/>
                <a:cs typeface="Arial" charset="0"/>
              </a:rPr>
              <a:t>?</a:t>
            </a:r>
          </a:p>
          <a:p>
            <a:pPr lvl="2" eaLnBrk="1" hangingPunct="1">
              <a:buFont typeface="Symbol" pitchFamily="18" charset="2"/>
              <a:buChar char="-"/>
            </a:pPr>
            <a:r>
              <a:rPr lang="de-DE" altLang="de-DE" b="1" dirty="0">
                <a:latin typeface="Arial" charset="0"/>
                <a:cs typeface="Arial" charset="0"/>
              </a:rPr>
              <a:t>a</a:t>
            </a:r>
            <a:r>
              <a:rPr lang="de-DE" altLang="de-DE" b="1" dirty="0" smtClean="0">
                <a:latin typeface="Arial" charset="0"/>
                <a:cs typeface="Arial" charset="0"/>
              </a:rPr>
              <a:t>bdominal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finding</a:t>
            </a:r>
            <a:r>
              <a:rPr lang="de-DE" altLang="de-DE" b="1" dirty="0" smtClean="0">
                <a:latin typeface="Arial" charset="0"/>
                <a:cs typeface="Arial" charset="0"/>
              </a:rPr>
              <a:t>/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palpation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post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colonoscopy</a:t>
            </a:r>
            <a:r>
              <a:rPr lang="de-DE" altLang="de-DE" b="1" dirty="0" smtClean="0">
                <a:latin typeface="Arial" charset="0"/>
                <a:cs typeface="Arial" charset="0"/>
              </a:rPr>
              <a:t>?</a:t>
            </a:r>
          </a:p>
          <a:p>
            <a:pPr lvl="2" eaLnBrk="1" hangingPunct="1">
              <a:buFont typeface="Symbol" pitchFamily="18" charset="2"/>
              <a:buChar char="-"/>
            </a:pPr>
            <a:r>
              <a:rPr lang="de-DE" altLang="de-DE" b="1" dirty="0" err="1" smtClean="0">
                <a:latin typeface="Arial" charset="0"/>
                <a:cs typeface="Arial" charset="0"/>
              </a:rPr>
              <a:t>Emphysema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during</a:t>
            </a:r>
            <a:r>
              <a:rPr lang="de-DE" altLang="de-DE" b="1" dirty="0" smtClean="0">
                <a:latin typeface="Arial" charset="0"/>
                <a:cs typeface="Arial" charset="0"/>
              </a:rPr>
              <a:t> ESD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or</a:t>
            </a:r>
            <a:r>
              <a:rPr lang="de-DE" altLang="de-DE" b="1" dirty="0" smtClean="0">
                <a:latin typeface="Arial" charset="0"/>
                <a:cs typeface="Arial" charset="0"/>
              </a:rPr>
              <a:t> Dilatation?</a:t>
            </a:r>
          </a:p>
          <a:p>
            <a:pPr lvl="2" eaLnBrk="1" hangingPunct="1">
              <a:buFont typeface="Symbol" pitchFamily="18" charset="2"/>
              <a:buChar char="-"/>
            </a:pPr>
            <a:r>
              <a:rPr lang="de-DE" altLang="de-DE" b="1" dirty="0" smtClean="0">
                <a:latin typeface="Arial" charset="0"/>
                <a:cs typeface="Arial" charset="0"/>
              </a:rPr>
              <a:t>ERCP: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free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air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post</a:t>
            </a:r>
            <a:r>
              <a:rPr lang="de-DE" altLang="de-DE" b="1" dirty="0" smtClean="0"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cs typeface="Arial" charset="0"/>
              </a:rPr>
              <a:t>procedure</a:t>
            </a:r>
            <a:r>
              <a:rPr lang="de-DE" altLang="de-DE" b="1" dirty="0" smtClean="0">
                <a:latin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7024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feld 1"/>
          <p:cNvSpPr txBox="1">
            <a:spLocks noChangeArrowheads="1"/>
          </p:cNvSpPr>
          <p:nvPr/>
        </p:nvSpPr>
        <p:spPr bwMode="auto">
          <a:xfrm>
            <a:off x="928688" y="1714500"/>
            <a:ext cx="7500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5400">
                <a:solidFill>
                  <a:srgbClr val="000000"/>
                </a:solidFill>
                <a:cs typeface="Arial" charset="0"/>
              </a:rPr>
              <a:t>Communication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73463"/>
            <a:ext cx="3105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867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0" y="239713"/>
            <a:ext cx="9144000" cy="1143000"/>
          </a:xfrm>
        </p:spPr>
        <p:txBody>
          <a:bodyPr/>
          <a:lstStyle/>
          <a:p>
            <a:pPr algn="ctr"/>
            <a:r>
              <a:rPr lang="fr-FR" altLang="de-DE" sz="3600" b="1" smtClean="0">
                <a:solidFill>
                  <a:schemeClr val="tx1"/>
                </a:solidFill>
                <a:cs typeface="Arial" charset="0"/>
              </a:rPr>
              <a:t>The time line of communication about complications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957263" y="3444875"/>
            <a:ext cx="3028950" cy="8493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de-DE" sz="2400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016375" y="3444875"/>
            <a:ext cx="385763" cy="84931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</a:endParaRP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4441825" y="3444875"/>
            <a:ext cx="666750" cy="84931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de-DE" sz="2400" b="0">
              <a:solidFill>
                <a:srgbClr val="000000"/>
              </a:solidFill>
            </a:endParaRPr>
          </a:p>
        </p:txBody>
      </p: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5138738" y="3444875"/>
            <a:ext cx="3027362" cy="8493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CC00"/>
              </a:gs>
              <a:gs pos="100000">
                <a:srgbClr val="FF9933"/>
              </a:gs>
            </a:gsLst>
            <a:lin ang="108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de-DE" sz="2400" b="0">
              <a:solidFill>
                <a:srgbClr val="000000"/>
              </a:solidFill>
            </a:endParaRPr>
          </a:p>
        </p:txBody>
      </p:sp>
      <p:sp>
        <p:nvSpPr>
          <p:cNvPr id="49159" name="ZoneTexte 10"/>
          <p:cNvSpPr txBox="1">
            <a:spLocks noChangeArrowheads="1"/>
          </p:cNvSpPr>
          <p:nvPr/>
        </p:nvSpPr>
        <p:spPr bwMode="auto">
          <a:xfrm>
            <a:off x="1403350" y="2536825"/>
            <a:ext cx="17240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Before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the procedure</a:t>
            </a:r>
          </a:p>
        </p:txBody>
      </p:sp>
      <p:sp>
        <p:nvSpPr>
          <p:cNvPr id="49160" name="ZoneTexte 11"/>
          <p:cNvSpPr txBox="1">
            <a:spLocks noChangeArrowheads="1"/>
          </p:cNvSpPr>
          <p:nvPr/>
        </p:nvSpPr>
        <p:spPr bwMode="auto">
          <a:xfrm rot="-5400000">
            <a:off x="3525043" y="2421732"/>
            <a:ext cx="1325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Procedure</a:t>
            </a:r>
          </a:p>
        </p:txBody>
      </p:sp>
      <p:sp>
        <p:nvSpPr>
          <p:cNvPr id="49161" name="ZoneTexte 12"/>
          <p:cNvSpPr txBox="1">
            <a:spLocks noChangeArrowheads="1"/>
          </p:cNvSpPr>
          <p:nvPr/>
        </p:nvSpPr>
        <p:spPr bwMode="auto">
          <a:xfrm>
            <a:off x="5526088" y="2557463"/>
            <a:ext cx="17224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After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the procedure</a:t>
            </a:r>
          </a:p>
        </p:txBody>
      </p:sp>
      <p:sp>
        <p:nvSpPr>
          <p:cNvPr id="14" name="Étoile à 5 branches 13"/>
          <p:cNvSpPr/>
          <p:nvPr/>
        </p:nvSpPr>
        <p:spPr bwMode="auto">
          <a:xfrm>
            <a:off x="4025900" y="3482975"/>
            <a:ext cx="628650" cy="696913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</a:endParaRPr>
          </a:p>
        </p:txBody>
      </p:sp>
      <p:sp>
        <p:nvSpPr>
          <p:cNvPr id="49163" name="ZoneTexte 14"/>
          <p:cNvSpPr txBox="1">
            <a:spLocks noChangeArrowheads="1"/>
          </p:cNvSpPr>
          <p:nvPr/>
        </p:nvSpPr>
        <p:spPr bwMode="auto">
          <a:xfrm>
            <a:off x="4286250" y="1882775"/>
            <a:ext cx="164623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Complication</a:t>
            </a:r>
          </a:p>
        </p:txBody>
      </p:sp>
      <p:cxnSp>
        <p:nvCxnSpPr>
          <p:cNvPr id="49164" name="Connecteur droit 16"/>
          <p:cNvCxnSpPr>
            <a:cxnSpLocks noChangeShapeType="1"/>
            <a:stCxn id="49163" idx="2"/>
          </p:cNvCxnSpPr>
          <p:nvPr/>
        </p:nvCxnSpPr>
        <p:spPr bwMode="auto">
          <a:xfrm rot="5400000">
            <a:off x="3858419" y="2623344"/>
            <a:ext cx="1651000" cy="8524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5" name="ZoneTexte 17"/>
          <p:cNvSpPr txBox="1">
            <a:spLocks noChangeArrowheads="1"/>
          </p:cNvSpPr>
          <p:nvPr/>
        </p:nvSpPr>
        <p:spPr bwMode="auto">
          <a:xfrm>
            <a:off x="1041400" y="4397375"/>
            <a:ext cx="2466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Communicate </a:t>
            </a:r>
            <a:r>
              <a:rPr lang="fr-FR" altLang="de-DE" sz="1800">
                <a:solidFill>
                  <a:srgbClr val="FF0000"/>
                </a:solidFill>
              </a:rPr>
              <a:t>about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the complications</a:t>
            </a:r>
          </a:p>
        </p:txBody>
      </p:sp>
      <p:sp>
        <p:nvSpPr>
          <p:cNvPr id="49166" name="ZoneTexte 19"/>
          <p:cNvSpPr txBox="1">
            <a:spLocks noChangeArrowheads="1"/>
          </p:cNvSpPr>
          <p:nvPr/>
        </p:nvSpPr>
        <p:spPr bwMode="auto">
          <a:xfrm>
            <a:off x="3340100" y="5246688"/>
            <a:ext cx="20177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Communicate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FF0000"/>
                </a:solidFill>
              </a:rPr>
              <a:t>the </a:t>
            </a:r>
            <a:r>
              <a:rPr lang="fr-FR" altLang="de-DE" sz="1800">
                <a:solidFill>
                  <a:srgbClr val="000000"/>
                </a:solidFill>
              </a:rPr>
              <a:t>complication</a:t>
            </a:r>
          </a:p>
        </p:txBody>
      </p:sp>
      <p:sp>
        <p:nvSpPr>
          <p:cNvPr id="49167" name="Flèche vers le bas 20"/>
          <p:cNvSpPr>
            <a:spLocks noChangeArrowheads="1"/>
          </p:cNvSpPr>
          <p:nvPr/>
        </p:nvSpPr>
        <p:spPr bwMode="auto">
          <a:xfrm>
            <a:off x="4275138" y="4408488"/>
            <a:ext cx="463550" cy="925512"/>
          </a:xfrm>
          <a:prstGeom prst="downArrow">
            <a:avLst>
              <a:gd name="adj1" fmla="val 50000"/>
              <a:gd name="adj2" fmla="val 5010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de-DE" sz="2400" b="0">
              <a:solidFill>
                <a:srgbClr val="000000"/>
              </a:solidFill>
            </a:endParaRPr>
          </a:p>
        </p:txBody>
      </p:sp>
      <p:sp>
        <p:nvSpPr>
          <p:cNvPr id="49168" name="ZoneTexte 21"/>
          <p:cNvSpPr txBox="1">
            <a:spLocks noChangeArrowheads="1"/>
          </p:cNvSpPr>
          <p:nvPr/>
        </p:nvSpPr>
        <p:spPr bwMode="auto">
          <a:xfrm>
            <a:off x="4929188" y="4357688"/>
            <a:ext cx="3044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Communicate </a:t>
            </a:r>
            <a:r>
              <a:rPr lang="fr-FR" altLang="de-DE" sz="1800">
                <a:solidFill>
                  <a:srgbClr val="FF0000"/>
                </a:solidFill>
              </a:rPr>
              <a:t>because of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de-DE" sz="1800">
                <a:solidFill>
                  <a:srgbClr val="000000"/>
                </a:solidFill>
              </a:rPr>
              <a:t>the complication</a:t>
            </a:r>
          </a:p>
        </p:txBody>
      </p:sp>
    </p:spTree>
    <p:extLst>
      <p:ext uri="{BB962C8B-B14F-4D97-AF65-F5344CB8AC3E}">
        <p14:creationId xmlns:p14="http://schemas.microsoft.com/office/powerpoint/2010/main" val="2002795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" y="260648"/>
            <a:ext cx="897933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4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feld 1"/>
          <p:cNvSpPr txBox="1">
            <a:spLocks noChangeArrowheads="1"/>
          </p:cNvSpPr>
          <p:nvPr/>
        </p:nvSpPr>
        <p:spPr bwMode="auto">
          <a:xfrm>
            <a:off x="1146175" y="1989138"/>
            <a:ext cx="77136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6000">
                <a:solidFill>
                  <a:srgbClr val="000000"/>
                </a:solidFill>
                <a:cs typeface="Arial" charset="0"/>
              </a:rPr>
              <a:t>The Truth !</a:t>
            </a:r>
          </a:p>
        </p:txBody>
      </p:sp>
      <p:sp>
        <p:nvSpPr>
          <p:cNvPr id="50179" name="Textfeld 2"/>
          <p:cNvSpPr txBox="1">
            <a:spLocks noChangeArrowheads="1"/>
          </p:cNvSpPr>
          <p:nvPr/>
        </p:nvSpPr>
        <p:spPr bwMode="auto">
          <a:xfrm>
            <a:off x="1146175" y="801688"/>
            <a:ext cx="74993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800">
                <a:solidFill>
                  <a:srgbClr val="000000"/>
                </a:solidFill>
                <a:cs typeface="Arial" charset="0"/>
              </a:rPr>
              <a:t>What?</a:t>
            </a:r>
          </a:p>
        </p:txBody>
      </p:sp>
      <p:pic>
        <p:nvPicPr>
          <p:cNvPr id="50181" name="Picture 6" descr="draft_lens2197088module11881077photo_1223149410sam-the-eagle-muppet-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2924175"/>
            <a:ext cx="377983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274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title" idx="4294967295"/>
          </p:nvPr>
        </p:nvSpPr>
        <p:spPr>
          <a:xfrm>
            <a:off x="642938" y="214313"/>
            <a:ext cx="7772400" cy="1143000"/>
          </a:xfrm>
        </p:spPr>
        <p:txBody>
          <a:bodyPr/>
          <a:lstStyle/>
          <a:p>
            <a:r>
              <a:rPr lang="fr-FR" altLang="de-DE" sz="3200" b="1" smtClean="0">
                <a:solidFill>
                  <a:schemeClr val="tx1"/>
                </a:solidFill>
                <a:cs typeface="Arial" charset="0"/>
              </a:rPr>
              <a:t>When the complication is recognized…</a:t>
            </a:r>
          </a:p>
        </p:txBody>
      </p:sp>
      <p:sp>
        <p:nvSpPr>
          <p:cNvPr id="51203" name="Espace réservé du contenu 2"/>
          <p:cNvSpPr>
            <a:spLocks noGrp="1"/>
          </p:cNvSpPr>
          <p:nvPr>
            <p:ph idx="4294967295"/>
          </p:nvPr>
        </p:nvSpPr>
        <p:spPr>
          <a:xfrm>
            <a:off x="3643313" y="973138"/>
            <a:ext cx="5119687" cy="5170487"/>
          </a:xfrm>
        </p:spPr>
        <p:txBody>
          <a:bodyPr/>
          <a:lstStyle/>
          <a:p>
            <a:pPr>
              <a:defRPr/>
            </a:pP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When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to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communicate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?</a:t>
            </a:r>
          </a:p>
          <a:p>
            <a:pPr lvl="1">
              <a:defRPr/>
            </a:pP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Immediately</a:t>
            </a:r>
            <a:endParaRPr lang="fr-FR" sz="1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By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whom</a:t>
            </a:r>
            <a:endParaRPr lang="fr-FR" sz="2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 lvl="1">
              <a:defRPr/>
            </a:pP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Personal</a:t>
            </a: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involved</a:t>
            </a:r>
            <a:endParaRPr lang="fr-FR" sz="24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 lvl="1"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Direct information</a:t>
            </a:r>
            <a:endParaRPr lang="fr-FR" sz="1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To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whom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?</a:t>
            </a:r>
          </a:p>
          <a:p>
            <a:pPr lvl="1"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The patient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himself</a:t>
            </a:r>
            <a:endParaRPr lang="fr-FR" sz="24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 lvl="1"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The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family</a:t>
            </a:r>
            <a:endParaRPr lang="fr-FR" sz="24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 lvl="1"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The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family</a:t>
            </a: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doctor</a:t>
            </a: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/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referring</a:t>
            </a: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physician</a:t>
            </a:r>
            <a:endParaRPr lang="fr-FR" sz="24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 lvl="1"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+mj-lt"/>
                <a:cs typeface="Arial" charset="0"/>
              </a:rPr>
              <a:t>The surgeon/ </a:t>
            </a:r>
            <a:r>
              <a:rPr lang="fr-FR" sz="2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radiologist</a:t>
            </a:r>
            <a:endParaRPr lang="fr-FR" sz="1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pic>
        <p:nvPicPr>
          <p:cNvPr id="51204" name="Picture 4" descr="Cliquez pour télécharger l'image :: Tornade et éclair la n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428750"/>
            <a:ext cx="27765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870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feld 1"/>
          <p:cNvSpPr txBox="1">
            <a:spLocks noChangeArrowheads="1"/>
          </p:cNvSpPr>
          <p:nvPr/>
        </p:nvSpPr>
        <p:spPr bwMode="auto">
          <a:xfrm>
            <a:off x="1017588" y="2359025"/>
            <a:ext cx="77136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0" indent="-4445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00000"/>
                </a:solidFill>
                <a:cs typeface="Arial" charset="0"/>
              </a:rPr>
              <a:t>Chosing the right surroundings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00000"/>
                </a:solidFill>
                <a:cs typeface="Arial" charset="0"/>
              </a:rPr>
              <a:t>Chosing the right language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00000"/>
                </a:solidFill>
                <a:cs typeface="Arial" charset="0"/>
              </a:rPr>
              <a:t>Clear speach, time for questions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00000"/>
                </a:solidFill>
                <a:cs typeface="Arial" charset="0"/>
              </a:rPr>
              <a:t>Enough time for answers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00000"/>
                </a:solidFill>
                <a:cs typeface="Arial" charset="0"/>
              </a:rPr>
              <a:t>Summarizing the event and further steps</a:t>
            </a:r>
          </a:p>
        </p:txBody>
      </p:sp>
      <p:sp>
        <p:nvSpPr>
          <p:cNvPr id="52227" name="Textfeld 2"/>
          <p:cNvSpPr txBox="1">
            <a:spLocks noChangeArrowheads="1"/>
          </p:cNvSpPr>
          <p:nvPr/>
        </p:nvSpPr>
        <p:spPr bwMode="auto">
          <a:xfrm>
            <a:off x="1017588" y="715963"/>
            <a:ext cx="74993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800">
                <a:solidFill>
                  <a:srgbClr val="000000"/>
                </a:solidFill>
                <a:cs typeface="Arial" charset="0"/>
              </a:rPr>
              <a:t>Bad News…</a:t>
            </a:r>
          </a:p>
        </p:txBody>
      </p:sp>
    </p:spTree>
    <p:extLst>
      <p:ext uri="{BB962C8B-B14F-4D97-AF65-F5344CB8AC3E}">
        <p14:creationId xmlns:p14="http://schemas.microsoft.com/office/powerpoint/2010/main" val="124368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542925"/>
            <a:ext cx="7772400" cy="682625"/>
          </a:xfrm>
        </p:spPr>
        <p:txBody>
          <a:bodyPr/>
          <a:lstStyle/>
          <a:p>
            <a:pPr eaLnBrk="1" hangingPunct="1"/>
            <a:r>
              <a:rPr lang="de-DE" altLang="de-DE" sz="4000" b="1" smtClean="0">
                <a:solidFill>
                  <a:schemeClr val="tx1"/>
                </a:solidFill>
              </a:rPr>
              <a:t>Document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2750" y="1638300"/>
            <a:ext cx="8374063" cy="4171950"/>
          </a:xfrm>
        </p:spPr>
        <p:txBody>
          <a:bodyPr/>
          <a:lstStyle/>
          <a:p>
            <a:pPr eaLnBrk="1" hangingPunct="1">
              <a:defRPr/>
            </a:pP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Clear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detailed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and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„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true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“ honest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report</a:t>
            </a:r>
            <a:endParaRPr lang="de-DE" sz="3200" b="1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Immediate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documentation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–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stepwise</a:t>
            </a:r>
            <a:endParaRPr lang="de-DE" sz="32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Detailed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physicals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with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date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and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time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Documentation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of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consultations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and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decisions</a:t>
            </a:r>
            <a:endParaRPr lang="de-DE" sz="28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Visual (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picture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video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file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)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documentation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if</a:t>
            </a:r>
            <a:r>
              <a:rPr lang="de-DE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+mj-lt"/>
              </a:rPr>
              <a:t>possible</a:t>
            </a:r>
            <a:endParaRPr lang="de-DE" sz="2800" b="1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Complication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summary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for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medical</a:t>
            </a:r>
            <a:r>
              <a:rPr lang="de-DE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3200" b="1" dirty="0" err="1" smtClean="0">
                <a:solidFill>
                  <a:schemeClr val="tx1"/>
                </a:solidFill>
                <a:latin typeface="+mj-lt"/>
              </a:rPr>
              <a:t>record</a:t>
            </a:r>
            <a:endParaRPr lang="de-DE" sz="3200" b="1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endParaRPr lang="de-DE" sz="3200" b="1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0594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0" y="428625"/>
            <a:ext cx="4786313" cy="682625"/>
          </a:xfrm>
        </p:spPr>
        <p:txBody>
          <a:bodyPr/>
          <a:lstStyle/>
          <a:p>
            <a:pPr eaLnBrk="1" hangingPunct="1"/>
            <a:r>
              <a:rPr lang="de-DE" altLang="de-DE" sz="6600" b="1" smtClean="0">
                <a:solidFill>
                  <a:schemeClr val="tx1"/>
                </a:solidFill>
              </a:rPr>
              <a:t>Act!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60500" y="2000250"/>
            <a:ext cx="6367463" cy="4114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de-DE" sz="3600" b="1" dirty="0" err="1" smtClean="0">
                <a:solidFill>
                  <a:schemeClr val="tx1"/>
                </a:solidFill>
              </a:rPr>
              <a:t>Induce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appropriate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interventional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actions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to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de-DE" sz="3600" b="1" dirty="0" err="1" smtClean="0">
                <a:solidFill>
                  <a:schemeClr val="tx1"/>
                </a:solidFill>
              </a:rPr>
              <a:t>minimize</a:t>
            </a:r>
            <a:endParaRPr lang="de-DE" sz="3600" b="1" dirty="0" smtClean="0">
              <a:solidFill>
                <a:schemeClr val="tx1"/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de-DE" sz="3600" b="1" dirty="0" err="1" smtClean="0">
                <a:solidFill>
                  <a:schemeClr val="tx1"/>
                </a:solidFill>
              </a:rPr>
              <a:t>reverse</a:t>
            </a:r>
            <a:endParaRPr lang="de-DE" sz="3600" b="1" dirty="0" smtClean="0">
              <a:solidFill>
                <a:schemeClr val="tx1"/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de-DE" sz="3600" b="1" dirty="0" err="1" smtClean="0">
                <a:solidFill>
                  <a:schemeClr val="tx1"/>
                </a:solidFill>
              </a:rPr>
              <a:t>avoide</a:t>
            </a:r>
            <a:endParaRPr lang="de-DE" sz="3600" b="1" dirty="0" smtClean="0">
              <a:solidFill>
                <a:schemeClr val="tx1"/>
              </a:solidFill>
            </a:endParaRPr>
          </a:p>
          <a:p>
            <a:pPr marL="0" lvl="1" indent="0" eaLnBrk="1" hangingPunct="1">
              <a:buFont typeface="Wingdings" pitchFamily="2" charset="2"/>
              <a:buNone/>
              <a:defRPr/>
            </a:pPr>
            <a:r>
              <a:rPr lang="de-DE" sz="3600" b="1" dirty="0" err="1" smtClean="0">
                <a:solidFill>
                  <a:schemeClr val="tx1"/>
                </a:solidFill>
              </a:rPr>
              <a:t>further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deterioration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of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the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complication</a:t>
            </a:r>
            <a:endParaRPr lang="de-DE" sz="3600" b="1" dirty="0" smtClean="0">
              <a:solidFill>
                <a:schemeClr val="tx1"/>
              </a:solidFill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de-DE" sz="3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88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85750"/>
            <a:ext cx="8358187" cy="838200"/>
          </a:xfrm>
        </p:spPr>
        <p:txBody>
          <a:bodyPr/>
          <a:lstStyle/>
          <a:p>
            <a:r>
              <a:rPr lang="fr-FR" altLang="de-DE" b="1" smtClean="0">
                <a:solidFill>
                  <a:schemeClr val="tx1"/>
                </a:solidFill>
                <a:cs typeface="Arial" charset="0"/>
              </a:rPr>
              <a:t>A quick reaction results in a better outcome</a:t>
            </a:r>
            <a:br>
              <a:rPr lang="fr-FR" altLang="de-DE" b="1" smtClean="0">
                <a:solidFill>
                  <a:schemeClr val="tx1"/>
                </a:solidFill>
                <a:cs typeface="Arial" charset="0"/>
              </a:rPr>
            </a:br>
            <a:r>
              <a:rPr lang="fr-FR" altLang="de-DE" b="1" smtClean="0">
                <a:solidFill>
                  <a:schemeClr val="tx1"/>
                </a:solidFill>
                <a:cs typeface="Arial" charset="0"/>
              </a:rPr>
              <a:t>Surgical treatment of oesophageal perforations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214313" y="1357313"/>
          <a:ext cx="8643938" cy="5046666"/>
        </p:xfrm>
        <a:graphic>
          <a:graphicData uri="http://schemas.openxmlformats.org/drawingml/2006/table">
            <a:tbl>
              <a:tblPr/>
              <a:tblGrid>
                <a:gridCol w="3218366"/>
                <a:gridCol w="2544259"/>
                <a:gridCol w="2881313"/>
              </a:tblGrid>
              <a:tr h="485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fr-F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Deaths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85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&lt; 24h 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fr-F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&gt; 24h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Bladergroen et al. 1986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Nesbitt et al. 1987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Sandasagra et al. 1978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Ajalat et al. 1984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Michel et al. 1981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Moghissi et al.  1988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Larsen et al. 1983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957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25513" y="971550"/>
            <a:ext cx="7823200" cy="3108325"/>
          </a:xfrm>
          <a:prstGeom prst="rect">
            <a:avLst/>
          </a:prstGeom>
          <a:solidFill>
            <a:srgbClr val="FDFDFD"/>
          </a:solidFill>
          <a:ln>
            <a:noFill/>
          </a:ln>
          <a:extLst/>
        </p:spPr>
        <p:txBody>
          <a:bodyPr>
            <a:spAutoFit/>
          </a:bodyPr>
          <a:lstStyle>
            <a:lvl1pPr marL="457200" indent="-45720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4000" kern="0" dirty="0" smtClean="0">
                <a:solidFill>
                  <a:srgbClr val="333399">
                    <a:lumMod val="50000"/>
                  </a:srgbClr>
                </a:solidFill>
              </a:rPr>
              <a:t>New Tools?</a:t>
            </a:r>
          </a:p>
          <a:p>
            <a:pPr>
              <a:spcBef>
                <a:spcPct val="50000"/>
              </a:spcBef>
              <a:defRPr/>
            </a:pPr>
            <a:endParaRPr lang="de-DE" sz="4000" kern="0" dirty="0" smtClean="0">
              <a:solidFill>
                <a:srgbClr val="333399">
                  <a:lumMod val="50000"/>
                </a:srgbClr>
              </a:solidFill>
            </a:endParaRPr>
          </a:p>
          <a:p>
            <a:pPr>
              <a:spcBef>
                <a:spcPct val="50000"/>
              </a:spcBef>
              <a:buFont typeface="Symbol" pitchFamily="18" charset="2"/>
              <a:buChar char="-"/>
              <a:defRPr/>
            </a:pPr>
            <a:r>
              <a:rPr lang="de-DE" sz="3200" kern="0" dirty="0" smtClean="0">
                <a:solidFill>
                  <a:srgbClr val="333399">
                    <a:lumMod val="50000"/>
                  </a:srgbClr>
                </a:solidFill>
              </a:rPr>
              <a:t>YES!</a:t>
            </a:r>
          </a:p>
          <a:p>
            <a:pPr>
              <a:spcBef>
                <a:spcPct val="50000"/>
              </a:spcBef>
              <a:buFont typeface="Symbol" pitchFamily="18" charset="2"/>
              <a:buChar char="-"/>
              <a:defRPr/>
            </a:pPr>
            <a:r>
              <a:rPr lang="de-DE" sz="3200" kern="0" dirty="0" smtClean="0">
                <a:solidFill>
                  <a:srgbClr val="333399">
                    <a:lumMod val="50000"/>
                  </a:srgbClr>
                </a:solidFill>
              </a:rPr>
              <a:t>via EMR/ ESD/ NOTES</a:t>
            </a:r>
            <a:endParaRPr lang="de-DE" sz="2800" kern="0" dirty="0" smtClean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25513" y="971550"/>
            <a:ext cx="7823200" cy="4308475"/>
          </a:xfrm>
          <a:prstGeom prst="rect">
            <a:avLst/>
          </a:prstGeom>
          <a:solidFill>
            <a:srgbClr val="FDFDFD"/>
          </a:solidFill>
          <a:ln>
            <a:noFill/>
          </a:ln>
          <a:extLst/>
        </p:spPr>
        <p:txBody>
          <a:bodyPr>
            <a:spAutoFit/>
          </a:bodyPr>
          <a:lstStyle>
            <a:lvl1pPr marL="457200" indent="-45720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4000" kern="0" dirty="0" smtClean="0">
                <a:solidFill>
                  <a:srgbClr val="333399">
                    <a:lumMod val="50000"/>
                  </a:srgbClr>
                </a:solidFill>
              </a:rPr>
              <a:t>New Tools </a:t>
            </a:r>
            <a:r>
              <a:rPr lang="de-DE" sz="4000" kern="0" dirty="0" err="1" smtClean="0">
                <a:solidFill>
                  <a:srgbClr val="333399">
                    <a:lumMod val="50000"/>
                  </a:srgbClr>
                </a:solidFill>
              </a:rPr>
              <a:t>for</a:t>
            </a:r>
            <a:endParaRPr lang="de-DE" sz="4000" kern="0" dirty="0" smtClean="0">
              <a:solidFill>
                <a:srgbClr val="333399">
                  <a:lumMod val="50000"/>
                </a:srgbClr>
              </a:solidFill>
            </a:endParaRPr>
          </a:p>
          <a:p>
            <a:pPr>
              <a:spcBef>
                <a:spcPct val="50000"/>
              </a:spcBef>
              <a:buFont typeface="Symbol" pitchFamily="18" charset="2"/>
              <a:buChar char="-"/>
              <a:defRPr/>
            </a:pPr>
            <a:r>
              <a:rPr lang="de-DE" sz="3200" kern="0" dirty="0" err="1" smtClean="0">
                <a:solidFill>
                  <a:srgbClr val="333399">
                    <a:lumMod val="50000"/>
                  </a:srgbClr>
                </a:solidFill>
              </a:rPr>
              <a:t>Hemorrhage</a:t>
            </a:r>
            <a:endParaRPr lang="de-DE" sz="3200" kern="0" dirty="0" smtClean="0">
              <a:solidFill>
                <a:srgbClr val="333399">
                  <a:lumMod val="50000"/>
                </a:srgbClr>
              </a:solidFill>
            </a:endParaRPr>
          </a:p>
          <a:p>
            <a:pPr>
              <a:spcBef>
                <a:spcPct val="50000"/>
              </a:spcBef>
              <a:buFont typeface="Symbol" pitchFamily="18" charset="2"/>
              <a:buChar char="-"/>
              <a:defRPr/>
            </a:pPr>
            <a:r>
              <a:rPr lang="de-DE" sz="3200" kern="0" dirty="0" smtClean="0">
                <a:solidFill>
                  <a:srgbClr val="333399">
                    <a:lumMod val="50000"/>
                  </a:srgbClr>
                </a:solidFill>
              </a:rPr>
              <a:t>Perforation</a:t>
            </a:r>
          </a:p>
          <a:p>
            <a:pPr>
              <a:spcBef>
                <a:spcPct val="50000"/>
              </a:spcBef>
              <a:buFont typeface="Symbol" pitchFamily="18" charset="2"/>
              <a:buChar char="-"/>
              <a:defRPr/>
            </a:pPr>
            <a:r>
              <a:rPr lang="de-DE" sz="3200" kern="0" dirty="0" err="1" smtClean="0">
                <a:solidFill>
                  <a:srgbClr val="333399">
                    <a:lumMod val="50000"/>
                  </a:srgbClr>
                </a:solidFill>
              </a:rPr>
              <a:t>Infection</a:t>
            </a:r>
            <a:endParaRPr lang="de-DE" sz="3200" kern="0" dirty="0" smtClean="0">
              <a:solidFill>
                <a:srgbClr val="333399">
                  <a:lumMod val="50000"/>
                </a:srgbClr>
              </a:solidFill>
            </a:endParaRPr>
          </a:p>
          <a:p>
            <a:pPr>
              <a:spcBef>
                <a:spcPct val="50000"/>
              </a:spcBef>
              <a:buFont typeface="Symbol" pitchFamily="18" charset="2"/>
              <a:buChar char="-"/>
              <a:defRPr/>
            </a:pPr>
            <a:r>
              <a:rPr lang="de-DE" sz="3200" kern="0" dirty="0" smtClean="0">
                <a:solidFill>
                  <a:srgbClr val="333399">
                    <a:lumMod val="50000"/>
                  </a:srgbClr>
                </a:solidFill>
              </a:rPr>
              <a:t>Drainage</a:t>
            </a:r>
          </a:p>
          <a:p>
            <a:pPr>
              <a:spcBef>
                <a:spcPct val="50000"/>
              </a:spcBef>
              <a:buFont typeface="Symbol" pitchFamily="18" charset="2"/>
              <a:buChar char="-"/>
              <a:defRPr/>
            </a:pPr>
            <a:r>
              <a:rPr lang="de-DE" sz="2800" kern="0" dirty="0" smtClean="0">
                <a:solidFill>
                  <a:srgbClr val="333399">
                    <a:lumMod val="50000"/>
                  </a:srgbClr>
                </a:solidFill>
              </a:rPr>
              <a:t>(</a:t>
            </a:r>
            <a:r>
              <a:rPr lang="de-DE" sz="2800" kern="0" dirty="0" err="1" smtClean="0">
                <a:solidFill>
                  <a:srgbClr val="333399">
                    <a:lumMod val="50000"/>
                  </a:srgbClr>
                </a:solidFill>
              </a:rPr>
              <a:t>sedation</a:t>
            </a:r>
            <a:r>
              <a:rPr lang="de-DE" sz="2800" kern="0" dirty="0" smtClean="0">
                <a:solidFill>
                  <a:srgbClr val="333399">
                    <a:lumMod val="50000"/>
                  </a:srgb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06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16013" y="785813"/>
            <a:ext cx="6911975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Hemorrhage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pharmacologic</a:t>
            </a: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Tx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injection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thermal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Tx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mechanical</a:t>
            </a: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Tx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hemospray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0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42938" y="1809750"/>
            <a:ext cx="832008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0" indent="-4445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therapeutic principles: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adaptation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covering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drainage</a:t>
            </a:r>
          </a:p>
        </p:txBody>
      </p:sp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8534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3600">
                <a:solidFill>
                  <a:srgbClr val="FF0000"/>
                </a:solidFill>
                <a:ea typeface="ＭＳ Ｐゴシック" pitchFamily="92" charset="-128"/>
              </a:rPr>
              <a:t>Perforation</a:t>
            </a:r>
          </a:p>
        </p:txBody>
      </p:sp>
    </p:spTree>
    <p:extLst>
      <p:ext uri="{BB962C8B-B14F-4D97-AF65-F5344CB8AC3E}">
        <p14:creationId xmlns:p14="http://schemas.microsoft.com/office/powerpoint/2010/main" val="29394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792163" y="5805264"/>
            <a:ext cx="83518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3200" dirty="0">
                <a:solidFill>
                  <a:srgbClr val="000000"/>
                </a:solidFill>
                <a:cs typeface="Arial" charset="0"/>
              </a:rPr>
              <a:t>Peter N. Meier, </a:t>
            </a:r>
            <a:r>
              <a:rPr lang="de-DE" altLang="de-DE" sz="1600" dirty="0">
                <a:solidFill>
                  <a:srgbClr val="000000"/>
                </a:solidFill>
                <a:cs typeface="Arial" charset="0"/>
              </a:rPr>
              <a:t>MD, </a:t>
            </a:r>
            <a:r>
              <a:rPr lang="de-DE" altLang="de-DE" sz="1600" dirty="0" smtClean="0">
                <a:solidFill>
                  <a:srgbClr val="000000"/>
                </a:solidFill>
                <a:cs typeface="Arial" charset="0"/>
              </a:rPr>
              <a:t>FASGE, FEBG</a:t>
            </a:r>
            <a:endParaRPr lang="de-DE" altLang="de-DE" sz="1600" dirty="0">
              <a:solidFill>
                <a:srgbClr val="000000"/>
              </a:solidFill>
              <a:cs typeface="Arial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1800" dirty="0" smtClean="0">
                <a:solidFill>
                  <a:srgbClr val="000000"/>
                </a:solidFill>
                <a:cs typeface="Arial" charset="0"/>
              </a:rPr>
              <a:t>Hannover</a:t>
            </a:r>
            <a:r>
              <a:rPr lang="de-DE" altLang="de-DE" sz="1800" dirty="0">
                <a:solidFill>
                  <a:srgbClr val="000000"/>
                </a:solidFill>
                <a:cs typeface="Arial" charset="0"/>
              </a:rPr>
              <a:t>, Germany</a:t>
            </a: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804863" y="914400"/>
            <a:ext cx="8047037" cy="46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6600" dirty="0" err="1">
                <a:solidFill>
                  <a:srgbClr val="000000"/>
                </a:solidFill>
                <a:ea typeface="ＭＳ Ｐゴシック" pitchFamily="92" charset="-128"/>
              </a:rPr>
              <a:t>Complications</a:t>
            </a:r>
            <a:r>
              <a:rPr lang="de-DE" altLang="de-DE" sz="6600" dirty="0">
                <a:solidFill>
                  <a:srgbClr val="000000"/>
                </a:solidFill>
                <a:ea typeface="ＭＳ Ｐゴシック" pitchFamily="92" charset="-128"/>
              </a:rPr>
              <a:t> in </a:t>
            </a:r>
            <a:r>
              <a:rPr lang="de-DE" altLang="de-DE" sz="6600" dirty="0" err="1" smtClean="0">
                <a:solidFill>
                  <a:srgbClr val="000000"/>
                </a:solidFill>
                <a:ea typeface="ＭＳ Ｐゴシック" pitchFamily="92" charset="-128"/>
              </a:rPr>
              <a:t>Endoscopy</a:t>
            </a:r>
            <a:endParaRPr lang="de-DE" altLang="de-DE" sz="6600" dirty="0" smtClean="0">
              <a:solidFill>
                <a:srgbClr val="000000"/>
              </a:solidFill>
              <a:ea typeface="ＭＳ Ｐゴシック" pitchFamily="92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 sz="6600" dirty="0">
              <a:solidFill>
                <a:srgbClr val="000000"/>
              </a:solidFill>
              <a:ea typeface="ＭＳ Ｐゴシック" pitchFamily="92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>
                <a:solidFill>
                  <a:srgbClr val="000000"/>
                </a:solidFill>
                <a:ea typeface="ＭＳ Ｐゴシック" pitchFamily="92" charset="-128"/>
              </a:rPr>
              <a:t>CONVIVERE NEL </a:t>
            </a:r>
            <a:r>
              <a:rPr lang="de-DE" altLang="de-DE" sz="4000" dirty="0" smtClean="0">
                <a:solidFill>
                  <a:srgbClr val="000000"/>
                </a:solidFill>
                <a:ea typeface="ＭＳ Ｐゴシック" pitchFamily="92" charset="-128"/>
              </a:rPr>
              <a:t>QUOTIDIANO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 sz="4400" dirty="0">
              <a:solidFill>
                <a:srgbClr val="000000"/>
              </a:solidFill>
              <a:ea typeface="ＭＳ Ｐゴシック" pitchFamily="92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4400" dirty="0" smtClean="0">
                <a:solidFill>
                  <a:srgbClr val="000000"/>
                </a:solidFill>
                <a:ea typeface="ＭＳ Ｐゴシック" pitchFamily="92" charset="-128"/>
              </a:rPr>
              <a:t>SIED Udine 2019</a:t>
            </a:r>
            <a:endParaRPr lang="de-DE" altLang="de-DE" sz="4800" dirty="0">
              <a:solidFill>
                <a:srgbClr val="000000"/>
              </a:solidFill>
              <a:ea typeface="ＭＳ Ｐゴシック" pitchFamily="9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655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116013" y="765175"/>
            <a:ext cx="6911975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4400" b="1" dirty="0">
                <a:solidFill>
                  <a:srgbClr val="FF0000"/>
                </a:solidFill>
              </a:rPr>
              <a:t>Perforation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primary</a:t>
            </a: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closure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	-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clipp</a:t>
            </a: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,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suture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stent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/>
            </a:pPr>
            <a:r>
              <a:rPr lang="de-DE" sz="4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de-DE" sz="4400" b="1" dirty="0" err="1">
                <a:solidFill>
                  <a:srgbClr val="333399">
                    <a:lumMod val="50000"/>
                  </a:srgbClr>
                </a:solidFill>
              </a:rPr>
              <a:t>drainage</a:t>
            </a:r>
            <a:endParaRPr lang="de-DE" sz="4400" b="1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642938" y="1809750"/>
            <a:ext cx="8320087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0" indent="-4445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21481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de-DE" altLang="de-DE" sz="4400">
                <a:solidFill>
                  <a:srgbClr val="000000"/>
                </a:solidFill>
                <a:cs typeface="Arial" charset="0"/>
              </a:rPr>
              <a:t>fully covered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de-DE" altLang="de-DE" sz="4400">
                <a:solidFill>
                  <a:srgbClr val="000000"/>
                </a:solidFill>
                <a:cs typeface="Arial" charset="0"/>
              </a:rPr>
              <a:t>duration 1-2 Monate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de-DE" altLang="de-DE" sz="4400">
                <a:solidFill>
                  <a:srgbClr val="000000"/>
                </a:solidFill>
                <a:cs typeface="Arial" charset="0"/>
              </a:rPr>
              <a:t>diameter 22m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de-DE" altLang="de-DE" sz="4400">
                <a:solidFill>
                  <a:srgbClr val="000000"/>
                </a:solidFill>
                <a:cs typeface="Arial" charset="0"/>
              </a:rPr>
              <a:t>change after 4 weeks</a:t>
            </a:r>
          </a:p>
        </p:txBody>
      </p:sp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853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3600">
                <a:solidFill>
                  <a:srgbClr val="FF0000"/>
                </a:solidFill>
                <a:ea typeface="ＭＳ Ｐゴシック" pitchFamily="92" charset="-128"/>
              </a:rPr>
              <a:t>Perforation: SEMS</a:t>
            </a:r>
          </a:p>
        </p:txBody>
      </p:sp>
    </p:spTree>
    <p:extLst>
      <p:ext uri="{BB962C8B-B14F-4D97-AF65-F5344CB8AC3E}">
        <p14:creationId xmlns:p14="http://schemas.microsoft.com/office/powerpoint/2010/main" val="24739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pnmeier\Desktop\Perforation düsseldorf\OLYM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280352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C:\Users\pnmeier\Desktop\Perforation düsseldorf\OLYM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000250"/>
            <a:ext cx="43878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3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9210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29670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684588"/>
            <a:ext cx="2886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7587" name="Rectangle 8"/>
          <p:cNvSpPr>
            <a:spLocks noChangeArrowheads="1"/>
          </p:cNvSpPr>
          <p:nvPr/>
        </p:nvSpPr>
        <p:spPr bwMode="auto">
          <a:xfrm>
            <a:off x="954088" y="3062288"/>
            <a:ext cx="7777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endParaRPr lang="de-DE" altLang="de-DE" sz="3600">
              <a:solidFill>
                <a:srgbClr val="000000"/>
              </a:solidFill>
              <a:ea typeface="ＭＳ Ｐゴシック" pitchFamily="92" charset="-128"/>
            </a:endParaRPr>
          </a:p>
        </p:txBody>
      </p:sp>
      <p:sp>
        <p:nvSpPr>
          <p:cNvPr id="67588" name="Rectangle 9"/>
          <p:cNvSpPr>
            <a:spLocks noChangeArrowheads="1"/>
          </p:cNvSpPr>
          <p:nvPr/>
        </p:nvSpPr>
        <p:spPr bwMode="auto">
          <a:xfrm>
            <a:off x="914400" y="1066800"/>
            <a:ext cx="727551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altLang="de-DE" sz="3600">
                <a:solidFill>
                  <a:srgbClr val="000000"/>
                </a:solidFill>
                <a:ea typeface="ＭＳ Ｐゴシック" pitchFamily="92" charset="-128"/>
              </a:rPr>
              <a:t>suturing</a:t>
            </a:r>
          </a:p>
        </p:txBody>
      </p:sp>
      <p:sp>
        <p:nvSpPr>
          <p:cNvPr id="67589" name="Rectangle 11"/>
          <p:cNvSpPr>
            <a:spLocks noChangeArrowheads="1"/>
          </p:cNvSpPr>
          <p:nvPr/>
        </p:nvSpPr>
        <p:spPr bwMode="auto">
          <a:xfrm>
            <a:off x="914400" y="1981200"/>
            <a:ext cx="727551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altLang="de-DE" sz="3600">
                <a:solidFill>
                  <a:srgbClr val="000000"/>
                </a:solidFill>
                <a:ea typeface="ＭＳ Ｐゴシック" pitchFamily="92" charset="-128"/>
              </a:rPr>
              <a:t>still experimentel</a:t>
            </a:r>
          </a:p>
        </p:txBody>
      </p:sp>
      <p:pic>
        <p:nvPicPr>
          <p:cNvPr id="67590" name="Picture 12" descr="Figure 6 Eagle Cl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8775"/>
            <a:ext cx="22494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3" descr="Figure 7 g_Prox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28003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4" descr="Figure 2 tag-need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26193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68611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227513"/>
            <a:ext cx="30670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23838"/>
            <a:ext cx="287178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79596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268788"/>
            <a:ext cx="2303462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327525"/>
            <a:ext cx="288131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1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9635" name="Rectangle 8"/>
          <p:cNvSpPr>
            <a:spLocks noChangeArrowheads="1"/>
          </p:cNvSpPr>
          <p:nvPr/>
        </p:nvSpPr>
        <p:spPr bwMode="auto">
          <a:xfrm>
            <a:off x="1411288" y="2344738"/>
            <a:ext cx="7275512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altLang="de-DE" sz="3600">
                <a:solidFill>
                  <a:srgbClr val="000000"/>
                </a:solidFill>
                <a:ea typeface="ＭＳ Ｐゴシック" pitchFamily="92" charset="-128"/>
              </a:rPr>
              <a:t>sponge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altLang="de-DE" sz="3600">
                <a:solidFill>
                  <a:srgbClr val="000000"/>
                </a:solidFill>
                <a:ea typeface="ＭＳ Ｐゴシック" pitchFamily="92" charset="-128"/>
              </a:rPr>
              <a:t>= therapy of septic/ infected wounds</a:t>
            </a:r>
          </a:p>
        </p:txBody>
      </p:sp>
    </p:spTree>
    <p:extLst>
      <p:ext uri="{BB962C8B-B14F-4D97-AF65-F5344CB8AC3E}">
        <p14:creationId xmlns:p14="http://schemas.microsoft.com/office/powerpoint/2010/main" val="309064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70659" name="Picture 2" descr="D:\video\DATEN\meier\auswahl\OLYM000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7188"/>
            <a:ext cx="70739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40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5"/>
          <p:cNvSpPr txBox="1">
            <a:spLocks noChangeArrowheads="1"/>
          </p:cNvSpPr>
          <p:nvPr/>
        </p:nvSpPr>
        <p:spPr bwMode="auto">
          <a:xfrm>
            <a:off x="-15875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71683" name="Picture 2" descr="D:\video\DATEN\meier\auswahl\OLYM0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7338"/>
            <a:ext cx="70866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1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8"/>
          <p:cNvSpPr txBox="1">
            <a:spLocks noChangeArrowheads="1"/>
          </p:cNvSpPr>
          <p:nvPr/>
        </p:nvSpPr>
        <p:spPr bwMode="auto">
          <a:xfrm>
            <a:off x="819150" y="333375"/>
            <a:ext cx="8145463" cy="1200150"/>
          </a:xfrm>
          <a:prstGeom prst="rect">
            <a:avLst/>
          </a:pr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81D58"/>
                </a:solidFill>
              </a:rPr>
              <a:t>Strategies to improve patients care</a:t>
            </a:r>
            <a:endParaRPr lang="de-DE" altLang="de-DE" sz="3600">
              <a:solidFill>
                <a:srgbClr val="081D58"/>
              </a:solidFill>
            </a:endParaRPr>
          </a:p>
        </p:txBody>
      </p:sp>
      <p:sp>
        <p:nvSpPr>
          <p:cNvPr id="72707" name="Text Box 8"/>
          <p:cNvSpPr txBox="1">
            <a:spLocks noChangeArrowheads="1"/>
          </p:cNvSpPr>
          <p:nvPr/>
        </p:nvSpPr>
        <p:spPr bwMode="auto">
          <a:xfrm>
            <a:off x="898525" y="1844675"/>
            <a:ext cx="7921625" cy="4770438"/>
          </a:xfrm>
          <a:prstGeom prst="rect">
            <a:avLst/>
          </a:pr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81D58"/>
                </a:solidFill>
              </a:rPr>
              <a:t>Critical incidence report systems (CIRS)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81D58"/>
                </a:solidFill>
              </a:rPr>
              <a:t>registries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81D58"/>
                </a:solidFill>
              </a:rPr>
              <a:t>morbidity- mortality-conferences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81D58"/>
                </a:solidFill>
              </a:rPr>
              <a:t>definition of standards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81D58"/>
                </a:solidFill>
              </a:rPr>
              <a:t>Team-Time-Out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3200">
                <a:solidFill>
                  <a:srgbClr val="081D58"/>
                </a:solidFill>
              </a:rPr>
              <a:t>certifications</a:t>
            </a:r>
          </a:p>
        </p:txBody>
      </p:sp>
    </p:spTree>
    <p:extLst>
      <p:ext uri="{BB962C8B-B14F-4D97-AF65-F5344CB8AC3E}">
        <p14:creationId xmlns:p14="http://schemas.microsoft.com/office/powerpoint/2010/main" val="11652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hteck 1"/>
          <p:cNvSpPr>
            <a:spLocks noChangeArrowheads="1"/>
          </p:cNvSpPr>
          <p:nvPr/>
        </p:nvSpPr>
        <p:spPr bwMode="auto">
          <a:xfrm>
            <a:off x="4418013" y="324485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771" name="Textfeld 2"/>
          <p:cNvSpPr txBox="1">
            <a:spLocks noChangeArrowheads="1"/>
          </p:cNvSpPr>
          <p:nvPr/>
        </p:nvSpPr>
        <p:spPr bwMode="auto">
          <a:xfrm>
            <a:off x="642938" y="142875"/>
            <a:ext cx="7500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What is a complication?</a:t>
            </a:r>
          </a:p>
        </p:txBody>
      </p:sp>
      <p:sp>
        <p:nvSpPr>
          <p:cNvPr id="32772" name="Textfeld 3"/>
          <p:cNvSpPr txBox="1">
            <a:spLocks noChangeArrowheads="1"/>
          </p:cNvSpPr>
          <p:nvPr/>
        </p:nvSpPr>
        <p:spPr bwMode="auto">
          <a:xfrm>
            <a:off x="642938" y="1071563"/>
            <a:ext cx="80724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0" indent="-4445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2400">
                <a:solidFill>
                  <a:srgbClr val="000000"/>
                </a:solidFill>
                <a:cs typeface="Arial" charset="0"/>
              </a:rPr>
              <a:t>cerebral ischemia after cessation of warfarine before sphincterotomy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endParaRPr lang="de-DE" altLang="de-DE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2400">
                <a:solidFill>
                  <a:srgbClr val="000000"/>
                </a:solidFill>
                <a:cs typeface="Arial" charset="0"/>
              </a:rPr>
              <a:t>hypoxia during colonoscopy, managed by supportive care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endParaRPr lang="de-DE" altLang="de-DE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2400">
                <a:solidFill>
                  <a:srgbClr val="000000"/>
                </a:solidFill>
                <a:cs typeface="Arial" charset="0"/>
              </a:rPr>
              <a:t>acute bleeding after polypectomy, managed by clipping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endParaRPr lang="de-DE" altLang="de-DE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2400">
                <a:solidFill>
                  <a:srgbClr val="000000"/>
                </a:solidFill>
                <a:cs typeface="Arial" charset="0"/>
              </a:rPr>
              <a:t>depressive patient with suicidal obsessions after  Propofol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endParaRPr lang="de-DE" altLang="de-DE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lang="de-DE" altLang="de-DE" sz="2400">
                <a:solidFill>
                  <a:srgbClr val="000000"/>
                </a:solidFill>
                <a:cs typeface="Arial" charset="0"/>
              </a:rPr>
              <a:t>55-year old man having colonic carcinoma and liver metastases 5 years after uneventful screening colonoscopy</a:t>
            </a:r>
          </a:p>
        </p:txBody>
      </p:sp>
    </p:spTree>
    <p:extLst>
      <p:ext uri="{BB962C8B-B14F-4D97-AF65-F5344CB8AC3E}">
        <p14:creationId xmlns:p14="http://schemas.microsoft.com/office/powerpoint/2010/main" val="3373801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 bwMode="auto">
          <a:xfrm>
            <a:off x="1504950" y="2811463"/>
            <a:ext cx="6019800" cy="762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CH" sz="6000" kern="0" dirty="0" smtClean="0">
                <a:solidFill>
                  <a:srgbClr val="000000"/>
                </a:solidFill>
                <a:latin typeface="Arial"/>
              </a:rPr>
              <a:t>Team-Time-Out</a:t>
            </a:r>
          </a:p>
        </p:txBody>
      </p:sp>
    </p:spTree>
    <p:extLst>
      <p:ext uri="{BB962C8B-B14F-4D97-AF65-F5344CB8AC3E}">
        <p14:creationId xmlns:p14="http://schemas.microsoft.com/office/powerpoint/2010/main" val="6842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Line 2"/>
          <p:cNvSpPr>
            <a:spLocks noChangeShapeType="1"/>
          </p:cNvSpPr>
          <p:nvPr/>
        </p:nvSpPr>
        <p:spPr bwMode="auto">
          <a:xfrm>
            <a:off x="881063" y="2305050"/>
            <a:ext cx="0" cy="2959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200" b="1">
              <a:solidFill>
                <a:srgbClr val="000000"/>
              </a:solidFill>
            </a:endParaRPr>
          </a:p>
        </p:txBody>
      </p:sp>
      <p:sp>
        <p:nvSpPr>
          <p:cNvPr id="89091" name="Line 3"/>
          <p:cNvSpPr>
            <a:spLocks noChangeShapeType="1"/>
          </p:cNvSpPr>
          <p:nvPr/>
        </p:nvSpPr>
        <p:spPr bwMode="auto">
          <a:xfrm>
            <a:off x="881063" y="5238750"/>
            <a:ext cx="7289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200" b="1">
              <a:solidFill>
                <a:srgbClr val="000000"/>
              </a:solidFill>
            </a:endParaRP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 flipV="1">
            <a:off x="2328863" y="2965450"/>
            <a:ext cx="12700" cy="22987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200" b="1">
              <a:solidFill>
                <a:srgbClr val="000000"/>
              </a:solidFill>
            </a:endParaRPr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 flipV="1">
            <a:off x="7151688" y="2279650"/>
            <a:ext cx="0" cy="2959100"/>
          </a:xfrm>
          <a:prstGeom prst="line">
            <a:avLst/>
          </a:prstGeom>
          <a:noFill/>
          <a:ln w="76200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200" b="1">
              <a:solidFill>
                <a:srgbClr val="000000"/>
              </a:solidFill>
            </a:endParaRPr>
          </a:p>
        </p:txBody>
      </p:sp>
      <p:sp>
        <p:nvSpPr>
          <p:cNvPr id="89094" name="Freeform 6"/>
          <p:cNvSpPr>
            <a:spLocks/>
          </p:cNvSpPr>
          <p:nvPr/>
        </p:nvSpPr>
        <p:spPr bwMode="auto">
          <a:xfrm>
            <a:off x="900113" y="2447925"/>
            <a:ext cx="6946900" cy="2451100"/>
          </a:xfrm>
          <a:custGeom>
            <a:avLst/>
            <a:gdLst>
              <a:gd name="T0" fmla="*/ 0 w 3728"/>
              <a:gd name="T1" fmla="*/ 2147483647 h 1544"/>
              <a:gd name="T2" fmla="*/ 2147483647 w 3728"/>
              <a:gd name="T3" fmla="*/ 2147483647 h 1544"/>
              <a:gd name="T4" fmla="*/ 2147483647 w 3728"/>
              <a:gd name="T5" fmla="*/ 0 h 1544"/>
              <a:gd name="T6" fmla="*/ 0 60000 65536"/>
              <a:gd name="T7" fmla="*/ 0 60000 65536"/>
              <a:gd name="T8" fmla="*/ 0 60000 65536"/>
              <a:gd name="T9" fmla="*/ 0 w 3728"/>
              <a:gd name="T10" fmla="*/ 0 h 1544"/>
              <a:gd name="T11" fmla="*/ 3728 w 3728"/>
              <a:gd name="T12" fmla="*/ 1544 h 15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8" h="1544">
                <a:moveTo>
                  <a:pt x="0" y="1544"/>
                </a:moveTo>
                <a:cubicBezTo>
                  <a:pt x="9" y="1224"/>
                  <a:pt x="19" y="905"/>
                  <a:pt x="640" y="648"/>
                </a:cubicBezTo>
                <a:cubicBezTo>
                  <a:pt x="1261" y="391"/>
                  <a:pt x="3209" y="109"/>
                  <a:pt x="3728" y="0"/>
                </a:cubicBezTo>
              </a:path>
            </a:pathLst>
          </a:custGeom>
          <a:noFill/>
          <a:ln w="28575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682625" y="5326063"/>
            <a:ext cx="1949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b="0">
                <a:solidFill>
                  <a:srgbClr val="000000"/>
                </a:solidFill>
              </a:rPr>
              <a:t>Basic Cockpit Training</a:t>
            </a:r>
            <a:endParaRPr lang="de-DE" altLang="de-DE" sz="1400">
              <a:solidFill>
                <a:srgbClr val="000000"/>
              </a:solidFill>
            </a:endParaRP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323850" y="1998663"/>
            <a:ext cx="1247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>
                <a:solidFill>
                  <a:srgbClr val="000000"/>
                </a:solidFill>
              </a:rPr>
              <a:t>Competency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7840663" y="532606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6569075" y="1770063"/>
            <a:ext cx="142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Command Course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and/or Upgrade</a:t>
            </a: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1006475" y="4214813"/>
            <a:ext cx="1255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Flight School,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   esp.HPL 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2771775" y="3243263"/>
            <a:ext cx="305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r>
              <a:rPr lang="de-DE" altLang="de-DE" b="0">
                <a:solidFill>
                  <a:srgbClr val="000000"/>
                </a:solidFill>
              </a:rPr>
              <a:t>Type Rating, Jet Orientation, Supervision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CRM Recurrents / Refreshers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Security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Safety + Emergency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Dangerous Goods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7181850" y="2681288"/>
            <a:ext cx="1885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r>
              <a:rPr lang="de-DE" altLang="de-DE" b="0">
                <a:solidFill>
                  <a:srgbClr val="000000"/>
                </a:solidFill>
              </a:rPr>
              <a:t>Captains Advanced</a:t>
            </a:r>
            <a:br>
              <a:rPr lang="de-DE" altLang="de-DE" b="0">
                <a:solidFill>
                  <a:srgbClr val="000000"/>
                </a:solidFill>
              </a:rPr>
            </a:br>
            <a:r>
              <a:rPr lang="de-DE" altLang="de-DE" b="0">
                <a:solidFill>
                  <a:srgbClr val="000000"/>
                </a:solidFill>
              </a:rPr>
              <a:t> Trainings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Counseling 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  personal development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Counseling 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  leadership development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Training Captain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TRI/TRE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Check-Captain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2100263" y="2678113"/>
            <a:ext cx="4968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MPL</a:t>
            </a:r>
          </a:p>
        </p:txBody>
      </p:sp>
      <p:sp>
        <p:nvSpPr>
          <p:cNvPr id="89103" name="Text Box 17"/>
          <p:cNvSpPr txBox="1">
            <a:spLocks noChangeArrowheads="1"/>
          </p:cNvSpPr>
          <p:nvPr/>
        </p:nvSpPr>
        <p:spPr bwMode="auto">
          <a:xfrm>
            <a:off x="4167188" y="5327650"/>
            <a:ext cx="231298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b="0">
                <a:solidFill>
                  <a:srgbClr val="000000"/>
                </a:solidFill>
              </a:rPr>
              <a:t>Advanced Cockpit Training</a:t>
            </a:r>
          </a:p>
        </p:txBody>
      </p:sp>
      <p:sp>
        <p:nvSpPr>
          <p:cNvPr id="89104" name="Rectangle 18"/>
          <p:cNvSpPr>
            <a:spLocks noGrp="1" noChangeArrowheads="1"/>
          </p:cNvSpPr>
          <p:nvPr>
            <p:ph type="title"/>
          </p:nvPr>
        </p:nvSpPr>
        <p:spPr>
          <a:xfrm>
            <a:off x="495300" y="504825"/>
            <a:ext cx="8420100" cy="682625"/>
          </a:xfrm>
          <a:noFill/>
        </p:spPr>
        <p:txBody>
          <a:bodyPr/>
          <a:lstStyle/>
          <a:p>
            <a:pPr eaLnBrk="1" hangingPunct="1"/>
            <a:r>
              <a:rPr lang="de-DE" altLang="de-DE" sz="2400" b="1" smtClean="0">
                <a:solidFill>
                  <a:schemeClr val="tx1"/>
                </a:solidFill>
              </a:rPr>
              <a:t>Development of safety-related skills: Lifelong Learning!</a:t>
            </a:r>
          </a:p>
        </p:txBody>
      </p:sp>
      <p:sp>
        <p:nvSpPr>
          <p:cNvPr id="89105" name="Text Box 19"/>
          <p:cNvSpPr txBox="1">
            <a:spLocks noChangeArrowheads="1"/>
          </p:cNvSpPr>
          <p:nvPr/>
        </p:nvSpPr>
        <p:spPr bwMode="auto">
          <a:xfrm rot="-2026519">
            <a:off x="-114300" y="509905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b="0">
                <a:solidFill>
                  <a:srgbClr val="808080"/>
                </a:solidFill>
              </a:rPr>
              <a:t>Initial Screening</a:t>
            </a:r>
          </a:p>
        </p:txBody>
      </p:sp>
      <p:sp>
        <p:nvSpPr>
          <p:cNvPr id="89106" name="Text Box 20"/>
          <p:cNvSpPr txBox="1">
            <a:spLocks noChangeArrowheads="1"/>
          </p:cNvSpPr>
          <p:nvPr/>
        </p:nvSpPr>
        <p:spPr bwMode="auto">
          <a:xfrm>
            <a:off x="1684338" y="3567113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CRM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0">
                <a:solidFill>
                  <a:srgbClr val="000000"/>
                </a:solidFill>
              </a:rPr>
              <a:t>   Initial</a:t>
            </a:r>
          </a:p>
        </p:txBody>
      </p:sp>
      <p:sp>
        <p:nvSpPr>
          <p:cNvPr id="89107" name="Text Box 21"/>
          <p:cNvSpPr txBox="1">
            <a:spLocks noChangeArrowheads="1"/>
          </p:cNvSpPr>
          <p:nvPr/>
        </p:nvSpPr>
        <p:spPr bwMode="auto">
          <a:xfrm>
            <a:off x="1258888" y="3879850"/>
            <a:ext cx="6270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MCC</a:t>
            </a: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9108" name="Text Box 22"/>
          <p:cNvSpPr txBox="1">
            <a:spLocks noChangeArrowheads="1"/>
          </p:cNvSpPr>
          <p:nvPr/>
        </p:nvSpPr>
        <p:spPr bwMode="auto">
          <a:xfrm>
            <a:off x="5148263" y="2817813"/>
            <a:ext cx="1993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Leadership Competence </a:t>
            </a:r>
            <a:br>
              <a:rPr lang="de-DE" altLang="de-DE" b="0">
                <a:solidFill>
                  <a:srgbClr val="000000"/>
                </a:solidFill>
              </a:rPr>
            </a:br>
            <a:r>
              <a:rPr lang="de-DE" altLang="de-DE" b="0">
                <a:solidFill>
                  <a:srgbClr val="000000"/>
                </a:solidFill>
              </a:rPr>
              <a:t>  Development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b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Training First Officer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b="0">
                <a:solidFill>
                  <a:srgbClr val="000000"/>
                </a:solidFill>
              </a:rPr>
              <a:t> FOFL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662113" y="1512888"/>
            <a:ext cx="3690937" cy="101441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0000"/>
                </a:solidFill>
              </a:rPr>
              <a:t>Basic Training „Human </a:t>
            </a:r>
            <a:r>
              <a:rPr lang="de-DE" sz="1200" dirty="0" err="1">
                <a:solidFill>
                  <a:srgbClr val="000000"/>
                </a:solidFill>
              </a:rPr>
              <a:t>Factors</a:t>
            </a:r>
            <a:r>
              <a:rPr lang="de-DE" sz="1200" dirty="0">
                <a:solidFill>
                  <a:srgbClr val="000000"/>
                </a:solidFill>
              </a:rPr>
              <a:t>“: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de-DE" sz="1200" b="1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Introduction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into</a:t>
            </a:r>
            <a:r>
              <a:rPr lang="de-DE" sz="1200" dirty="0">
                <a:solidFill>
                  <a:srgbClr val="000000"/>
                </a:solidFill>
              </a:rPr>
              <a:t> Human </a:t>
            </a:r>
            <a:r>
              <a:rPr lang="de-DE" sz="1200" dirty="0" err="1">
                <a:solidFill>
                  <a:srgbClr val="000000"/>
                </a:solidFill>
              </a:rPr>
              <a:t>Factors</a:t>
            </a:r>
            <a:endParaRPr lang="de-DE" sz="12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de-DE" sz="1200" dirty="0">
                <a:solidFill>
                  <a:srgbClr val="000000"/>
                </a:solidFill>
              </a:rPr>
              <a:t> Human </a:t>
            </a:r>
            <a:r>
              <a:rPr lang="de-DE" sz="1200" dirty="0" err="1">
                <a:solidFill>
                  <a:srgbClr val="000000"/>
                </a:solidFill>
              </a:rPr>
              <a:t>Factors</a:t>
            </a:r>
            <a:r>
              <a:rPr lang="de-DE" sz="1200" dirty="0">
                <a:solidFill>
                  <a:srgbClr val="000000"/>
                </a:solidFill>
              </a:rPr>
              <a:t> in </a:t>
            </a:r>
            <a:r>
              <a:rPr lang="de-DE" sz="1200" dirty="0" err="1">
                <a:solidFill>
                  <a:srgbClr val="000000"/>
                </a:solidFill>
              </a:rPr>
              <a:t>flight</a:t>
            </a:r>
            <a:endParaRPr lang="de-DE" sz="12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Application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competencies</a:t>
            </a:r>
            <a:r>
              <a:rPr lang="de-DE" sz="1200" dirty="0">
                <a:solidFill>
                  <a:srgbClr val="000000"/>
                </a:solidFill>
              </a:rPr>
              <a:t> in </a:t>
            </a:r>
            <a:r>
              <a:rPr lang="de-DE" sz="1200" dirty="0" err="1">
                <a:solidFill>
                  <a:srgbClr val="000000"/>
                </a:solidFill>
              </a:rPr>
              <a:t>regard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to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teamwork</a:t>
            </a:r>
            <a:endParaRPr lang="de-DE" sz="12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Pilot´s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performance</a:t>
            </a:r>
            <a:r>
              <a:rPr lang="de-DE" sz="1200" dirty="0">
                <a:solidFill>
                  <a:srgbClr val="000000"/>
                </a:solidFill>
              </a:rPr>
              <a:t> in modern </a:t>
            </a:r>
            <a:r>
              <a:rPr lang="de-DE" sz="1200" dirty="0" err="1">
                <a:solidFill>
                  <a:srgbClr val="000000"/>
                </a:solidFill>
              </a:rPr>
              <a:t>cockpits</a:t>
            </a:r>
            <a:endParaRPr lang="de-DE" sz="1200" dirty="0">
              <a:solidFill>
                <a:srgbClr val="00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 bwMode="auto">
          <a:xfrm rot="5400000">
            <a:off x="1428750" y="3200400"/>
            <a:ext cx="20193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111" name="Textfeld 23"/>
          <p:cNvSpPr txBox="1">
            <a:spLocks noChangeArrowheads="1"/>
          </p:cNvSpPr>
          <p:nvPr/>
        </p:nvSpPr>
        <p:spPr bwMode="auto">
          <a:xfrm>
            <a:off x="5724525" y="6410325"/>
            <a:ext cx="33115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>
                <a:solidFill>
                  <a:srgbClr val="000000"/>
                </a:solidFill>
              </a:rPr>
              <a:t>Cardozo, Hannover 2011</a:t>
            </a:r>
          </a:p>
        </p:txBody>
      </p:sp>
    </p:spTree>
    <p:extLst>
      <p:ext uri="{BB962C8B-B14F-4D97-AF65-F5344CB8AC3E}">
        <p14:creationId xmlns:p14="http://schemas.microsoft.com/office/powerpoint/2010/main" val="2551482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orleans-tours.iufm.fr/ressources/ucfr/arts/copiearthistoire/louisx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4500562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feld 2"/>
          <p:cNvSpPr txBox="1">
            <a:spLocks noChangeArrowheads="1"/>
          </p:cNvSpPr>
          <p:nvPr/>
        </p:nvSpPr>
        <p:spPr bwMode="auto">
          <a:xfrm>
            <a:off x="5000625" y="2143125"/>
            <a:ext cx="3857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>
                <a:solidFill>
                  <a:srgbClr val="000000"/>
                </a:solidFill>
                <a:cs typeface="Arial" charset="0"/>
              </a:rPr>
              <a:t>No absolutism in endoscopy !</a:t>
            </a:r>
          </a:p>
        </p:txBody>
      </p:sp>
    </p:spTree>
    <p:extLst>
      <p:ext uri="{BB962C8B-B14F-4D97-AF65-F5344CB8AC3E}">
        <p14:creationId xmlns:p14="http://schemas.microsoft.com/office/powerpoint/2010/main" val="805734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orchester-santa-maria.ch/imgs/tut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8625"/>
            <a:ext cx="8945562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feld 2"/>
          <p:cNvSpPr txBox="1">
            <a:spLocks noChangeArrowheads="1"/>
          </p:cNvSpPr>
          <p:nvPr/>
        </p:nvSpPr>
        <p:spPr bwMode="auto">
          <a:xfrm>
            <a:off x="190500" y="357188"/>
            <a:ext cx="74993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800">
                <a:solidFill>
                  <a:srgbClr val="000000"/>
                </a:solidFill>
                <a:cs typeface="Arial" charset="0"/>
              </a:rPr>
              <a:t>Team conference</a:t>
            </a:r>
          </a:p>
        </p:txBody>
      </p:sp>
    </p:spTree>
    <p:extLst>
      <p:ext uri="{BB962C8B-B14F-4D97-AF65-F5344CB8AC3E}">
        <p14:creationId xmlns:p14="http://schemas.microsoft.com/office/powerpoint/2010/main" val="380695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re 1"/>
          <p:cNvSpPr>
            <a:spLocks noGrp="1"/>
          </p:cNvSpPr>
          <p:nvPr>
            <p:ph type="title" idx="4294967295"/>
          </p:nvPr>
        </p:nvSpPr>
        <p:spPr>
          <a:xfrm>
            <a:off x="674688" y="236538"/>
            <a:ext cx="7772400" cy="1143000"/>
          </a:xfrm>
        </p:spPr>
        <p:txBody>
          <a:bodyPr/>
          <a:lstStyle/>
          <a:p>
            <a:r>
              <a:rPr lang="fr-FR" altLang="de-DE" sz="5400" b="1" smtClean="0">
                <a:solidFill>
                  <a:schemeClr val="tx1"/>
                </a:solidFill>
                <a:cs typeface="Arial" charset="0"/>
              </a:rPr>
              <a:t>Conclusions</a:t>
            </a:r>
          </a:p>
        </p:txBody>
      </p:sp>
      <p:sp>
        <p:nvSpPr>
          <p:cNvPr id="91139" name="Espace réservé du contenu 2"/>
          <p:cNvSpPr>
            <a:spLocks noGrp="1"/>
          </p:cNvSpPr>
          <p:nvPr>
            <p:ph idx="4294967295"/>
          </p:nvPr>
        </p:nvSpPr>
        <p:spPr>
          <a:xfrm>
            <a:off x="719138" y="1409700"/>
            <a:ext cx="8210550" cy="516255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Communicate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a complication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is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always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a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painful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time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endParaRPr lang="fr-FR" sz="2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The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better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prepared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and the more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experienced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physicians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are, the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less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difficult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the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task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will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be</a:t>
            </a:r>
            <a:endParaRPr lang="fr-FR" sz="2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  <a:defRPr/>
            </a:pPr>
            <a:endParaRPr lang="fr-FR" sz="2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  <a:defRPr/>
            </a:pP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Always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orientate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decisions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on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scientific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evidences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and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seek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multidisciplinary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advice</a:t>
            </a:r>
            <a:endParaRPr lang="fr-FR" sz="2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  <a:defRPr/>
            </a:pPr>
            <a:endParaRPr lang="fr-FR" sz="2800" b="1" dirty="0" smtClean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  <a:defRPr/>
            </a:pP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Frankness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,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humility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, </a:t>
            </a:r>
            <a:r>
              <a:rPr lang="fr-FR" sz="28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humanity</a:t>
            </a:r>
            <a:r>
              <a:rPr lang="fr-FR" sz="2800" b="1" dirty="0" smtClean="0">
                <a:solidFill>
                  <a:schemeClr val="tx1"/>
                </a:solidFill>
                <a:latin typeface="+mj-lt"/>
                <a:cs typeface="Arial" charset="0"/>
              </a:rPr>
              <a:t> are the keywords</a:t>
            </a:r>
          </a:p>
        </p:txBody>
      </p:sp>
    </p:spTree>
    <p:extLst>
      <p:ext uri="{BB962C8B-B14F-4D97-AF65-F5344CB8AC3E}">
        <p14:creationId xmlns:p14="http://schemas.microsoft.com/office/powerpoint/2010/main" val="639886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4014767" cy="60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8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1"/>
          <p:cNvSpPr txBox="1">
            <a:spLocks noChangeArrowheads="1"/>
          </p:cNvSpPr>
          <p:nvPr/>
        </p:nvSpPr>
        <p:spPr bwMode="auto">
          <a:xfrm>
            <a:off x="1017588" y="2574925"/>
            <a:ext cx="77136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0" indent="-44450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600">
                <a:solidFill>
                  <a:srgbClr val="000000"/>
                </a:solidFill>
                <a:cs typeface="Arial" charset="0"/>
              </a:rPr>
              <a:t>an unavoidable problem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600">
                <a:solidFill>
                  <a:srgbClr val="000000"/>
                </a:solidFill>
                <a:cs typeface="Arial" charset="0"/>
              </a:rPr>
              <a:t>„part of the game“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-"/>
            </a:pPr>
            <a:r>
              <a:rPr lang="de-DE" altLang="de-DE" sz="3600">
                <a:solidFill>
                  <a:srgbClr val="000000"/>
                </a:solidFill>
                <a:cs typeface="Arial" charset="0"/>
              </a:rPr>
              <a:t>bad luck</a:t>
            </a:r>
          </a:p>
        </p:txBody>
      </p:sp>
      <p:sp>
        <p:nvSpPr>
          <p:cNvPr id="33795" name="Textfeld 2"/>
          <p:cNvSpPr txBox="1">
            <a:spLocks noChangeArrowheads="1"/>
          </p:cNvSpPr>
          <p:nvPr/>
        </p:nvSpPr>
        <p:spPr bwMode="auto">
          <a:xfrm>
            <a:off x="1017588" y="931863"/>
            <a:ext cx="74993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800">
                <a:solidFill>
                  <a:srgbClr val="000000"/>
                </a:solidFill>
                <a:cs typeface="Arial" charset="0"/>
              </a:rPr>
              <a:t>Is a complication</a:t>
            </a:r>
          </a:p>
        </p:txBody>
      </p:sp>
      <p:sp>
        <p:nvSpPr>
          <p:cNvPr id="33797" name="Textfeld 3"/>
          <p:cNvSpPr txBox="1">
            <a:spLocks noChangeArrowheads="1"/>
          </p:cNvSpPr>
          <p:nvPr/>
        </p:nvSpPr>
        <p:spPr bwMode="auto">
          <a:xfrm>
            <a:off x="6899275" y="2392363"/>
            <a:ext cx="1887538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8700">
                <a:solidFill>
                  <a:srgbClr val="000000"/>
                </a:solidFill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394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 idx="4294967295"/>
          </p:nvPr>
        </p:nvSpPr>
        <p:spPr>
          <a:xfrm>
            <a:off x="725488" y="614363"/>
            <a:ext cx="7772400" cy="682625"/>
          </a:xfrm>
        </p:spPr>
        <p:txBody>
          <a:bodyPr/>
          <a:lstStyle/>
          <a:p>
            <a:pPr eaLnBrk="1" hangingPunct="1">
              <a:defRPr/>
            </a:pPr>
            <a:r>
              <a:rPr lang="nl-NL" sz="54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DEFINITIONS</a:t>
            </a:r>
          </a:p>
        </p:txBody>
      </p:sp>
      <p:sp>
        <p:nvSpPr>
          <p:cNvPr id="34819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157288" y="1928813"/>
            <a:ext cx="7772400" cy="3929062"/>
          </a:xfrm>
        </p:spPr>
        <p:txBody>
          <a:bodyPr/>
          <a:lstStyle/>
          <a:p>
            <a:pPr eaLnBrk="1" hangingPunct="1"/>
            <a:r>
              <a:rPr lang="nl-NL" altLang="de-DE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something went wrong</a:t>
            </a:r>
          </a:p>
          <a:p>
            <a:pPr lvl="1" eaLnBrk="1" hangingPunct="1"/>
            <a:r>
              <a:rPr lang="nl-NL" altLang="de-DE" sz="4000" b="1" dirty="0" smtClean="0">
                <a:solidFill>
                  <a:srgbClr val="FC0128"/>
                </a:solidFill>
                <a:ea typeface="Verdana" pitchFamily="34" charset="0"/>
                <a:cs typeface="Verdana" pitchFamily="34" charset="0"/>
              </a:rPr>
              <a:t>&gt;	</a:t>
            </a:r>
            <a:r>
              <a:rPr lang="nl-NL" altLang="de-DE" sz="2800" b="1" i="1" dirty="0" smtClean="0">
                <a:solidFill>
                  <a:srgbClr val="FC0128"/>
                </a:solidFill>
                <a:ea typeface="Verdana" pitchFamily="34" charset="0"/>
                <a:cs typeface="Verdana" pitchFamily="34" charset="0"/>
              </a:rPr>
              <a:t>adverse event</a:t>
            </a:r>
            <a:endParaRPr lang="nl-NL" altLang="de-DE" sz="4000" b="1" dirty="0" smtClean="0">
              <a:solidFill>
                <a:srgbClr val="FC0128"/>
              </a:solidFill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nl-NL" altLang="de-DE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something was done wrong</a:t>
            </a:r>
          </a:p>
          <a:p>
            <a:pPr lvl="1" eaLnBrk="1" hangingPunct="1"/>
            <a:r>
              <a:rPr lang="nl-NL" altLang="de-DE" sz="40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&gt;	</a:t>
            </a:r>
            <a:r>
              <a:rPr lang="nl-NL" altLang="de-DE" sz="2800" b="1" i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negligence</a:t>
            </a:r>
            <a:endParaRPr lang="nl-NL" altLang="de-DE" sz="4000" b="1" i="1" dirty="0" smtClean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nl-NL" altLang="de-DE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something went wrong while nothing was done wrong</a:t>
            </a:r>
          </a:p>
          <a:p>
            <a:pPr lvl="1" eaLnBrk="1" hangingPunct="1"/>
            <a:r>
              <a:rPr lang="nl-NL" altLang="de-DE" sz="40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&gt;	</a:t>
            </a:r>
            <a:r>
              <a:rPr lang="nl-NL" altLang="de-DE" sz="2800" b="1" i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complication</a:t>
            </a:r>
            <a:endParaRPr lang="nl-NL" altLang="de-DE" sz="4000" b="1" dirty="0" smtClean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73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P101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657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P1010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8100"/>
            <a:ext cx="3421063" cy="28860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57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871538" y="960438"/>
            <a:ext cx="7772400" cy="682625"/>
          </a:xfrm>
        </p:spPr>
        <p:txBody>
          <a:bodyPr/>
          <a:lstStyle/>
          <a:p>
            <a:r>
              <a:rPr lang="nl-NL" altLang="de-DE" sz="4800" b="1" smtClean="0">
                <a:solidFill>
                  <a:schemeClr val="tx1"/>
                </a:solidFill>
              </a:rPr>
              <a:t>ADVERSE EVENT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7250" y="2571750"/>
            <a:ext cx="7772400" cy="3214688"/>
          </a:xfrm>
        </p:spPr>
        <p:txBody>
          <a:bodyPr/>
          <a:lstStyle/>
          <a:p>
            <a:pPr>
              <a:defRPr/>
            </a:pP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The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neutral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term</a:t>
            </a:r>
          </a:p>
          <a:p>
            <a:pPr>
              <a:defRPr/>
            </a:pPr>
            <a:endParaRPr lang="nl-NL" sz="3200" b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Doesn’t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tell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you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anything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about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the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cause</a:t>
            </a:r>
            <a:r>
              <a:rPr lang="nl-NL" sz="3200" b="1" dirty="0" smtClean="0">
                <a:solidFill>
                  <a:schemeClr val="tx1"/>
                </a:solidFill>
                <a:latin typeface="+mj-lt"/>
              </a:rPr>
              <a:t> of the </a:t>
            </a:r>
            <a:r>
              <a:rPr lang="nl-NL" sz="3200" b="1" dirty="0" err="1" smtClean="0">
                <a:solidFill>
                  <a:schemeClr val="tx1"/>
                </a:solidFill>
                <a:latin typeface="+mj-lt"/>
              </a:rPr>
              <a:t>event</a:t>
            </a:r>
            <a:endParaRPr lang="nl-NL" sz="3200" b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0342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800100" y="542925"/>
            <a:ext cx="7772400" cy="682625"/>
          </a:xfrm>
        </p:spPr>
        <p:txBody>
          <a:bodyPr/>
          <a:lstStyle/>
          <a:p>
            <a:pPr eaLnBrk="1" hangingPunct="1"/>
            <a:r>
              <a:rPr lang="nl-NL" altLang="de-DE" sz="5400" b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NEGLIGENCE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827088" y="2133600"/>
            <a:ext cx="7772400" cy="3581400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The doctor has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worked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below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the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required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level of care</a:t>
            </a: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The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problem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could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, and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should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,  have been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avoided</a:t>
            </a:r>
            <a:endParaRPr lang="nl-NL" sz="2800" b="1" dirty="0" smtClean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The doctor and/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or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hospital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are/is 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liable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for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damages</a:t>
            </a:r>
            <a:r>
              <a:rPr lang="nl-NL" sz="2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858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a">
  <a:themeElements>
    <a:clrScheme name="">
      <a:dk1>
        <a:srgbClr val="C0FEF9"/>
      </a:dk1>
      <a:lt1>
        <a:srgbClr val="FAFD00"/>
      </a:lt1>
      <a:dk2>
        <a:srgbClr val="081D58"/>
      </a:dk2>
      <a:lt2>
        <a:srgbClr val="FAFD00"/>
      </a:lt2>
      <a:accent1>
        <a:srgbClr val="DC0081"/>
      </a:accent1>
      <a:accent2>
        <a:srgbClr val="DADADA"/>
      </a:accent2>
      <a:accent3>
        <a:srgbClr val="AAABB4"/>
      </a:accent3>
      <a:accent4>
        <a:srgbClr val="D6D800"/>
      </a:accent4>
      <a:accent5>
        <a:srgbClr val="EBAAC1"/>
      </a:accent5>
      <a:accent6>
        <a:srgbClr val="C5C5C5"/>
      </a:accent6>
      <a:hlink>
        <a:srgbClr val="FFFFFF"/>
      </a:hlink>
      <a:folHlink>
        <a:srgbClr val="063DE8"/>
      </a:folHlink>
    </a:clrScheme>
    <a:fontScheme name="Di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Bildschirmpräsentation (4:3)</PresentationFormat>
  <Paragraphs>265</Paragraphs>
  <Slides>45</Slides>
  <Notes>13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45</vt:i4>
      </vt:variant>
    </vt:vector>
  </HeadingPairs>
  <TitlesOfParts>
    <vt:vector size="57" baseType="lpstr">
      <vt:lpstr>ＭＳ Ｐゴシック</vt:lpstr>
      <vt:lpstr>Arial</vt:lpstr>
      <vt:lpstr>Calibri</vt:lpstr>
      <vt:lpstr>Symbol</vt:lpstr>
      <vt:lpstr>Times</vt:lpstr>
      <vt:lpstr>Times New Roman</vt:lpstr>
      <vt:lpstr>Verdana</vt:lpstr>
      <vt:lpstr>Wingdings</vt:lpstr>
      <vt:lpstr>Larissa</vt:lpstr>
      <vt:lpstr>Standarddesign</vt:lpstr>
      <vt:lpstr>Blank Presentation</vt:lpstr>
      <vt:lpstr>Dia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DEFINITIONS</vt:lpstr>
      <vt:lpstr>PowerPoint-Präsentation</vt:lpstr>
      <vt:lpstr>ADVERSE EVENT</vt:lpstr>
      <vt:lpstr>NEGLIGENCE</vt:lpstr>
      <vt:lpstr>COMPLICATION</vt:lpstr>
      <vt:lpstr>DUTY TO INFORM</vt:lpstr>
      <vt:lpstr>WHY DO PEOPLE SUE DOCTORS?</vt:lpstr>
      <vt:lpstr>PowerPoint-Präsentation</vt:lpstr>
      <vt:lpstr>PowerPoint-Präsentation</vt:lpstr>
      <vt:lpstr>PowerPoint-Präsentation</vt:lpstr>
      <vt:lpstr>Recognize</vt:lpstr>
      <vt:lpstr>Recognize</vt:lpstr>
      <vt:lpstr>PowerPoint-Präsentation</vt:lpstr>
      <vt:lpstr>The time line of communication about complications</vt:lpstr>
      <vt:lpstr>PowerPoint-Präsentation</vt:lpstr>
      <vt:lpstr>When the complication is recognized…</vt:lpstr>
      <vt:lpstr>PowerPoint-Präsentation</vt:lpstr>
      <vt:lpstr>Document</vt:lpstr>
      <vt:lpstr>Act!</vt:lpstr>
      <vt:lpstr>A quick reaction results in a better outcome Surgical treatment of oesophageal perforations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Development of safety-related skills: Lifelong Learning!</vt:lpstr>
      <vt:lpstr>PowerPoint-Präsentation</vt:lpstr>
      <vt:lpstr>PowerPoint-Präsentation</vt:lpstr>
      <vt:lpstr>Conclusions</vt:lpstr>
      <vt:lpstr>PowerPoint-Präsentation</vt:lpstr>
    </vt:vector>
  </TitlesOfParts>
  <Company>Diakovere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Meier, Peter N., Dr.</dc:creator>
  <cp:lastModifiedBy>henri</cp:lastModifiedBy>
  <cp:revision>5</cp:revision>
  <dcterms:created xsi:type="dcterms:W3CDTF">2019-09-26T04:49:59Z</dcterms:created>
  <dcterms:modified xsi:type="dcterms:W3CDTF">2019-09-27T04:26:52Z</dcterms:modified>
</cp:coreProperties>
</file>