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4113" r:id="rId2"/>
    <p:sldMasterId id="2147484125" r:id="rId3"/>
    <p:sldMasterId id="2147484137" r:id="rId4"/>
    <p:sldMasterId id="2147484149" r:id="rId5"/>
  </p:sldMasterIdLst>
  <p:notesMasterIdLst>
    <p:notesMasterId r:id="rId93"/>
  </p:notesMasterIdLst>
  <p:handoutMasterIdLst>
    <p:handoutMasterId r:id="rId94"/>
  </p:handoutMasterIdLst>
  <p:sldIdLst>
    <p:sldId id="256" r:id="rId6"/>
    <p:sldId id="869" r:id="rId7"/>
    <p:sldId id="285" r:id="rId8"/>
    <p:sldId id="283" r:id="rId9"/>
    <p:sldId id="722" r:id="rId10"/>
    <p:sldId id="727" r:id="rId11"/>
    <p:sldId id="740" r:id="rId12"/>
    <p:sldId id="739" r:id="rId13"/>
    <p:sldId id="741" r:id="rId14"/>
    <p:sldId id="743" r:id="rId15"/>
    <p:sldId id="272" r:id="rId16"/>
    <p:sldId id="870" r:id="rId17"/>
    <p:sldId id="746" r:id="rId18"/>
    <p:sldId id="268" r:id="rId19"/>
    <p:sldId id="275" r:id="rId20"/>
    <p:sldId id="768" r:id="rId21"/>
    <p:sldId id="262" r:id="rId22"/>
    <p:sldId id="760" r:id="rId23"/>
    <p:sldId id="308" r:id="rId24"/>
    <p:sldId id="765" r:id="rId25"/>
    <p:sldId id="309" r:id="rId26"/>
    <p:sldId id="817" r:id="rId27"/>
    <p:sldId id="766" r:id="rId28"/>
    <p:sldId id="269" r:id="rId29"/>
    <p:sldId id="780" r:id="rId30"/>
    <p:sldId id="301" r:id="rId31"/>
    <p:sldId id="871" r:id="rId32"/>
    <p:sldId id="859" r:id="rId33"/>
    <p:sldId id="791" r:id="rId34"/>
    <p:sldId id="872" r:id="rId35"/>
    <p:sldId id="650" r:id="rId36"/>
    <p:sldId id="270" r:id="rId37"/>
    <p:sldId id="257" r:id="rId38"/>
    <p:sldId id="258" r:id="rId39"/>
    <p:sldId id="264" r:id="rId40"/>
    <p:sldId id="873" r:id="rId41"/>
    <p:sldId id="288" r:id="rId42"/>
    <p:sldId id="265" r:id="rId43"/>
    <p:sldId id="651" r:id="rId44"/>
    <p:sldId id="304" r:id="rId45"/>
    <p:sldId id="298" r:id="rId46"/>
    <p:sldId id="653" r:id="rId47"/>
    <p:sldId id="655" r:id="rId48"/>
    <p:sldId id="305" r:id="rId49"/>
    <p:sldId id="658" r:id="rId50"/>
    <p:sldId id="662" r:id="rId51"/>
    <p:sldId id="297" r:id="rId52"/>
    <p:sldId id="833" r:id="rId53"/>
    <p:sldId id="300" r:id="rId54"/>
    <p:sldId id="267" r:id="rId55"/>
    <p:sldId id="667" r:id="rId56"/>
    <p:sldId id="874" r:id="rId57"/>
    <p:sldId id="799" r:id="rId58"/>
    <p:sldId id="583" r:id="rId59"/>
    <p:sldId id="614" r:id="rId60"/>
    <p:sldId id="617" r:id="rId61"/>
    <p:sldId id="622" r:id="rId62"/>
    <p:sldId id="803" r:id="rId63"/>
    <p:sldId id="804" r:id="rId64"/>
    <p:sldId id="851" r:id="rId65"/>
    <p:sldId id="805" r:id="rId66"/>
    <p:sldId id="599" r:id="rId67"/>
    <p:sldId id="806" r:id="rId68"/>
    <p:sldId id="705" r:id="rId69"/>
    <p:sldId id="807" r:id="rId70"/>
    <p:sldId id="875" r:id="rId71"/>
    <p:sldId id="879" r:id="rId72"/>
    <p:sldId id="846" r:id="rId73"/>
    <p:sldId id="848" r:id="rId74"/>
    <p:sldId id="809" r:id="rId75"/>
    <p:sldId id="849" r:id="rId76"/>
    <p:sldId id="302" r:id="rId77"/>
    <p:sldId id="295" r:id="rId78"/>
    <p:sldId id="296" r:id="rId79"/>
    <p:sldId id="881" r:id="rId80"/>
    <p:sldId id="882" r:id="rId81"/>
    <p:sldId id="307" r:id="rId82"/>
    <p:sldId id="810" r:id="rId83"/>
    <p:sldId id="811" r:id="rId84"/>
    <p:sldId id="884" r:id="rId85"/>
    <p:sldId id="277" r:id="rId86"/>
    <p:sldId id="706" r:id="rId87"/>
    <p:sldId id="885" r:id="rId88"/>
    <p:sldId id="294" r:id="rId89"/>
    <p:sldId id="330" r:id="rId90"/>
    <p:sldId id="886" r:id="rId91"/>
    <p:sldId id="824" r:id="rId92"/>
  </p:sldIdLst>
  <p:sldSz cx="9144000" cy="6858000" type="screen4x3"/>
  <p:notesSz cx="6253163" cy="9610725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3600" b="1" i="1" kern="1200">
        <a:solidFill>
          <a:srgbClr val="FFFF00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b="1" i="1" kern="1200">
        <a:solidFill>
          <a:srgbClr val="FFFF00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b="1" i="1" kern="1200">
        <a:solidFill>
          <a:srgbClr val="FFFF00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b="1" i="1" kern="1200">
        <a:solidFill>
          <a:srgbClr val="FFFF00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b="1" i="1" kern="1200">
        <a:solidFill>
          <a:srgbClr val="FFFF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3600" b="1" i="1" kern="1200">
        <a:solidFill>
          <a:srgbClr val="FFFF00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3600" b="1" i="1" kern="1200">
        <a:solidFill>
          <a:srgbClr val="FFFF00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3600" b="1" i="1" kern="1200">
        <a:solidFill>
          <a:srgbClr val="FFFF00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3600" b="1" i="1" kern="1200">
        <a:solidFill>
          <a:srgbClr val="FFFF00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ulia" initials="G" lastIdx="1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FF0000"/>
    <a:srgbClr val="66FF99"/>
    <a:srgbClr val="FFFF66"/>
    <a:srgbClr val="0000FF"/>
    <a:srgbClr val="FFFF00"/>
    <a:srgbClr val="3399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9822" autoAdjust="0"/>
  </p:normalViewPr>
  <p:slideViewPr>
    <p:cSldViewPr>
      <p:cViewPr varScale="1">
        <p:scale>
          <a:sx n="69" d="100"/>
          <a:sy n="69" d="100"/>
        </p:scale>
        <p:origin x="1236" y="44"/>
      </p:cViewPr>
      <p:guideLst>
        <p:guide orient="horz" pos="206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22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97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commentAuthors" Target="commentAuthor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notesMaster" Target="notesMasters/notesMaster1.xml"/><Relationship Id="rId9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handoutMaster" Target="handoutMasters/handoutMaster1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9-17T21:33:22.133" idx="15">
    <p:pos x="6216" y="716"/>
    <p:text>MA COS è IL TRAINING?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43548158-6205-4F70-A64B-415DFD13A2E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709863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A916FC5D-7195-4152-9017-0FD312F88E9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543300" y="0"/>
            <a:ext cx="2709863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9156" name="Rectangle 4">
            <a:extLst>
              <a:ext uri="{FF2B5EF4-FFF2-40B4-BE49-F238E27FC236}">
                <a16:creationId xmlns:a16="http://schemas.microsoft.com/office/drawing/2014/main" id="{1496BB50-5F4C-4156-A138-D6F59E3FB63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9713"/>
            <a:ext cx="2709863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51E15B60-D38E-4A52-AC7E-3C2FB298038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543300" y="9129713"/>
            <a:ext cx="2709863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B394024-ABCD-43CC-BBFB-A6983BFB2EF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193B28A5-2BCC-411F-AEF2-13805E5671E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709863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79D78527-0089-40C7-8900-C823B3AF971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541713" y="0"/>
            <a:ext cx="2709862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17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725488" y="720725"/>
            <a:ext cx="4803775" cy="3603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1" name="Rectangle 5">
            <a:extLst>
              <a:ext uri="{FF2B5EF4-FFF2-40B4-BE49-F238E27FC236}">
                <a16:creationId xmlns:a16="http://schemas.microsoft.com/office/drawing/2014/main" id="{7F45055A-4E2E-40F7-AF7B-C7750F1DBFF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25475" y="4565650"/>
            <a:ext cx="5002213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B01F485F-08B9-4769-851E-D7B6F4060F3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8125"/>
            <a:ext cx="2709863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id="{48C933BC-8F1A-4D8C-8B83-9EAF79755A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541713" y="9128125"/>
            <a:ext cx="2709862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720D916-D888-42F2-A07F-C6A7F9A87E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3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C92BE0A-2E84-4A20-A7A5-23D3596B2B7C}" type="slidenum">
              <a:rPr lang="it-IT" altLang="it-IT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51</a:t>
            </a:fld>
            <a:endParaRPr lang="it-IT" altLang="it-IT" smtClean="0">
              <a:latin typeface="Arial" panose="020B0604020202020204" pitchFamily="34" charset="0"/>
            </a:endParaRPr>
          </a:p>
        </p:txBody>
      </p:sp>
      <p:sp>
        <p:nvSpPr>
          <p:cNvPr id="706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C4D65C2-6668-49DD-BD3F-439ACF5FDD25}" type="slidenum">
              <a:rPr lang="it-IT" altLang="it-IT" smtClean="0"/>
              <a:pPr>
                <a:spcBef>
                  <a:spcPct val="0"/>
                </a:spcBef>
              </a:pPr>
              <a:t>52</a:t>
            </a:fld>
            <a:endParaRPr lang="it-IT" altLang="it-IT" smtClean="0"/>
          </a:p>
        </p:txBody>
      </p:sp>
      <p:sp>
        <p:nvSpPr>
          <p:cNvPr id="72707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725488" y="720725"/>
            <a:ext cx="4806950" cy="3605213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3438" y="4565650"/>
            <a:ext cx="4586287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AC0AFC4-2197-4CFB-9A11-9E730F2689B9}" type="slidenum">
              <a:rPr lang="it-IT" altLang="it-IT" smtClean="0"/>
              <a:pPr>
                <a:spcBef>
                  <a:spcPct val="0"/>
                </a:spcBef>
              </a:pPr>
              <a:t>54</a:t>
            </a:fld>
            <a:endParaRPr lang="it-IT" altLang="it-IT" smtClean="0"/>
          </a:p>
        </p:txBody>
      </p:sp>
      <p:sp>
        <p:nvSpPr>
          <p:cNvPr id="757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3438" y="4565650"/>
            <a:ext cx="4586287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3467DA5-A560-4FEB-BF80-697C81CE4F54}" type="slidenum">
              <a:rPr lang="it-IT" altLang="it-IT" smtClean="0"/>
              <a:pPr>
                <a:spcBef>
                  <a:spcPct val="0"/>
                </a:spcBef>
              </a:pPr>
              <a:t>55</a:t>
            </a:fld>
            <a:endParaRPr lang="it-IT" altLang="it-IT" smtClean="0"/>
          </a:p>
        </p:txBody>
      </p:sp>
      <p:sp>
        <p:nvSpPr>
          <p:cNvPr id="778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3438" y="4565650"/>
            <a:ext cx="4586287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CE20F95-0187-414F-BB54-B69D6748AB28}" type="slidenum">
              <a:rPr lang="it-IT" altLang="it-IT" smtClean="0"/>
              <a:pPr>
                <a:spcBef>
                  <a:spcPct val="0"/>
                </a:spcBef>
              </a:pPr>
              <a:t>56</a:t>
            </a:fld>
            <a:endParaRPr lang="it-IT" altLang="it-IT" smtClean="0"/>
          </a:p>
        </p:txBody>
      </p:sp>
      <p:sp>
        <p:nvSpPr>
          <p:cNvPr id="798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3438" y="4565650"/>
            <a:ext cx="4586287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D8DC53C-D465-4937-AD11-3A0EC1F69296}" type="slidenum">
              <a:rPr lang="it-IT" altLang="it-IT" smtClean="0"/>
              <a:pPr>
                <a:spcBef>
                  <a:spcPct val="0"/>
                </a:spcBef>
              </a:pPr>
              <a:t>57</a:t>
            </a:fld>
            <a:endParaRPr lang="it-IT" altLang="it-IT" smtClean="0"/>
          </a:p>
        </p:txBody>
      </p:sp>
      <p:sp>
        <p:nvSpPr>
          <p:cNvPr id="819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3438" y="4565650"/>
            <a:ext cx="4586287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D0DF6E7-424F-451D-802D-F31A076D3749}" type="slidenum">
              <a:rPr lang="it-IT" altLang="it-IT" smtClean="0"/>
              <a:pPr>
                <a:spcBef>
                  <a:spcPct val="0"/>
                </a:spcBef>
              </a:pPr>
              <a:t>62</a:t>
            </a:fld>
            <a:endParaRPr lang="it-IT" altLang="it-IT" smtClean="0"/>
          </a:p>
        </p:txBody>
      </p:sp>
      <p:sp>
        <p:nvSpPr>
          <p:cNvPr id="880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BF2C036-65A3-4B87-995E-1996C399F3BA}" type="slidenum">
              <a:rPr lang="it-IT" altLang="it-IT" smtClean="0"/>
              <a:pPr>
                <a:spcBef>
                  <a:spcPct val="0"/>
                </a:spcBef>
              </a:pPr>
              <a:t>68</a:t>
            </a:fld>
            <a:endParaRPr lang="it-IT" altLang="it-IT" smtClean="0"/>
          </a:p>
        </p:txBody>
      </p:sp>
      <p:sp>
        <p:nvSpPr>
          <p:cNvPr id="95235" name="Rectangle 7"/>
          <p:cNvSpPr txBox="1">
            <a:spLocks noGrp="1" noChangeArrowheads="1"/>
          </p:cNvSpPr>
          <p:nvPr/>
        </p:nvSpPr>
        <p:spPr bwMode="auto">
          <a:xfrm>
            <a:off x="3541713" y="9128125"/>
            <a:ext cx="270986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4" tIns="45002" rIns="90004" bIns="45002" anchor="b"/>
          <a:lstStyle>
            <a:lvl1pPr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1838" indent="-28257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5538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4800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25650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82850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40050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97250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54450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BC03921-F525-42CD-A2AE-D612E09037E6}" type="slidenum">
              <a:rPr lang="it-IT" altLang="it-IT">
                <a:latin typeface="Times" panose="02020603050405020304" pitchFamily="18" charset="0"/>
              </a:rPr>
              <a:pPr algn="r">
                <a:spcBef>
                  <a:spcPct val="0"/>
                </a:spcBef>
              </a:pPr>
              <a:t>68</a:t>
            </a:fld>
            <a:endParaRPr lang="it-IT" altLang="it-IT">
              <a:latin typeface="Times" panose="02020603050405020304" pitchFamily="18" charset="0"/>
            </a:endParaRPr>
          </a:p>
        </p:txBody>
      </p:sp>
      <p:sp>
        <p:nvSpPr>
          <p:cNvPr id="9523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4" tIns="45002" rIns="90004" bIns="45002"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F1CB45A-BE81-4842-B9E8-72864097F714}" type="slidenum">
              <a:rPr lang="it-IT" altLang="it-IT" smtClean="0"/>
              <a:pPr>
                <a:spcBef>
                  <a:spcPct val="0"/>
                </a:spcBef>
              </a:pPr>
              <a:t>70</a:t>
            </a:fld>
            <a:endParaRPr lang="it-IT" altLang="it-IT" smtClean="0"/>
          </a:p>
        </p:txBody>
      </p:sp>
      <p:sp>
        <p:nvSpPr>
          <p:cNvPr id="983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3438" y="4565650"/>
            <a:ext cx="4586287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DC8FCF7-E333-40BA-9424-52C215FA4F4E}" type="slidenum">
              <a:rPr lang="it-IT" altLang="it-IT" smtClean="0"/>
              <a:pPr>
                <a:spcBef>
                  <a:spcPct val="0"/>
                </a:spcBef>
              </a:pPr>
              <a:t>78</a:t>
            </a:fld>
            <a:endParaRPr lang="it-IT" altLang="it-IT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5488" y="720725"/>
            <a:ext cx="4806950" cy="3605213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3438" y="4564063"/>
            <a:ext cx="4586287" cy="4325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731" tIns="43365" rIns="86731" bIns="43365"/>
          <a:lstStyle/>
          <a:p>
            <a:pPr eaLnBrk="1" hangingPunct="1"/>
            <a:endParaRPr lang="en-US" alt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63F46A3-F3E0-4FF1-98D9-B562927777B3}" type="slidenum">
              <a:rPr lang="it-IT" altLang="it-IT" smtClean="0"/>
              <a:pPr>
                <a:spcBef>
                  <a:spcPct val="0"/>
                </a:spcBef>
              </a:pPr>
              <a:t>5</a:t>
            </a:fld>
            <a:endParaRPr lang="it-IT" altLang="it-IT" smtClean="0"/>
          </a:p>
        </p:txBody>
      </p:sp>
      <p:sp>
        <p:nvSpPr>
          <p:cNvPr id="15363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725488" y="720725"/>
            <a:ext cx="4806950" cy="3605213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3438" y="4565650"/>
            <a:ext cx="4586287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89E4F52-F448-4594-9893-C849CA89B95E}" type="slidenum">
              <a:rPr lang="it-IT" altLang="it-IT" smtClean="0"/>
              <a:pPr>
                <a:spcBef>
                  <a:spcPct val="0"/>
                </a:spcBef>
              </a:pPr>
              <a:t>79</a:t>
            </a:fld>
            <a:endParaRPr lang="it-IT" altLang="it-IT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5488" y="720725"/>
            <a:ext cx="4806950" cy="3605213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3438" y="4564063"/>
            <a:ext cx="4586287" cy="4325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731" tIns="43365" rIns="86731" bIns="43365"/>
          <a:lstStyle/>
          <a:p>
            <a:pPr eaLnBrk="1" hangingPunct="1"/>
            <a:endParaRPr lang="en-US" altLang="it-IT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/>
          </a:p>
        </p:txBody>
      </p:sp>
      <p:sp>
        <p:nvSpPr>
          <p:cNvPr id="116740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fld id="{5DC016F2-01AD-4A9F-86EA-2307A98A3080}" type="slidenum">
              <a:rPr lang="en-US" altLang="it-IT" sz="1200" b="0" i="0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85</a:t>
            </a:fld>
            <a:endParaRPr lang="en-US" altLang="it-IT" sz="1200" b="0" i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E33357-C023-4F61-AA89-7FB474B4A5DF}" type="slidenum">
              <a:rPr lang="it-IT" altLang="it-IT" smtClean="0"/>
              <a:pPr>
                <a:spcBef>
                  <a:spcPct val="0"/>
                </a:spcBef>
              </a:pPr>
              <a:t>87</a:t>
            </a:fld>
            <a:endParaRPr lang="it-IT" altLang="it-IT" smtClean="0"/>
          </a:p>
        </p:txBody>
      </p:sp>
      <p:sp>
        <p:nvSpPr>
          <p:cNvPr id="1198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4363" y="4581525"/>
            <a:ext cx="5002212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61827E7-CA68-4F86-A383-CDF7B2FFF09C}" type="slidenum">
              <a:rPr lang="it-IT" altLang="it-IT" smtClean="0"/>
              <a:pPr>
                <a:spcBef>
                  <a:spcPct val="0"/>
                </a:spcBef>
              </a:pPr>
              <a:t>10</a:t>
            </a:fld>
            <a:endParaRPr lang="it-IT" altLang="it-IT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3F7A9B7-092A-482F-95EE-13AE5AB32A65}" type="slidenum">
              <a:rPr lang="de-DE" altLang="it-IT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22</a:t>
            </a:fld>
            <a:endParaRPr lang="de-DE" alt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87A3614-DDC0-4BE5-A6C4-C0880E1FFC5C}" type="slidenum">
              <a:rPr lang="it-IT" altLang="it-IT" smtClean="0"/>
              <a:pPr>
                <a:spcBef>
                  <a:spcPct val="0"/>
                </a:spcBef>
              </a:pPr>
              <a:t>30</a:t>
            </a:fld>
            <a:endParaRPr lang="it-IT" altLang="it-IT" smtClean="0"/>
          </a:p>
        </p:txBody>
      </p:sp>
      <p:sp>
        <p:nvSpPr>
          <p:cNvPr id="44035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725488" y="720725"/>
            <a:ext cx="4806950" cy="3605213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3438" y="4565650"/>
            <a:ext cx="4586287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Segnaposto not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it-IT" smtClean="0"/>
              <a:t>Prospettico, multicentrico, ottima definizione di assunzione periprocedurale dei DOACs, basata sulle linee guida ESGE/ BSG. </a:t>
            </a:r>
          </a:p>
          <a:p>
            <a:endParaRPr lang="en-US" altLang="it-IT" smtClean="0"/>
          </a:p>
          <a:p>
            <a:r>
              <a:rPr lang="en-US" altLang="it-IT" smtClean="0"/>
              <a:t>The risk of delayed bleeding likely to result in additional exploitation of medical and economic resources was sensitive to the time of resumption of DOAC therapy.  </a:t>
            </a:r>
          </a:p>
          <a:p>
            <a:r>
              <a:rPr lang="en-US" altLang="it-IT" smtClean="0"/>
              <a:t>In particular, any anticipation as compared with the BSG/ESGEr ecommendations tended to result in a higher bleeding risk, and it should be strongly discouraged. </a:t>
            </a:r>
          </a:p>
          <a:p>
            <a:r>
              <a:rPr lang="en-US" altLang="it-IT" smtClean="0"/>
              <a:t>We consider this difference to be of high clinical impact</a:t>
            </a:r>
            <a:r>
              <a:rPr lang="en-US" altLang="it-IT" b="1" smtClean="0"/>
              <a:t>, although statistical significance was not achieved, as it was lower than the needed 26.5% risk difference, calculated post hoc based on our study sample.</a:t>
            </a:r>
          </a:p>
        </p:txBody>
      </p:sp>
      <p:sp>
        <p:nvSpPr>
          <p:cNvPr id="53252" name="Segnaposto numero diapositiva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fld id="{BADC73BD-02E3-4844-8D58-FF659AB63C5C}" type="slidenum">
              <a:rPr lang="en-US" altLang="it-IT" sz="1200" b="0" i="0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38</a:t>
            </a:fld>
            <a:endParaRPr lang="en-US" altLang="it-IT" sz="1200" b="0" i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F93A6BB-CFED-4E9F-91A5-AF54E6503124}" type="slidenum">
              <a:rPr lang="it-IT" altLang="it-IT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43</a:t>
            </a:fld>
            <a:endParaRPr lang="it-IT" altLang="it-IT" smtClean="0">
              <a:latin typeface="Arial" panose="020B0604020202020204" pitchFamily="34" charset="0"/>
            </a:endParaRPr>
          </a:p>
        </p:txBody>
      </p:sp>
      <p:sp>
        <p:nvSpPr>
          <p:cNvPr id="593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8FD5B6E-94EC-41F7-86B8-E5008280C0D4}" type="slidenum">
              <a:rPr lang="it-IT" altLang="it-IT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45</a:t>
            </a:fld>
            <a:endParaRPr lang="it-IT" altLang="it-IT" smtClean="0">
              <a:latin typeface="Arial" panose="020B0604020202020204" pitchFamily="34" charset="0"/>
            </a:endParaRPr>
          </a:p>
        </p:txBody>
      </p:sp>
      <p:sp>
        <p:nvSpPr>
          <p:cNvPr id="624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33831B6-63A1-4638-A546-8B03784FA0C7}" type="slidenum">
              <a:rPr lang="it-IT" altLang="it-IT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it-IT" altLang="it-IT" smtClean="0">
              <a:latin typeface="Arial" panose="020B0604020202020204" pitchFamily="34" charset="0"/>
            </a:endParaRPr>
          </a:p>
        </p:txBody>
      </p:sp>
      <p:sp>
        <p:nvSpPr>
          <p:cNvPr id="645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B905AE-BD75-42B2-9299-77695F353B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109419-26D4-4D15-B698-6DF7A1C7AD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1D75AF-BC06-4BBA-AA0D-B6E9C5AD53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7A968-5092-4E07-9A96-57065007340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6856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B905AE-BD75-42B2-9299-77695F353B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109419-26D4-4D15-B698-6DF7A1C7AD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1D75AF-BC06-4BBA-AA0D-B6E9C5AD53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E4489-1F4B-44AA-A245-190E3F96330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03845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B905AE-BD75-42B2-9299-77695F353B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109419-26D4-4D15-B698-6DF7A1C7AD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1D75AF-BC06-4BBA-AA0D-B6E9C5AD53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256A5-6D90-4C6F-B5D5-9E7D7F2D46F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02500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7B905AE-BD75-42B2-9299-77695F353B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8109419-26D4-4D15-B698-6DF7A1C7AD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E1D75AF-BC06-4BBA-AA0D-B6E9C5AD53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43A8C-0A1E-4EAF-80EC-D9C7F03AD39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772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8" descr="Logo SIED.jpg"/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38" y="6143625"/>
            <a:ext cx="10636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762000" y="2362200"/>
            <a:ext cx="3810000" cy="17526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724400" y="2362200"/>
            <a:ext cx="3810000" cy="17526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762000" y="4267200"/>
            <a:ext cx="3810000" cy="17526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724400" y="4267200"/>
            <a:ext cx="3810000" cy="17526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8" name="Segnaposto data 6">
            <a:extLst>
              <a:ext uri="{FF2B5EF4-FFF2-40B4-BE49-F238E27FC236}">
                <a16:creationId xmlns:a16="http://schemas.microsoft.com/office/drawing/2014/main" id="{95236F80-A612-4963-8FA5-02ED6988D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egnaposto piè di pagina 7">
            <a:extLst>
              <a:ext uri="{FF2B5EF4-FFF2-40B4-BE49-F238E27FC236}">
                <a16:creationId xmlns:a16="http://schemas.microsoft.com/office/drawing/2014/main" id="{8CB081FA-F630-4CFB-936F-08F5D407C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Segnaposto numero diapositiva 8">
            <a:extLst>
              <a:ext uri="{FF2B5EF4-FFF2-40B4-BE49-F238E27FC236}">
                <a16:creationId xmlns:a16="http://schemas.microsoft.com/office/drawing/2014/main" id="{F90AEBF9-2F39-4800-8C88-4559B85FB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76B43-B61E-4C6A-A873-FDCE1F6517BF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4488054"/>
      </p:ext>
    </p:extLst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B905AE-BD75-42B2-9299-77695F353B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109419-26D4-4D15-B698-6DF7A1C7AD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D75AF-BC06-4BBA-AA0D-B6E9C5AD53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3479E-339F-4894-801C-6EA760C65E0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41337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84184-D4A5-4B58-B82D-6C35A4C99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9A2BD-8613-4F53-A272-16818E9B663D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A5D62-2100-4333-9B70-75B11642C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0D0BD-4A87-4E76-AE95-8DEF0853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D3B4E-1910-4B18-8299-4A177D46944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6328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84184-D4A5-4B58-B82D-6C35A4C99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23BD3-6145-41B5-8716-40C137455BD6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A5D62-2100-4333-9B70-75B11642C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0D0BD-4A87-4E76-AE95-8DEF0853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3A050-B5A0-4AFB-AD77-0958FEC5DB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4144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84184-D4A5-4B58-B82D-6C35A4C99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35272-33C4-4716-B497-596222DAF93D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A5D62-2100-4333-9B70-75B11642C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0D0BD-4A87-4E76-AE95-8DEF0853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30DB4-A284-4B28-BF21-3EE99A6431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0762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CC84184-D4A5-4B58-B82D-6C35A4C99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F56FA-A6C2-44D3-92A3-07820D7BFED5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CA5D62-2100-4333-9B70-75B11642C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DD0D0BD-4A87-4E76-AE95-8DEF0853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EF1DE-D98E-44E2-A91C-4A7F1ECB5C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3449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CC84184-D4A5-4B58-B82D-6C35A4C99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9C2BA-8C4F-480C-B092-9E502AE41FF6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5CA5D62-2100-4333-9B70-75B11642C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D0D0BD-4A87-4E76-AE95-8DEF0853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311A4-4726-41AC-A1DF-5C1A1834BE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2234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B905AE-BD75-42B2-9299-77695F353B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109419-26D4-4D15-B698-6DF7A1C7AD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1D75AF-BC06-4BBA-AA0D-B6E9C5AD53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A9159-7F4A-476A-BC74-8D619D52BF7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75468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CC84184-D4A5-4B58-B82D-6C35A4C99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A565D-22F4-4840-AE56-B3EE3B8FE5CA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5CA5D62-2100-4333-9B70-75B11642C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DD0D0BD-4A87-4E76-AE95-8DEF0853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8AD3F-7529-410F-9115-75231732AD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005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CC84184-D4A5-4B58-B82D-6C35A4C99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605EC-3109-475D-82BD-3C50C313AE94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5CA5D62-2100-4333-9B70-75B11642C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DD0D0BD-4A87-4E76-AE95-8DEF0853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49D40-A299-4535-8217-97EDF96430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0023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CC84184-D4A5-4B58-B82D-6C35A4C99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8DCF6-ABC0-4FB1-98A1-FCB1529F9EE5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CA5D62-2100-4333-9B70-75B11642C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DD0D0BD-4A87-4E76-AE95-8DEF0853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FC46C-B22C-466F-810D-F78FEE5840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1351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CC84184-D4A5-4B58-B82D-6C35A4C99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9E440-6A56-4F31-B936-7D3B295C2BEB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CA5D62-2100-4333-9B70-75B11642C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DD0D0BD-4A87-4E76-AE95-8DEF0853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921B-3DB7-4B4C-BD7E-8AD225F75E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42717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84184-D4A5-4B58-B82D-6C35A4C99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87C13-F029-4350-B354-2906997F2F0A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A5D62-2100-4333-9B70-75B11642C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0D0BD-4A87-4E76-AE95-8DEF0853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47468-90A5-4DD1-A47D-389CED8AE4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9219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84184-D4A5-4B58-B82D-6C35A4C99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7E881-2569-4B82-AB30-5AEF696FFF08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A5D62-2100-4333-9B70-75B11642C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0D0BD-4A87-4E76-AE95-8DEF0853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562A9-C364-4A46-838E-2D3E9BAC26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47016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0B82D-9AA5-47E3-A5DB-7E214D2EA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76412-421A-4A07-803B-4DAC7420D437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EF531-5B23-4D02-B77C-ADE53DA73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CC945-F96B-4703-A136-2037F4075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AB378-CCB9-40B5-BF54-F53BBE2E6C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34046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0B82D-9AA5-47E3-A5DB-7E214D2EA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273DC-4E1D-40F5-85F9-1E0C15C7FE58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EF531-5B23-4D02-B77C-ADE53DA73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CC945-F96B-4703-A136-2037F4075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F51B4-4CAA-49C1-B5AA-EE841BD815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5989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0B82D-9AA5-47E3-A5DB-7E214D2EA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3F695-3A44-42FE-97DF-FB2AC7DFC948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EF531-5B23-4D02-B77C-ADE53DA73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CC945-F96B-4703-A136-2037F4075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027CB-9366-4702-9CCA-5DD45056E6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47431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710B82D-9AA5-47E3-A5DB-7E214D2EA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862A1-E228-4057-B306-1CE5A9D0BEF5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B6EF531-5B23-4D02-B77C-ADE53DA73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BDCC945-F96B-4703-A136-2037F4075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3738F-F88F-48B9-B85F-1D5C64E397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4182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B905AE-BD75-42B2-9299-77695F353B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109419-26D4-4D15-B698-6DF7A1C7AD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1D75AF-BC06-4BBA-AA0D-B6E9C5AD53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C6FED-2565-466E-860C-0D89B9EFEBE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06447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10B82D-9AA5-47E3-A5DB-7E214D2EA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FD0F4-12A4-4EE2-974B-850006F49E53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B6EF531-5B23-4D02-B77C-ADE53DA73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BDCC945-F96B-4703-A136-2037F4075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E339A-2AEA-47FF-8739-F9774462A5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2546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710B82D-9AA5-47E3-A5DB-7E214D2EA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4846D-C62C-4577-9359-A0BCFEBE4858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B6EF531-5B23-4D02-B77C-ADE53DA73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BDCC945-F96B-4703-A136-2037F4075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193FE-1D66-441E-A7B4-6D3BE5FEBD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42637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710B82D-9AA5-47E3-A5DB-7E214D2EA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54DC9-3737-496B-9415-3AA3C3D20E9F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B6EF531-5B23-4D02-B77C-ADE53DA73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DCC945-F96B-4703-A136-2037F4075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D14C5-4B39-491C-A115-2CBB390DD3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2813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710B82D-9AA5-47E3-A5DB-7E214D2EA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51FFC-10CD-4DDC-BB64-D406493805FF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B6EF531-5B23-4D02-B77C-ADE53DA73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BDCC945-F96B-4703-A136-2037F4075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A4476-DA88-4D9B-986A-AA829994DB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480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710B82D-9AA5-47E3-A5DB-7E214D2EA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40D00-5E42-4447-82D3-83F6AC9B69A2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B6EF531-5B23-4D02-B77C-ADE53DA73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BDCC945-F96B-4703-A136-2037F4075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AF32E-5382-4923-B7BE-828CDDC8D1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47103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0B82D-9AA5-47E3-A5DB-7E214D2EA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D6C33-E61C-40F3-BDB7-FB33749A13A0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EF531-5B23-4D02-B77C-ADE53DA73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CC945-F96B-4703-A136-2037F4075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D8AED-66E1-4E89-B048-3AA7DCD0E7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3173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0B82D-9AA5-47E3-A5DB-7E214D2EA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9B9CE-ADAD-4337-86C6-92ABB3888F01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EF531-5B23-4D02-B77C-ADE53DA73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CC945-F96B-4703-A136-2037F4075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FC5CB-22D2-4752-852E-1B9EF27C62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57813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262B22-7EED-4F1E-AA08-B6BCD802D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872FD-D68C-4924-8DCC-90938A83A289}" type="datetimeFigureOut">
              <a:rPr lang="en-US"/>
              <a:pPr>
                <a:defRPr/>
              </a:pPr>
              <a:t>9/27/2019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86BAE1-6B0E-4429-B5AC-229B9953D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62CA81-09FE-4973-8C6C-26F6DA7F3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4FDA2-7FAA-433A-8FBD-D2819A6F9B3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979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262B22-7EED-4F1E-AA08-B6BCD802D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9129D-1FC0-4257-B052-0726A58A5D06}" type="datetimeFigureOut">
              <a:rPr lang="en-US"/>
              <a:pPr>
                <a:defRPr/>
              </a:pPr>
              <a:t>9/27/2019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86BAE1-6B0E-4429-B5AC-229B9953D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62CA81-09FE-4973-8C6C-26F6DA7F3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9AC23-B851-4640-BF64-F2E6F06AF68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250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262B22-7EED-4F1E-AA08-B6BCD802D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4AF03-6A09-45E7-AF2E-65A22901778E}" type="datetimeFigureOut">
              <a:rPr lang="en-US"/>
              <a:pPr>
                <a:defRPr/>
              </a:pPr>
              <a:t>9/27/2019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86BAE1-6B0E-4429-B5AC-229B9953D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62CA81-09FE-4973-8C6C-26F6DA7F3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8083C-5196-405F-B249-9817532E43A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6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B905AE-BD75-42B2-9299-77695F353B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109419-26D4-4D15-B698-6DF7A1C7AD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D75AF-BC06-4BBA-AA0D-B6E9C5AD53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DC2CE-701B-4602-A7AD-33A7842D494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959234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D4262B22-7EED-4F1E-AA08-B6BCD802D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52715-8618-44A0-8545-37FE614F3084}" type="datetimeFigureOut">
              <a:rPr lang="en-US"/>
              <a:pPr>
                <a:defRPr/>
              </a:pPr>
              <a:t>9/27/2019</a:t>
            </a:fld>
            <a:endParaRPr lang="en-US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6286BAE1-6B0E-4429-B5AC-229B9953D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D962CA81-09FE-4973-8C6C-26F6DA7F3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8C927-85C7-4F4E-BEE2-188516FB550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17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D4262B22-7EED-4F1E-AA08-B6BCD802D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49190-4A17-4225-9459-2A25F2C3FCF3}" type="datetimeFigureOut">
              <a:rPr lang="en-US"/>
              <a:pPr>
                <a:defRPr/>
              </a:pPr>
              <a:t>9/27/2019</a:t>
            </a:fld>
            <a:endParaRPr lang="en-US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6286BAE1-6B0E-4429-B5AC-229B9953D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D962CA81-09FE-4973-8C6C-26F6DA7F3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E1B4E-9177-4FBE-8A48-DC72547FE48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788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D4262B22-7EED-4F1E-AA08-B6BCD802D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BCD53-351A-409F-9006-E85430ACE157}" type="datetimeFigureOut">
              <a:rPr lang="en-US"/>
              <a:pPr>
                <a:defRPr/>
              </a:pPr>
              <a:t>9/27/2019</a:t>
            </a:fld>
            <a:endParaRPr lang="en-US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6286BAE1-6B0E-4429-B5AC-229B9953D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D962CA81-09FE-4973-8C6C-26F6DA7F3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A4889-2584-4387-B0BC-5FD6F372910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385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D4262B22-7EED-4F1E-AA08-B6BCD802D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3EDB7-5730-4F1C-A39F-9B6D7C62A970}" type="datetimeFigureOut">
              <a:rPr lang="en-US"/>
              <a:pPr>
                <a:defRPr/>
              </a:pPr>
              <a:t>9/27/2019</a:t>
            </a:fld>
            <a:endParaRPr lang="en-US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6286BAE1-6B0E-4429-B5AC-229B9953D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D962CA81-09FE-4973-8C6C-26F6DA7F3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CA485-DA22-4F9B-9B12-7701ACDA536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090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D4262B22-7EED-4F1E-AA08-B6BCD802D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5802B-DAA3-4BE6-B7A7-6138041433EE}" type="datetimeFigureOut">
              <a:rPr lang="en-US"/>
              <a:pPr>
                <a:defRPr/>
              </a:pPr>
              <a:t>9/27/2019</a:t>
            </a:fld>
            <a:endParaRPr lang="en-US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6286BAE1-6B0E-4429-B5AC-229B9953D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D962CA81-09FE-4973-8C6C-26F6DA7F3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37B31-086D-4110-B96F-1FF1DAB3E2A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522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D4262B22-7EED-4F1E-AA08-B6BCD802D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504BE-2CB3-4A6B-9199-3B889B1672B2}" type="datetimeFigureOut">
              <a:rPr lang="en-US"/>
              <a:pPr>
                <a:defRPr/>
              </a:pPr>
              <a:t>9/27/2019</a:t>
            </a:fld>
            <a:endParaRPr lang="en-US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6286BAE1-6B0E-4429-B5AC-229B9953D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D962CA81-09FE-4973-8C6C-26F6DA7F3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B21BD-B70C-4015-9C15-1CEF7307EA2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182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262B22-7EED-4F1E-AA08-B6BCD802D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4EF8E-423B-4AF4-9B9E-00C48B001AC3}" type="datetimeFigureOut">
              <a:rPr lang="en-US"/>
              <a:pPr>
                <a:defRPr/>
              </a:pPr>
              <a:t>9/27/2019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86BAE1-6B0E-4429-B5AC-229B9953D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62CA81-09FE-4973-8C6C-26F6DA7F3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7DE02-1548-4B3F-AE71-F69FC571F46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151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262B22-7EED-4F1E-AA08-B6BCD802D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51E36-BFAA-429C-A55A-4171BFFE4563}" type="datetimeFigureOut">
              <a:rPr lang="en-US"/>
              <a:pPr>
                <a:defRPr/>
              </a:pPr>
              <a:t>9/27/2019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86BAE1-6B0E-4429-B5AC-229B9953D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62CA81-09FE-4973-8C6C-26F6DA7F3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46AD2-46CB-4DBA-A394-EAFC2127A8E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649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3286C4-CF37-4CAF-A2A5-6A3DD73A5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4C8D2CC-36F0-44AF-A491-FDCB416C0B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3ADBDD-B9B2-447B-BF97-863C01EDD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510F8-837B-4E16-9969-1CDBCCC90DEF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2CB518-7E1B-4AC8-9880-C7AF5696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83FCA9-3DEC-48AD-88F1-C5064BA5F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CDF4C-20DF-4365-A7D8-D612D8D3776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2075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2760FF-FA12-4518-BDA6-32958C061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6EE9FB-7A6E-467C-A48E-0C28DC838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3ADBDD-B9B2-447B-BF97-863C01EDD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30A74-585C-4AE3-B5EC-AC7AB94841A8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2CB518-7E1B-4AC8-9880-C7AF5696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83FCA9-3DEC-48AD-88F1-C5064BA5F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24026-E3F0-467F-B071-03A490FBF3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8709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7B905AE-BD75-42B2-9299-77695F353B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8109419-26D4-4D15-B698-6DF7A1C7AD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E1D75AF-BC06-4BBA-AA0D-B6E9C5AD53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EE673-0518-437E-AA82-119184783C3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961263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D48D05-AD6A-4282-BD2D-7C9B66F28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210ADB0-5F89-413E-87C4-BB5F77B4E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3ADBDD-B9B2-447B-BF97-863C01EDD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2DB5B-A56F-4BA9-829B-4A97E0C0406D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2CB518-7E1B-4AC8-9880-C7AF5696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83FCA9-3DEC-48AD-88F1-C5064BA5F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6C4A2-7043-4766-9679-38E4CD412E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83961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8E52E2-97EB-48B4-BEE2-58285A80C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4EA506-98EF-4321-8420-997DA6F2D3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62F41C1-475D-42F2-9ADB-B728382F5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AE3ADBDD-B9B2-447B-BF97-863C01EDD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0A713-985D-4E80-8671-8AB60EE25977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122CB518-7E1B-4AC8-9880-C7AF5696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A683FCA9-3DEC-48AD-88F1-C5064BA5F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09576-6D4A-42E0-9B32-54EFE57A68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81965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6B295-24F1-4DC9-BD56-C4CD355BC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B9840F2-B017-41DA-BABC-2780E3F28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977AB40-EED8-43A4-B40A-536AB439B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D2FC5E2-D452-4D33-ABF4-89220B524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13EAD47-FEC8-4B00-8923-8A615AA8AE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AE3ADBDD-B9B2-447B-BF97-863C01EDD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6ACE9-451F-45CB-BD23-CE7A0A0FA4B5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122CB518-7E1B-4AC8-9880-C7AF5696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A683FCA9-3DEC-48AD-88F1-C5064BA5F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662A2-33B7-4A4A-AB2B-7D65E98E91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91475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5CBF44-F006-4D32-BA4D-17FABBA82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AE3ADBDD-B9B2-447B-BF97-863C01EDD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2B465-9E48-4430-9221-299EA337CE18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122CB518-7E1B-4AC8-9880-C7AF5696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A683FCA9-3DEC-48AD-88F1-C5064BA5F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7D982-79A4-423F-8FF4-7F917EC450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98923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AE3ADBDD-B9B2-447B-BF97-863C01EDD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F7D33-A8FE-4127-908A-1B61351033C2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122CB518-7E1B-4AC8-9880-C7AF5696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A683FCA9-3DEC-48AD-88F1-C5064BA5F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4DA96-25B2-43EB-8A86-9CA6BAB3D9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05776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0B3DAF-06C3-4E24-87E0-9E6BB94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AFB736-8A93-42BA-B558-79CA68849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5281DF4-54A9-4F73-AB26-F355D6342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AE3ADBDD-B9B2-447B-BF97-863C01EDD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DFA9F-D5BA-432B-93A8-247180959584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122CB518-7E1B-4AC8-9880-C7AF5696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A683FCA9-3DEC-48AD-88F1-C5064BA5F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58AC3-56CE-4C40-9D59-C4F0939CAF1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1203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649033-E454-4E68-8B37-22CEB518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295F139-13EE-4CF1-BD95-8F4EB42AFD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9072C0E-835D-409A-82CA-AD67B808B8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AE3ADBDD-B9B2-447B-BF97-863C01EDD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65E2D-DF29-49CC-AB95-76750F45ABBE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122CB518-7E1B-4AC8-9880-C7AF5696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A683FCA9-3DEC-48AD-88F1-C5064BA5F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D01A1-363F-431A-9880-73D26A9852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15151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1E6483-22F3-4575-B2ED-F7386AA51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D632C1A-340E-47AE-9B6A-508191D908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3ADBDD-B9B2-447B-BF97-863C01EDD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7F336-1954-4555-ADF4-A1BD0BD4FFD0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2CB518-7E1B-4AC8-9880-C7AF5696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83FCA9-3DEC-48AD-88F1-C5064BA5F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E7CCB-90E7-460E-A175-79B2B4B962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3373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3773FFD-B592-4209-93D2-7BC2F72C83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03A5180-A8C3-4C04-87EE-8E2B28C48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3ADBDD-B9B2-447B-BF97-863C01EDD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58585-83EE-4660-AE0E-ED7723654CCD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2CB518-7E1B-4AC8-9880-C7AF5696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83FCA9-3DEC-48AD-88F1-C5064BA5F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963B7-2350-4E28-B712-F3ADC583D8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109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7B905AE-BD75-42B2-9299-77695F353B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8109419-26D4-4D15-B698-6DF7A1C7AD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E1D75AF-BC06-4BBA-AA0D-B6E9C5AD53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51FC1-FC1D-42C0-AD6C-14DF9A4C765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4260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7B905AE-BD75-42B2-9299-77695F353B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8109419-26D4-4D15-B698-6DF7A1C7AD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E1D75AF-BC06-4BBA-AA0D-B6E9C5AD53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C6CA4-89DE-48D9-9567-EEFB76CB87E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77066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B905AE-BD75-42B2-9299-77695F353B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109419-26D4-4D15-B698-6DF7A1C7AD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D75AF-BC06-4BBA-AA0D-B6E9C5AD53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F0E8D-A191-4FC5-B77C-2E7C6F2A996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79244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B905AE-BD75-42B2-9299-77695F353B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109419-26D4-4D15-B698-6DF7A1C7AD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D75AF-BC06-4BBA-AA0D-B6E9C5AD53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CD7CC-3496-4780-8EB8-D7CE834D9CF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28098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7B905AE-BD75-42B2-9299-77695F353BA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8109419-26D4-4D15-B698-6DF7A1C7ADA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E1D75AF-BC06-4BBA-AA0D-B6E9C5AD536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D41E58B-91D8-4605-B15C-62C4D739280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4" r:id="rId3"/>
    <p:sldLayoutId id="2147484375" r:id="rId4"/>
    <p:sldLayoutId id="2147484376" r:id="rId5"/>
    <p:sldLayoutId id="2147484377" r:id="rId6"/>
    <p:sldLayoutId id="2147484378" r:id="rId7"/>
    <p:sldLayoutId id="2147484379" r:id="rId8"/>
    <p:sldLayoutId id="2147484380" r:id="rId9"/>
    <p:sldLayoutId id="2147484381" r:id="rId10"/>
    <p:sldLayoutId id="2147484382" r:id="rId11"/>
    <p:sldLayoutId id="2147484383" r:id="rId12"/>
    <p:sldLayoutId id="2147484429" r:id="rId13"/>
    <p:sldLayoutId id="214748438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Click to edit Master text styles</a:t>
            </a:r>
          </a:p>
          <a:p>
            <a:pPr lvl="1"/>
            <a:r>
              <a:rPr lang="en-US" altLang="it-IT" smtClean="0"/>
              <a:t>Second level</a:t>
            </a:r>
          </a:p>
          <a:p>
            <a:pPr lvl="2"/>
            <a:r>
              <a:rPr lang="en-US" altLang="it-IT" smtClean="0"/>
              <a:t>Third level</a:t>
            </a:r>
          </a:p>
          <a:p>
            <a:pPr lvl="3"/>
            <a:r>
              <a:rPr lang="en-US" altLang="it-IT" smtClean="0"/>
              <a:t>Fourth level</a:t>
            </a:r>
          </a:p>
          <a:p>
            <a:pPr lvl="4"/>
            <a:r>
              <a:rPr lang="en-US" altLang="it-IT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84184-D4A5-4B58-B82D-6C35A4C99A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6FF2681-695C-4739-B6FD-F980AB318080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A5D62-2100-4333-9B70-75B1164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0D0BD-4A87-4E76-AE95-8DEF0853D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3E09FE4-04A9-4768-85D6-94DF750D11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5" r:id="rId1"/>
    <p:sldLayoutId id="2147484386" r:id="rId2"/>
    <p:sldLayoutId id="2147484387" r:id="rId3"/>
    <p:sldLayoutId id="2147484388" r:id="rId4"/>
    <p:sldLayoutId id="2147484389" r:id="rId5"/>
    <p:sldLayoutId id="2147484390" r:id="rId6"/>
    <p:sldLayoutId id="2147484391" r:id="rId7"/>
    <p:sldLayoutId id="2147484392" r:id="rId8"/>
    <p:sldLayoutId id="2147484393" r:id="rId9"/>
    <p:sldLayoutId id="2147484394" r:id="rId10"/>
    <p:sldLayoutId id="21474843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  <a:endParaRPr lang="en-US" altLang="it-IT" smtClean="0"/>
          </a:p>
        </p:txBody>
      </p:sp>
      <p:sp>
        <p:nvSpPr>
          <p:cNvPr id="3075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0B82D-9AA5-47E3-A5DB-7E214D2EA0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E37FE95-82D0-4DD8-9425-6B9B143BAA1B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EF531-5B23-4D02-B77C-ADE53DA73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CC945-F96B-4703-A136-2037F4075E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268EC3D-EE5D-4376-B6C6-6537E20FBB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6" r:id="rId1"/>
    <p:sldLayoutId id="2147484397" r:id="rId2"/>
    <p:sldLayoutId id="2147484398" r:id="rId3"/>
    <p:sldLayoutId id="2147484399" r:id="rId4"/>
    <p:sldLayoutId id="2147484400" r:id="rId5"/>
    <p:sldLayoutId id="2147484401" r:id="rId6"/>
    <p:sldLayoutId id="2147484402" r:id="rId7"/>
    <p:sldLayoutId id="2147484403" r:id="rId8"/>
    <p:sldLayoutId id="2147484404" r:id="rId9"/>
    <p:sldLayoutId id="2147484405" r:id="rId10"/>
    <p:sldLayoutId id="214748440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  <a:endParaRPr lang="en-US" altLang="it-IT" smtClean="0"/>
          </a:p>
        </p:txBody>
      </p:sp>
      <p:sp>
        <p:nvSpPr>
          <p:cNvPr id="4099" name="Segnaposto testo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262B22-7EED-4F1E-AA08-B6BCD802DE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517F505-2A80-4724-86B5-B9D3CB74B08A}" type="datetimeFigureOut">
              <a:rPr lang="en-US"/>
              <a:pPr>
                <a:defRPr/>
              </a:pPr>
              <a:t>9/27/2019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86BAE1-6B0E-4429-B5AC-229B9953D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62CA81-09FE-4973-8C6C-26F6DA7F3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2EF9E2B-426A-497C-A540-F98B4B74F1B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7" r:id="rId1"/>
    <p:sldLayoutId id="2147484408" r:id="rId2"/>
    <p:sldLayoutId id="2147484409" r:id="rId3"/>
    <p:sldLayoutId id="2147484410" r:id="rId4"/>
    <p:sldLayoutId id="2147484411" r:id="rId5"/>
    <p:sldLayoutId id="2147484412" r:id="rId6"/>
    <p:sldLayoutId id="2147484413" r:id="rId7"/>
    <p:sldLayoutId id="2147484414" r:id="rId8"/>
    <p:sldLayoutId id="2147484415" r:id="rId9"/>
    <p:sldLayoutId id="2147484416" r:id="rId10"/>
    <p:sldLayoutId id="2147484417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5123" name="Segnaposto testo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3ADBDD-B9B2-447B-BF97-863C01EDDB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AE5BA73-A8B1-473D-86D8-341592BF8817}" type="datetimeFigureOut">
              <a:rPr lang="it-IT"/>
              <a:pPr>
                <a:defRPr/>
              </a:pPr>
              <a:t>27/09/2019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2CB518-7E1B-4AC8-9880-C7AF5696C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83FCA9-3DEC-48AD-88F1-C5064BA5F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2948AAB-B70E-4547-AAF4-C2B74C3F73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8" r:id="rId1"/>
    <p:sldLayoutId id="2147484419" r:id="rId2"/>
    <p:sldLayoutId id="2147484420" r:id="rId3"/>
    <p:sldLayoutId id="2147484421" r:id="rId4"/>
    <p:sldLayoutId id="2147484422" r:id="rId5"/>
    <p:sldLayoutId id="2147484423" r:id="rId6"/>
    <p:sldLayoutId id="2147484424" r:id="rId7"/>
    <p:sldLayoutId id="2147484425" r:id="rId8"/>
    <p:sldLayoutId id="2147484426" r:id="rId9"/>
    <p:sldLayoutId id="2147484427" r:id="rId10"/>
    <p:sldLayoutId id="2147484428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emf"/><Relationship Id="rId7" Type="http://schemas.openxmlformats.org/officeDocument/2006/relationships/image" Target="../media/image48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53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emf"/><Relationship Id="rId5" Type="http://schemas.openxmlformats.org/officeDocument/2006/relationships/image" Target="../media/image29.emf"/><Relationship Id="rId4" Type="http://schemas.openxmlformats.org/officeDocument/2006/relationships/image" Target="../media/image5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56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emf"/><Relationship Id="rId4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62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emf"/><Relationship Id="rId5" Type="http://schemas.openxmlformats.org/officeDocument/2006/relationships/image" Target="../media/image64.png"/><Relationship Id="rId4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image" Target="../media/image75.png"/><Relationship Id="rId7" Type="http://schemas.openxmlformats.org/officeDocument/2006/relationships/image" Target="../media/image79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image" Target="../media/image82.png"/><Relationship Id="rId7" Type="http://schemas.openxmlformats.org/officeDocument/2006/relationships/image" Target="../media/image86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emf"/><Relationship Id="rId11" Type="http://schemas.openxmlformats.org/officeDocument/2006/relationships/image" Target="../media/image90.emf"/><Relationship Id="rId5" Type="http://schemas.openxmlformats.org/officeDocument/2006/relationships/image" Target="../media/image84.emf"/><Relationship Id="rId10" Type="http://schemas.openxmlformats.org/officeDocument/2006/relationships/image" Target="../media/image89.emf"/><Relationship Id="rId4" Type="http://schemas.openxmlformats.org/officeDocument/2006/relationships/image" Target="../media/image83.png"/><Relationship Id="rId9" Type="http://schemas.openxmlformats.org/officeDocument/2006/relationships/image" Target="../media/image8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7" Type="http://schemas.openxmlformats.org/officeDocument/2006/relationships/image" Target="../media/image101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emf"/><Relationship Id="rId5" Type="http://schemas.openxmlformats.org/officeDocument/2006/relationships/image" Target="../media/image99.emf"/><Relationship Id="rId4" Type="http://schemas.openxmlformats.org/officeDocument/2006/relationships/image" Target="../media/image98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0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6.jpeg"/><Relationship Id="rId5" Type="http://schemas.openxmlformats.org/officeDocument/2006/relationships/image" Target="../media/image115.wmf"/><Relationship Id="rId4" Type="http://schemas.openxmlformats.org/officeDocument/2006/relationships/image" Target="../media/image1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emf"/><Relationship Id="rId4" Type="http://schemas.openxmlformats.org/officeDocument/2006/relationships/image" Target="../media/image1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emf"/><Relationship Id="rId5" Type="http://schemas.openxmlformats.org/officeDocument/2006/relationships/image" Target="../media/image127.emf"/><Relationship Id="rId4" Type="http://schemas.openxmlformats.org/officeDocument/2006/relationships/image" Target="../media/image12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\\10.93.64.102\Complicanze%20Endoscopia%20Digestiva\RELATORI\Mutignani%20Massimiliano\emostasi%20sbagliata.mp4" TargetMode="External"/><Relationship Id="rId1" Type="http://schemas.microsoft.com/office/2007/relationships/media" Target="file:///\\10.93.64.102\Complicanze%20Endoscopia%20Digestiva\RELATORI\Mutignani%20Massimiliano\emostasi%20sbagliata.mp4" TargetMode="External"/><Relationship Id="rId6" Type="http://schemas.openxmlformats.org/officeDocument/2006/relationships/image" Target="../media/image131.png"/><Relationship Id="rId5" Type="http://schemas.openxmlformats.org/officeDocument/2006/relationships/image" Target="../media/image130.wmf"/><Relationship Id="rId4" Type="http://schemas.openxmlformats.org/officeDocument/2006/relationships/image" Target="../media/image12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wmf"/><Relationship Id="rId7" Type="http://schemas.openxmlformats.org/officeDocument/2006/relationships/image" Target="../media/image136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wmf"/><Relationship Id="rId5" Type="http://schemas.openxmlformats.org/officeDocument/2006/relationships/image" Target="../media/image134.wmf"/><Relationship Id="rId4" Type="http://schemas.openxmlformats.org/officeDocument/2006/relationships/image" Target="../media/image133.wmf"/><Relationship Id="rId9" Type="http://schemas.openxmlformats.org/officeDocument/2006/relationships/image" Target="../media/image1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emf"/><Relationship Id="rId4" Type="http://schemas.openxmlformats.org/officeDocument/2006/relationships/image" Target="../media/image1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png"/><Relationship Id="rId4" Type="http://schemas.openxmlformats.org/officeDocument/2006/relationships/image" Target="../media/image144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emf"/><Relationship Id="rId5" Type="http://schemas.openxmlformats.org/officeDocument/2006/relationships/image" Target="../media/image151.emf"/><Relationship Id="rId4" Type="http://schemas.openxmlformats.org/officeDocument/2006/relationships/image" Target="../media/image150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emf"/><Relationship Id="rId5" Type="http://schemas.openxmlformats.org/officeDocument/2006/relationships/image" Target="../media/image160.png"/><Relationship Id="rId4" Type="http://schemas.openxmlformats.org/officeDocument/2006/relationships/image" Target="../media/image159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emf"/><Relationship Id="rId5" Type="http://schemas.openxmlformats.org/officeDocument/2006/relationships/image" Target="../media/image165.emf"/><Relationship Id="rId4" Type="http://schemas.openxmlformats.org/officeDocument/2006/relationships/image" Target="../media/image164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wmf"/><Relationship Id="rId4" Type="http://schemas.openxmlformats.org/officeDocument/2006/relationships/image" Target="../media/image16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7" Type="http://schemas.openxmlformats.org/officeDocument/2006/relationships/image" Target="../media/image201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emf"/><Relationship Id="rId7" Type="http://schemas.openxmlformats.org/officeDocument/2006/relationships/image" Target="../media/image207.emf"/><Relationship Id="rId2" Type="http://schemas.openxmlformats.org/officeDocument/2006/relationships/image" Target="../media/image20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emf"/><Relationship Id="rId5" Type="http://schemas.openxmlformats.org/officeDocument/2006/relationships/image" Target="../media/image205.emf"/><Relationship Id="rId4" Type="http://schemas.openxmlformats.org/officeDocument/2006/relationships/image" Target="../media/image204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png"/><Relationship Id="rId5" Type="http://schemas.openxmlformats.org/officeDocument/2006/relationships/image" Target="../media/image211.wmf"/><Relationship Id="rId4" Type="http://schemas.openxmlformats.org/officeDocument/2006/relationships/image" Target="../media/image210.w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emf"/><Relationship Id="rId2" Type="http://schemas.openxmlformats.org/officeDocument/2006/relationships/image" Target="../media/image21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6.emf"/><Relationship Id="rId4" Type="http://schemas.openxmlformats.org/officeDocument/2006/relationships/image" Target="../media/image215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.emf"/><Relationship Id="rId5" Type="http://schemas.openxmlformats.org/officeDocument/2006/relationships/image" Target="../media/image220.emf"/><Relationship Id="rId4" Type="http://schemas.openxmlformats.org/officeDocument/2006/relationships/image" Target="../media/image219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5.emf"/><Relationship Id="rId4" Type="http://schemas.openxmlformats.org/officeDocument/2006/relationships/image" Target="../media/image224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2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3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emf"/><Relationship Id="rId2" Type="http://schemas.openxmlformats.org/officeDocument/2006/relationships/image" Target="../media/image232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35.emf"/><Relationship Id="rId4" Type="http://schemas.openxmlformats.org/officeDocument/2006/relationships/image" Target="../media/image234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emf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43.emf"/><Relationship Id="rId4" Type="http://schemas.openxmlformats.org/officeDocument/2006/relationships/image" Target="../media/image242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emf"/><Relationship Id="rId2" Type="http://schemas.openxmlformats.org/officeDocument/2006/relationships/image" Target="../media/image244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47.emf"/><Relationship Id="rId4" Type="http://schemas.openxmlformats.org/officeDocument/2006/relationships/image" Target="../media/image246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0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emf"/><Relationship Id="rId3" Type="http://schemas.openxmlformats.org/officeDocument/2006/relationships/image" Target="../media/image252.emf"/><Relationship Id="rId7" Type="http://schemas.openxmlformats.org/officeDocument/2006/relationships/image" Target="../media/image256.emf"/><Relationship Id="rId2" Type="http://schemas.openxmlformats.org/officeDocument/2006/relationships/image" Target="../media/image251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55.emf"/><Relationship Id="rId5" Type="http://schemas.openxmlformats.org/officeDocument/2006/relationships/image" Target="../media/image254.emf"/><Relationship Id="rId4" Type="http://schemas.openxmlformats.org/officeDocument/2006/relationships/image" Target="../media/image253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emf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62.emf"/><Relationship Id="rId5" Type="http://schemas.openxmlformats.org/officeDocument/2006/relationships/image" Target="../media/image261.emf"/><Relationship Id="rId4" Type="http://schemas.openxmlformats.org/officeDocument/2006/relationships/image" Target="../media/image260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00"/>
          <a:stretch>
            <a:fillRect/>
          </a:stretch>
        </p:blipFill>
        <p:spPr bwMode="auto">
          <a:xfrm>
            <a:off x="-7938" y="0"/>
            <a:ext cx="9142413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8260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9" name="Picture 1" descr="C:\Users\pc\Desktop\nizza olympus\niguarda\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5063"/>
            <a:ext cx="91440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11"/>
          <p:cNvSpPr txBox="1">
            <a:spLocks noChangeArrowheads="1"/>
          </p:cNvSpPr>
          <p:nvPr/>
        </p:nvSpPr>
        <p:spPr bwMode="auto">
          <a:xfrm>
            <a:off x="1042988" y="5661025"/>
            <a:ext cx="763905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solidFill>
                  <a:schemeClr val="bg2"/>
                </a:solidFill>
              </a:rPr>
              <a:t>S.C. di Endoscopia Digestiva ed Interventistica</a:t>
            </a:r>
          </a:p>
        </p:txBody>
      </p:sp>
      <p:pic>
        <p:nvPicPr>
          <p:cNvPr id="9221" name="Picture 2" descr="C:\Users\pc\Desktop\nizza olympus\niguarda\niguarda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6181725"/>
            <a:ext cx="86518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Immagin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68413"/>
            <a:ext cx="54959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Immagin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3308350"/>
            <a:ext cx="90725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74688" y="44450"/>
            <a:ext cx="7793037" cy="685800"/>
          </a:xfrm>
        </p:spPr>
        <p:txBody>
          <a:bodyPr/>
          <a:lstStyle/>
          <a:p>
            <a:r>
              <a:rPr lang="es-ES_tradnl" altLang="it-IT" sz="3200" b="1" smtClean="0">
                <a:solidFill>
                  <a:srgbClr val="000000"/>
                </a:solidFill>
                <a:latin typeface="Arial Unicode MS" pitchFamily="34" charset="-128"/>
              </a:rPr>
              <a:t>Diagnostic ERCP</a:t>
            </a:r>
            <a:endParaRPr lang="it-IT" altLang="it-IT" sz="3200" b="1" smtClean="0">
              <a:solidFill>
                <a:srgbClr val="000000"/>
              </a:solidFill>
              <a:latin typeface="Arial Unicode MS" pitchFamily="34" charset="-128"/>
            </a:endParaRPr>
          </a:p>
        </p:txBody>
      </p:sp>
      <p:pic>
        <p:nvPicPr>
          <p:cNvPr id="20483" name="Picture 3" descr="IPMN - bye bye erc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836613"/>
            <a:ext cx="7848600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244600"/>
            <a:ext cx="88360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Immagin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50813"/>
            <a:ext cx="79121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Immagin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6440488"/>
            <a:ext cx="4262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24713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Immagin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163" y="752475"/>
            <a:ext cx="4922837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Immagin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6489700"/>
            <a:ext cx="2600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Immagin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5525"/>
            <a:ext cx="9158288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Immagin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22363"/>
            <a:ext cx="2971800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6524625"/>
            <a:ext cx="2917825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260350"/>
            <a:ext cx="7450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968375"/>
            <a:ext cx="272415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557338"/>
            <a:ext cx="7466012" cy="463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989138"/>
            <a:ext cx="453707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494BEDAC-1CB5-4776-876A-3D1864EFE348}"/>
              </a:ext>
            </a:extLst>
          </p:cNvPr>
          <p:cNvSpPr/>
          <p:nvPr/>
        </p:nvSpPr>
        <p:spPr>
          <a:xfrm>
            <a:off x="866775" y="5876925"/>
            <a:ext cx="7305675" cy="3111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asellaDiTesto 2"/>
          <p:cNvSpPr txBox="1">
            <a:spLocks noChangeArrowheads="1"/>
          </p:cNvSpPr>
          <p:nvPr/>
        </p:nvSpPr>
        <p:spPr bwMode="auto">
          <a:xfrm>
            <a:off x="169863" y="201613"/>
            <a:ext cx="8804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000" i="0">
                <a:solidFill>
                  <a:srgbClr val="000000"/>
                </a:solidFill>
              </a:rPr>
              <a:t>What is impact of nonsteroidal anti-inflammatory drugs in the prevention of PEP: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000" i="0">
                <a:solidFill>
                  <a:srgbClr val="000000"/>
                </a:solidFill>
              </a:rPr>
              <a:t>A meta-analysis of randomized controlled trials</a:t>
            </a:r>
          </a:p>
        </p:txBody>
      </p:sp>
      <p:pic>
        <p:nvPicPr>
          <p:cNvPr id="25603" name="Immagin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8" y="6451600"/>
            <a:ext cx="3446462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Immagin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030288"/>
            <a:ext cx="8220075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367CFC2F-4315-4926-B848-3DDF1B8EDDCC}"/>
              </a:ext>
            </a:extLst>
          </p:cNvPr>
          <p:cNvSpPr/>
          <p:nvPr/>
        </p:nvSpPr>
        <p:spPr>
          <a:xfrm>
            <a:off x="398463" y="5661025"/>
            <a:ext cx="5326062" cy="328613"/>
          </a:xfrm>
          <a:prstGeom prst="rect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asellaDiTesto 2"/>
          <p:cNvSpPr txBox="1">
            <a:spLocks noChangeArrowheads="1"/>
          </p:cNvSpPr>
          <p:nvPr/>
        </p:nvSpPr>
        <p:spPr bwMode="auto">
          <a:xfrm>
            <a:off x="169863" y="201613"/>
            <a:ext cx="8804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000" i="0">
                <a:solidFill>
                  <a:srgbClr val="000000"/>
                </a:solidFill>
              </a:rPr>
              <a:t>What is impact of nonsteroidal anti-inflammatory drugs in the prevention of PEP: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000" i="0">
                <a:solidFill>
                  <a:srgbClr val="000000"/>
                </a:solidFill>
              </a:rPr>
              <a:t>A meta-analysis of randomized controlled trials</a:t>
            </a:r>
          </a:p>
        </p:txBody>
      </p:sp>
      <p:pic>
        <p:nvPicPr>
          <p:cNvPr id="26627" name="Immagin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8" y="6451600"/>
            <a:ext cx="3446462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Immagin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1208088"/>
            <a:ext cx="7847012" cy="470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1141413"/>
            <a:ext cx="8035925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24713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Immagin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163" y="752475"/>
            <a:ext cx="4922837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Immagin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6489700"/>
            <a:ext cx="2600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Immagin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492250"/>
            <a:ext cx="7218363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Immagin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2439988"/>
            <a:ext cx="8685213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464F6934-FEE2-48FF-ABE3-731B8A2CE04D}"/>
              </a:ext>
            </a:extLst>
          </p:cNvPr>
          <p:cNvSpPr/>
          <p:nvPr/>
        </p:nvSpPr>
        <p:spPr>
          <a:xfrm>
            <a:off x="242888" y="2768600"/>
            <a:ext cx="8574087" cy="373063"/>
          </a:xfrm>
          <a:prstGeom prst="rect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0A7CF42-12EC-4EC1-A82D-F9731A38C89A}"/>
              </a:ext>
            </a:extLst>
          </p:cNvPr>
          <p:cNvSpPr/>
          <p:nvPr/>
        </p:nvSpPr>
        <p:spPr>
          <a:xfrm>
            <a:off x="227013" y="3225800"/>
            <a:ext cx="2041525" cy="371475"/>
          </a:xfrm>
          <a:prstGeom prst="rect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FBADB30-E4E1-4B0F-8CB7-912D661B3DA5}"/>
              </a:ext>
            </a:extLst>
          </p:cNvPr>
          <p:cNvSpPr/>
          <p:nvPr/>
        </p:nvSpPr>
        <p:spPr>
          <a:xfrm>
            <a:off x="179388" y="4005263"/>
            <a:ext cx="2808287" cy="371475"/>
          </a:xfrm>
          <a:prstGeom prst="rect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D4C1DDD-D7AA-47FC-9E69-2ABAF78B9FFE}"/>
              </a:ext>
            </a:extLst>
          </p:cNvPr>
          <p:cNvSpPr/>
          <p:nvPr/>
        </p:nvSpPr>
        <p:spPr>
          <a:xfrm>
            <a:off x="242888" y="5241925"/>
            <a:ext cx="3176587" cy="274638"/>
          </a:xfrm>
          <a:prstGeom prst="rect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393D4CB-D8BF-471F-9BF1-2B52C389D767}"/>
              </a:ext>
            </a:extLst>
          </p:cNvPr>
          <p:cNvSpPr/>
          <p:nvPr/>
        </p:nvSpPr>
        <p:spPr>
          <a:xfrm>
            <a:off x="8101013" y="4868863"/>
            <a:ext cx="647700" cy="265112"/>
          </a:xfrm>
          <a:prstGeom prst="rect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magin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1828800"/>
            <a:ext cx="9091612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Immagin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65100"/>
            <a:ext cx="759777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Immagin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96"/>
          <a:stretch>
            <a:fillRect/>
          </a:stretch>
        </p:blipFill>
        <p:spPr bwMode="auto">
          <a:xfrm>
            <a:off x="5946775" y="6437313"/>
            <a:ext cx="13477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Immagin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7" r="24922"/>
          <a:stretch>
            <a:fillRect/>
          </a:stretch>
        </p:blipFill>
        <p:spPr bwMode="auto">
          <a:xfrm>
            <a:off x="7226300" y="6429375"/>
            <a:ext cx="7048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895475"/>
            <a:ext cx="9091613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938338"/>
            <a:ext cx="907415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1889125"/>
            <a:ext cx="91344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1828800"/>
            <a:ext cx="9107487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E0DB0697-6501-4733-9734-EFEAD2FA15C3}"/>
              </a:ext>
            </a:extLst>
          </p:cNvPr>
          <p:cNvSpPr/>
          <p:nvPr/>
        </p:nvSpPr>
        <p:spPr>
          <a:xfrm>
            <a:off x="1970088" y="5011738"/>
            <a:ext cx="5203825" cy="280987"/>
          </a:xfrm>
          <a:prstGeom prst="rect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292100"/>
            <a:ext cx="8643937" cy="9048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5222875" y="6324600"/>
            <a:ext cx="369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  <a:latin typeface="Arial" panose="020B0604020202020204" pitchFamily="34" charset="0"/>
              </a:rPr>
              <a:t>Gastrointest Endosc 2004</a:t>
            </a:r>
            <a:endParaRPr lang="en-GB" altLang="it-IT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469900" y="1704975"/>
            <a:ext cx="8245475" cy="415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</a:rPr>
              <a:t>				</a:t>
            </a:r>
            <a:r>
              <a:rPr lang="it-IT" altLang="it-IT" sz="2400">
                <a:solidFill>
                  <a:srgbClr val="000000"/>
                </a:solidFill>
                <a:latin typeface="Arial" panose="020B0604020202020204" pitchFamily="34" charset="0"/>
              </a:rPr>
              <a:t>Guide Wire	       CM injection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  <a:latin typeface="Arial" panose="020B0604020202020204" pitchFamily="34" charset="0"/>
              </a:rPr>
              <a:t>Acute pancreatitis (n°)	     none     &lt; 0.01	     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  <a:latin typeface="Arial" panose="020B0604020202020204" pitchFamily="34" charset="0"/>
              </a:rPr>
              <a:t>	mild			        -			     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  <a:latin typeface="Arial" panose="020B0604020202020204" pitchFamily="34" charset="0"/>
              </a:rPr>
              <a:t>	moderate		        -			    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  <a:latin typeface="Arial" panose="020B0604020202020204" pitchFamily="34" charset="0"/>
              </a:rPr>
              <a:t>	severe		        -			    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  <a:latin typeface="Arial" panose="020B0604020202020204" pitchFamily="34" charset="0"/>
              </a:rPr>
              <a:t>Cannulation rate (%)	     100		  100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  <a:latin typeface="Arial" panose="020B0604020202020204" pitchFamily="34" charset="0"/>
              </a:rPr>
              <a:t>Cannulation time (min)	        ?			     ?</a:t>
            </a:r>
            <a:endParaRPr lang="en-GB" altLang="it-IT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24713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Immagin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163" y="752475"/>
            <a:ext cx="4922837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Immagin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97"/>
          <a:stretch>
            <a:fillRect/>
          </a:stretch>
        </p:blipFill>
        <p:spPr bwMode="auto">
          <a:xfrm>
            <a:off x="392113" y="1184275"/>
            <a:ext cx="83597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Immagin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6489700"/>
            <a:ext cx="2600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Immagin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835150"/>
            <a:ext cx="886777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63"/>
          <a:stretch>
            <a:fillRect/>
          </a:stretch>
        </p:blipFill>
        <p:spPr bwMode="auto">
          <a:xfrm>
            <a:off x="220663" y="4105275"/>
            <a:ext cx="859631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19"/>
          <a:stretch>
            <a:fillRect/>
          </a:stretch>
        </p:blipFill>
        <p:spPr bwMode="auto">
          <a:xfrm>
            <a:off x="177800" y="3135313"/>
            <a:ext cx="8037513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96120F97-CB81-4DD5-ABB5-BA0F03CA19CF}"/>
              </a:ext>
            </a:extLst>
          </p:cNvPr>
          <p:cNvSpPr/>
          <p:nvPr/>
        </p:nvSpPr>
        <p:spPr>
          <a:xfrm>
            <a:off x="5148263" y="4581525"/>
            <a:ext cx="3455987" cy="328613"/>
          </a:xfrm>
          <a:prstGeom prst="rect">
            <a:avLst/>
          </a:prstGeom>
          <a:solidFill>
            <a:srgbClr val="4472C4">
              <a:alpha val="4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 i="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D64A1F9-26E9-4378-9607-90EEB4AD7EEC}"/>
              </a:ext>
            </a:extLst>
          </p:cNvPr>
          <p:cNvSpPr/>
          <p:nvPr/>
        </p:nvSpPr>
        <p:spPr>
          <a:xfrm>
            <a:off x="250825" y="5000625"/>
            <a:ext cx="1081088" cy="292100"/>
          </a:xfrm>
          <a:prstGeom prst="rect">
            <a:avLst/>
          </a:prstGeom>
          <a:solidFill>
            <a:srgbClr val="4472C4">
              <a:alpha val="4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 i="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2F65C301-7F88-4C4C-907E-902B816380B6}"/>
              </a:ext>
            </a:extLst>
          </p:cNvPr>
          <p:cNvSpPr/>
          <p:nvPr/>
        </p:nvSpPr>
        <p:spPr>
          <a:xfrm>
            <a:off x="1908175" y="5445125"/>
            <a:ext cx="6696075" cy="257175"/>
          </a:xfrm>
          <a:prstGeom prst="rect">
            <a:avLst/>
          </a:prstGeom>
          <a:solidFill>
            <a:srgbClr val="4472C4">
              <a:alpha val="4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 i="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446437C2-F3D9-4425-8287-85EF0635E861}"/>
              </a:ext>
            </a:extLst>
          </p:cNvPr>
          <p:cNvSpPr/>
          <p:nvPr/>
        </p:nvSpPr>
        <p:spPr>
          <a:xfrm>
            <a:off x="250825" y="5816600"/>
            <a:ext cx="2520950" cy="292100"/>
          </a:xfrm>
          <a:prstGeom prst="rect">
            <a:avLst/>
          </a:prstGeom>
          <a:solidFill>
            <a:srgbClr val="4472C4">
              <a:alpha val="4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 i="0" kern="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88913"/>
            <a:ext cx="449421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Immagin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962025"/>
            <a:ext cx="48260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Immagin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6308725"/>
            <a:ext cx="10080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Immagin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6308725"/>
            <a:ext cx="623887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Immagin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420938"/>
            <a:ext cx="895191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771650"/>
            <a:ext cx="894715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24713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Immagin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163" y="752475"/>
            <a:ext cx="4922837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Immagin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6489700"/>
            <a:ext cx="2600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Immagin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244600"/>
            <a:ext cx="8229600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Immagin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205163"/>
            <a:ext cx="82296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Immagin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4227513"/>
            <a:ext cx="2763837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28151576-4A81-4DE4-97CA-E59783EFDF40}"/>
              </a:ext>
            </a:extLst>
          </p:cNvPr>
          <p:cNvSpPr/>
          <p:nvPr/>
        </p:nvSpPr>
        <p:spPr>
          <a:xfrm>
            <a:off x="4433888" y="2060575"/>
            <a:ext cx="4025900" cy="354013"/>
          </a:xfrm>
          <a:prstGeom prst="rect">
            <a:avLst/>
          </a:prstGeom>
          <a:solidFill>
            <a:srgbClr val="4472C4">
              <a:alpha val="4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 i="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6D95ED7-9C6F-4AE3-BED8-D40F00DD759B}"/>
              </a:ext>
            </a:extLst>
          </p:cNvPr>
          <p:cNvSpPr/>
          <p:nvPr/>
        </p:nvSpPr>
        <p:spPr>
          <a:xfrm>
            <a:off x="323850" y="2492375"/>
            <a:ext cx="8064500" cy="280988"/>
          </a:xfrm>
          <a:prstGeom prst="rect">
            <a:avLst/>
          </a:prstGeom>
          <a:solidFill>
            <a:srgbClr val="4472C4">
              <a:alpha val="4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 i="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073A2AF7-F52B-45C1-8407-8C876FE087A9}"/>
              </a:ext>
            </a:extLst>
          </p:cNvPr>
          <p:cNvSpPr/>
          <p:nvPr/>
        </p:nvSpPr>
        <p:spPr>
          <a:xfrm>
            <a:off x="323850" y="3205163"/>
            <a:ext cx="2735263" cy="368300"/>
          </a:xfrm>
          <a:prstGeom prst="rect">
            <a:avLst/>
          </a:prstGeom>
          <a:solidFill>
            <a:srgbClr val="4472C4">
              <a:alpha val="4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 i="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B4110638-44F1-4EB1-83A4-1E71DA148339}"/>
              </a:ext>
            </a:extLst>
          </p:cNvPr>
          <p:cNvSpPr/>
          <p:nvPr/>
        </p:nvSpPr>
        <p:spPr>
          <a:xfrm>
            <a:off x="4427538" y="3627438"/>
            <a:ext cx="3529012" cy="306387"/>
          </a:xfrm>
          <a:prstGeom prst="rect">
            <a:avLst/>
          </a:prstGeom>
          <a:solidFill>
            <a:srgbClr val="4472C4">
              <a:alpha val="4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 i="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AE92566-4E5A-4D76-BF79-D3E4AB3D3601}"/>
              </a:ext>
            </a:extLst>
          </p:cNvPr>
          <p:cNvSpPr/>
          <p:nvPr/>
        </p:nvSpPr>
        <p:spPr>
          <a:xfrm>
            <a:off x="323850" y="2851150"/>
            <a:ext cx="576263" cy="280988"/>
          </a:xfrm>
          <a:prstGeom prst="rect">
            <a:avLst/>
          </a:prstGeom>
          <a:solidFill>
            <a:srgbClr val="4472C4">
              <a:alpha val="4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 i="0" kern="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98425"/>
            <a:ext cx="672465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Immagin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71525"/>
            <a:ext cx="29892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Immagin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5" y="6430963"/>
            <a:ext cx="31257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Immagin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290638"/>
            <a:ext cx="8816975" cy="494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Immagin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768" b="-2"/>
          <a:stretch>
            <a:fillRect/>
          </a:stretch>
        </p:blipFill>
        <p:spPr bwMode="auto">
          <a:xfrm>
            <a:off x="319088" y="6238875"/>
            <a:ext cx="5538787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290638"/>
            <a:ext cx="8788400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27125" y="115888"/>
            <a:ext cx="6653213" cy="9096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DE" altLang="it-IT" sz="4000" smtClean="0">
                <a:solidFill>
                  <a:schemeClr val="bg2"/>
                </a:solidFill>
              </a:rPr>
              <a:t>Pancreatic stents</a:t>
            </a:r>
          </a:p>
        </p:txBody>
      </p:sp>
      <p:pic>
        <p:nvPicPr>
          <p:cNvPr id="33795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"/>
          <a:stretch>
            <a:fillRect/>
          </a:stretch>
        </p:blipFill>
        <p:spPr bwMode="auto">
          <a:xfrm>
            <a:off x="2062163" y="1247775"/>
            <a:ext cx="478472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24713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Immagin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163" y="752475"/>
            <a:ext cx="4922837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Immagin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6489700"/>
            <a:ext cx="2600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Immagin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1649413"/>
            <a:ext cx="6772275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Immagin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473325"/>
            <a:ext cx="8588375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77C69509-4C72-4B6E-AE56-CE72362DFA58}"/>
              </a:ext>
            </a:extLst>
          </p:cNvPr>
          <p:cNvSpPr/>
          <p:nvPr/>
        </p:nvSpPr>
        <p:spPr>
          <a:xfrm>
            <a:off x="2700338" y="4084638"/>
            <a:ext cx="6116637" cy="352425"/>
          </a:xfrm>
          <a:prstGeom prst="rect">
            <a:avLst/>
          </a:prstGeom>
          <a:solidFill>
            <a:srgbClr val="4472C4">
              <a:alpha val="4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 i="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C94993E-8890-4023-8F49-8C1B53FF3214}"/>
              </a:ext>
            </a:extLst>
          </p:cNvPr>
          <p:cNvSpPr/>
          <p:nvPr/>
        </p:nvSpPr>
        <p:spPr>
          <a:xfrm>
            <a:off x="250825" y="4516438"/>
            <a:ext cx="5203825" cy="352425"/>
          </a:xfrm>
          <a:prstGeom prst="rect">
            <a:avLst/>
          </a:prstGeom>
          <a:solidFill>
            <a:srgbClr val="4472C4">
              <a:alpha val="4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 i="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50C86C3-CA76-4999-9D88-6D7A214FBDC3}"/>
              </a:ext>
            </a:extLst>
          </p:cNvPr>
          <p:cNvSpPr/>
          <p:nvPr/>
        </p:nvSpPr>
        <p:spPr>
          <a:xfrm>
            <a:off x="2339975" y="5732463"/>
            <a:ext cx="6116638" cy="288925"/>
          </a:xfrm>
          <a:prstGeom prst="rect">
            <a:avLst/>
          </a:prstGeom>
          <a:solidFill>
            <a:srgbClr val="4472C4">
              <a:alpha val="4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 i="0" kern="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150"/>
            <a:ext cx="6075363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Immagin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977900"/>
            <a:ext cx="5735637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Immagin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2008188"/>
            <a:ext cx="8689975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Immagin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" b="4614"/>
          <a:stretch>
            <a:fillRect/>
          </a:stretch>
        </p:blipFill>
        <p:spPr bwMode="auto">
          <a:xfrm>
            <a:off x="250825" y="5572125"/>
            <a:ext cx="86661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CasellaDiTesto 5"/>
          <p:cNvSpPr txBox="1">
            <a:spLocks noChangeArrowheads="1"/>
          </p:cNvSpPr>
          <p:nvPr/>
        </p:nvSpPr>
        <p:spPr bwMode="auto">
          <a:xfrm>
            <a:off x="5659438" y="5695950"/>
            <a:ext cx="1333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 b="0" i="0">
                <a:solidFill>
                  <a:srgbClr val="000000"/>
                </a:solidFill>
              </a:rPr>
              <a:t>NSAID-Stent</a:t>
            </a:r>
          </a:p>
        </p:txBody>
      </p:sp>
      <p:sp>
        <p:nvSpPr>
          <p:cNvPr id="36871" name="Rettangolo 1"/>
          <p:cNvSpPr>
            <a:spLocks noChangeArrowheads="1"/>
          </p:cNvSpPr>
          <p:nvPr/>
        </p:nvSpPr>
        <p:spPr bwMode="auto">
          <a:xfrm>
            <a:off x="7931150" y="5732463"/>
            <a:ext cx="88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 b="0" i="0">
                <a:solidFill>
                  <a:srgbClr val="000000"/>
                </a:solidFill>
                <a:latin typeface="Times New Roman" panose="02020603050405020304" pitchFamily="18" charset="0"/>
              </a:rPr>
              <a:t>NSAID</a:t>
            </a:r>
            <a:endParaRPr lang="it-IT" altLang="it-IT" sz="36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E:\prot panc post seb\DSC0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0" t="4367" r="7265" b="6963"/>
          <a:stretch>
            <a:fillRect/>
          </a:stretch>
        </p:blipFill>
        <p:spPr bwMode="auto">
          <a:xfrm>
            <a:off x="409575" y="850900"/>
            <a:ext cx="381635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 descr="E:\prot panc post seb\DSC00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r="8585" b="12407"/>
          <a:stretch>
            <a:fillRect/>
          </a:stretch>
        </p:blipFill>
        <p:spPr bwMode="auto">
          <a:xfrm>
            <a:off x="5076825" y="692150"/>
            <a:ext cx="3673475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 descr="E:\prot panc post seb\DSC000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9" r="6281" b="6488"/>
          <a:stretch>
            <a:fillRect/>
          </a:stretch>
        </p:blipFill>
        <p:spPr bwMode="auto">
          <a:xfrm>
            <a:off x="3121025" y="3695700"/>
            <a:ext cx="3484563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CasellaDiTesto 1"/>
          <p:cNvSpPr txBox="1">
            <a:spLocks noChangeArrowheads="1"/>
          </p:cNvSpPr>
          <p:nvPr/>
        </p:nvSpPr>
        <p:spPr bwMode="auto">
          <a:xfrm>
            <a:off x="900113" y="158750"/>
            <a:ext cx="7002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</a:rPr>
              <a:t>High risk patient for PEP: 5 fr pancreatic stent after EBS</a:t>
            </a:r>
          </a:p>
        </p:txBody>
      </p:sp>
      <p:pic>
        <p:nvPicPr>
          <p:cNvPr id="37894" name="Picture 2" descr="C:\Users\streetj\Desktop\GreenSte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508500"/>
            <a:ext cx="15557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2141538" y="2292350"/>
            <a:ext cx="5019675" cy="221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sz="138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IPMN?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260350"/>
            <a:ext cx="61245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Immagin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8" y="903288"/>
            <a:ext cx="447675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Immagin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88" y="6464300"/>
            <a:ext cx="3732212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Immagin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731963"/>
            <a:ext cx="8826500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Immagin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4648200"/>
            <a:ext cx="22590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1731963"/>
            <a:ext cx="8797925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4560888"/>
            <a:ext cx="3625850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5802312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Immagin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243013"/>
            <a:ext cx="6985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Immagin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6392863"/>
            <a:ext cx="3476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Immagin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714500"/>
            <a:ext cx="6983413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Immagin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5300663"/>
            <a:ext cx="1889125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765300"/>
            <a:ext cx="78486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6216650"/>
            <a:ext cx="275272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812925"/>
            <a:ext cx="8205788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6276975"/>
            <a:ext cx="3611562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75" y="6232525"/>
            <a:ext cx="47783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0B398477-D1E6-457C-A0AB-64EDD798DE45}"/>
              </a:ext>
            </a:extLst>
          </p:cNvPr>
          <p:cNvSpPr/>
          <p:nvPr/>
        </p:nvSpPr>
        <p:spPr>
          <a:xfrm>
            <a:off x="107950" y="115888"/>
            <a:ext cx="5802313" cy="1106487"/>
          </a:xfrm>
          <a:prstGeom prst="rect">
            <a:avLst/>
          </a:prstGeom>
          <a:solidFill>
            <a:srgbClr val="4472C4">
              <a:alpha val="4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 i="0" kern="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36750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Immagin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8" y="982663"/>
            <a:ext cx="331787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Immagin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6524625"/>
            <a:ext cx="415448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Immagin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82725"/>
            <a:ext cx="80645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8928100" cy="1143000"/>
          </a:xfrm>
        </p:spPr>
        <p:txBody>
          <a:bodyPr/>
          <a:lstStyle/>
          <a:p>
            <a:pPr eaLnBrk="1" hangingPunct="1">
              <a:lnSpc>
                <a:spcPct val="125000"/>
              </a:lnSpc>
            </a:pPr>
            <a:r>
              <a:rPr lang="it-IT" altLang="it-IT" sz="2800" b="1" i="1" smtClean="0">
                <a:latin typeface="Arial" panose="020B0604020202020204" pitchFamily="34" charset="0"/>
              </a:rPr>
              <a:t>Prevention</a:t>
            </a:r>
            <a:r>
              <a:rPr lang="it-IT" altLang="it-IT" sz="2800" b="1" smtClean="0">
                <a:latin typeface="Arial" panose="020B0604020202020204" pitchFamily="34" charset="0"/>
              </a:rPr>
              <a:t> of post-ERCP pancreatitis</a:t>
            </a:r>
            <a:br>
              <a:rPr lang="it-IT" altLang="it-IT" sz="2800" b="1" smtClean="0">
                <a:latin typeface="Arial" panose="020B0604020202020204" pitchFamily="34" charset="0"/>
              </a:rPr>
            </a:br>
            <a:r>
              <a:rPr lang="it-IT" altLang="it-IT" sz="2800" b="1" smtClean="0">
                <a:latin typeface="Arial" panose="020B0604020202020204" pitchFamily="34" charset="0"/>
              </a:rPr>
              <a:t>“Bring to home”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293813"/>
            <a:ext cx="8642350" cy="5111750"/>
          </a:xfrm>
        </p:spPr>
        <p:txBody>
          <a:bodyPr/>
          <a:lstStyle/>
          <a:p>
            <a:pPr eaLnBrk="1" hangingPunct="1">
              <a:lnSpc>
                <a:spcPct val="195000"/>
              </a:lnSpc>
            </a:pPr>
            <a:r>
              <a:rPr lang="it-IT" altLang="it-IT" sz="2000" b="1" smtClean="0">
                <a:solidFill>
                  <a:schemeClr val="bg2"/>
                </a:solidFill>
                <a:latin typeface="Arial" panose="020B0604020202020204" pitchFamily="34" charset="0"/>
              </a:rPr>
              <a:t>Careful patient selection (avoid unnecessary/inappropriate ERCP)</a:t>
            </a:r>
          </a:p>
          <a:p>
            <a:pPr eaLnBrk="1" hangingPunct="1">
              <a:lnSpc>
                <a:spcPct val="195000"/>
              </a:lnSpc>
            </a:pPr>
            <a:r>
              <a:rPr lang="it-IT" altLang="it-IT" sz="2000" b="1" smtClean="0">
                <a:solidFill>
                  <a:schemeClr val="bg2"/>
                </a:solidFill>
                <a:latin typeface="Arial" panose="020B0604020202020204" pitchFamily="34" charset="0"/>
              </a:rPr>
              <a:t>Prefer guide-wire cannulation techniques</a:t>
            </a:r>
          </a:p>
          <a:p>
            <a:pPr eaLnBrk="1" hangingPunct="1">
              <a:lnSpc>
                <a:spcPct val="195000"/>
              </a:lnSpc>
            </a:pPr>
            <a:r>
              <a:rPr lang="it-IT" altLang="it-IT" sz="2000" b="1" smtClean="0">
                <a:solidFill>
                  <a:schemeClr val="bg2"/>
                </a:solidFill>
                <a:latin typeface="Arial" panose="020B0604020202020204" pitchFamily="34" charset="0"/>
              </a:rPr>
              <a:t>Move the guidewire and inject dye kindly!</a:t>
            </a:r>
          </a:p>
          <a:p>
            <a:pPr eaLnBrk="1" hangingPunct="1">
              <a:lnSpc>
                <a:spcPct val="195000"/>
              </a:lnSpc>
            </a:pPr>
            <a:r>
              <a:rPr lang="it-IT" altLang="it-IT" sz="2000" b="1" smtClean="0">
                <a:solidFill>
                  <a:schemeClr val="bg2"/>
                </a:solidFill>
                <a:latin typeface="Arial" panose="020B0604020202020204" pitchFamily="34" charset="0"/>
              </a:rPr>
              <a:t>Use pure cut or “endocut current” for Sphx</a:t>
            </a:r>
          </a:p>
          <a:p>
            <a:pPr eaLnBrk="1" hangingPunct="1">
              <a:lnSpc>
                <a:spcPct val="195000"/>
              </a:lnSpc>
            </a:pPr>
            <a:r>
              <a:rPr lang="it-IT" altLang="it-IT" sz="2000" b="1" smtClean="0">
                <a:solidFill>
                  <a:schemeClr val="bg2"/>
                </a:solidFill>
                <a:latin typeface="Arial" panose="020B0604020202020204" pitchFamily="34" charset="0"/>
              </a:rPr>
              <a:t>Prophylaxis with NSAID always</a:t>
            </a:r>
          </a:p>
          <a:p>
            <a:pPr eaLnBrk="1" hangingPunct="1">
              <a:lnSpc>
                <a:spcPct val="195000"/>
              </a:lnSpc>
            </a:pPr>
            <a:r>
              <a:rPr lang="it-IT" altLang="it-IT" sz="2000" b="1" smtClean="0">
                <a:solidFill>
                  <a:schemeClr val="bg2"/>
                </a:solidFill>
                <a:latin typeface="Arial" panose="020B0604020202020204" pitchFamily="34" charset="0"/>
              </a:rPr>
              <a:t>Pancreatic stent only in high risk patients</a:t>
            </a:r>
          </a:p>
          <a:p>
            <a:pPr eaLnBrk="1" hangingPunct="1">
              <a:lnSpc>
                <a:spcPct val="195000"/>
              </a:lnSpc>
            </a:pPr>
            <a:r>
              <a:rPr lang="it-IT" altLang="it-IT" sz="2000" b="1" smtClean="0">
                <a:solidFill>
                  <a:schemeClr val="bg2"/>
                </a:solidFill>
                <a:latin typeface="Arial" panose="020B0604020202020204" pitchFamily="34" charset="0"/>
              </a:rPr>
              <a:t>Aggressive Hydratation</a:t>
            </a:r>
          </a:p>
          <a:p>
            <a:pPr eaLnBrk="1" hangingPunct="1">
              <a:lnSpc>
                <a:spcPct val="195000"/>
              </a:lnSpc>
            </a:pPr>
            <a:r>
              <a:rPr lang="it-IT" altLang="it-IT" sz="2000" b="1" smtClean="0">
                <a:solidFill>
                  <a:schemeClr val="bg2"/>
                </a:solidFill>
                <a:latin typeface="Arial" panose="020B0604020202020204" pitchFamily="34" charset="0"/>
              </a:rPr>
              <a:t>Biliary stent without sphincterotomy if Wirsung is normal?</a:t>
            </a:r>
          </a:p>
          <a:p>
            <a:pPr eaLnBrk="1" hangingPunct="1">
              <a:lnSpc>
                <a:spcPct val="195000"/>
              </a:lnSpc>
            </a:pPr>
            <a:endParaRPr lang="it-IT" altLang="it-IT" sz="2000" b="1" smtClean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95000"/>
              </a:lnSpc>
            </a:pPr>
            <a:endParaRPr lang="it-IT" altLang="it-IT" sz="2000" b="1" smtClean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95000"/>
              </a:lnSpc>
            </a:pPr>
            <a:endParaRPr lang="it-IT" altLang="it-IT" sz="2000" b="1" smtClean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charRg st="288" end="28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1075">
                                            <p:txEl>
                                              <p:charRg st="288" end="28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magin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18"/>
          <a:stretch>
            <a:fillRect/>
          </a:stretch>
        </p:blipFill>
        <p:spPr bwMode="auto">
          <a:xfrm>
            <a:off x="468313" y="942975"/>
            <a:ext cx="2735262" cy="579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F7BB75E8-2C0C-4DFB-B4E7-855090366E4E}"/>
              </a:ext>
            </a:extLst>
          </p:cNvPr>
          <p:cNvSpPr txBox="1">
            <a:spLocks/>
          </p:cNvSpPr>
          <p:nvPr/>
        </p:nvSpPr>
        <p:spPr>
          <a:xfrm>
            <a:off x="-107950" y="260350"/>
            <a:ext cx="95758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it-IT" altLang="it-IT" sz="3600" b="0" i="0" kern="0" dirty="0"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  <a:r>
              <a:rPr lang="it-IT" altLang="it-IT" sz="3600" b="0" i="0" kern="0" dirty="0" err="1">
                <a:latin typeface="Arial" panose="020B0604020202020204" pitchFamily="34" charset="0"/>
                <a:cs typeface="Arial" panose="020B0604020202020204" pitchFamily="34" charset="0"/>
              </a:rPr>
              <a:t>manage</a:t>
            </a:r>
            <a:r>
              <a:rPr lang="it-IT" altLang="it-IT" sz="3600" b="0" i="0" kern="0" dirty="0">
                <a:latin typeface="Arial" panose="020B0604020202020204" pitchFamily="34" charset="0"/>
                <a:cs typeface="Arial" panose="020B0604020202020204" pitchFamily="34" charset="0"/>
              </a:rPr>
              <a:t> ERCP </a:t>
            </a:r>
            <a:r>
              <a:rPr lang="it-IT" altLang="it-IT" sz="3600" b="0" i="0" kern="0" dirty="0" err="1">
                <a:latin typeface="Arial" panose="020B0604020202020204" pitchFamily="34" charset="0"/>
                <a:cs typeface="Arial" panose="020B0604020202020204" pitchFamily="34" charset="0"/>
              </a:rPr>
              <a:t>complications</a:t>
            </a:r>
            <a:r>
              <a:rPr lang="it-IT" altLang="it-IT" sz="3600" b="0" i="0" kern="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292" name="Rettangolo 1"/>
          <p:cNvSpPr>
            <a:spLocks noChangeArrowheads="1"/>
          </p:cNvSpPr>
          <p:nvPr/>
        </p:nvSpPr>
        <p:spPr bwMode="auto">
          <a:xfrm>
            <a:off x="6156325" y="6165850"/>
            <a:ext cx="2303463" cy="431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3600">
              <a:solidFill>
                <a:srgbClr val="FFFF00"/>
              </a:solidFill>
            </a:endParaRPr>
          </a:p>
        </p:txBody>
      </p:sp>
      <p:pic>
        <p:nvPicPr>
          <p:cNvPr id="5" name="Immagin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88"/>
          <a:stretch>
            <a:fillRect/>
          </a:stretch>
        </p:blipFill>
        <p:spPr bwMode="auto">
          <a:xfrm>
            <a:off x="514350" y="942975"/>
            <a:ext cx="5426075" cy="579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42975"/>
            <a:ext cx="8194675" cy="579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586" name="Rectangle 2">
            <a:extLst>
              <a:ext uri="{FF2B5EF4-FFF2-40B4-BE49-F238E27FC236}">
                <a16:creationId xmlns:a16="http://schemas.microsoft.com/office/drawing/2014/main" id="{A6D6A52F-8EC8-43B6-9B6A-DDDBA6985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0"/>
            <a:ext cx="838358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it-IT" sz="4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 ERCP </a:t>
            </a:r>
            <a:r>
              <a:rPr lang="it-IT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complications</a:t>
            </a:r>
            <a:endParaRPr lang="it-IT" sz="40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1" name="Line 3"/>
          <p:cNvSpPr>
            <a:spLocks noChangeShapeType="1"/>
          </p:cNvSpPr>
          <p:nvPr/>
        </p:nvSpPr>
        <p:spPr bwMode="auto">
          <a:xfrm>
            <a:off x="666750" y="1268413"/>
            <a:ext cx="7937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795338" y="1989138"/>
            <a:ext cx="7040562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it-IT" altLang="it-IT" sz="2300" b="0" i="0">
              <a:latin typeface="Webdings" panose="05030102010509060703" pitchFamily="18" charset="2"/>
            </a:endParaRPr>
          </a:p>
        </p:txBody>
      </p:sp>
      <p:sp>
        <p:nvSpPr>
          <p:cNvPr id="16389" name="Text Box 5">
            <a:extLst>
              <a:ext uri="{FF2B5EF4-FFF2-40B4-BE49-F238E27FC236}">
                <a16:creationId xmlns:a16="http://schemas.microsoft.com/office/drawing/2014/main" id="{F47C4F68-188E-4580-A0DC-8BE43669B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1773238"/>
            <a:ext cx="8988425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524000" indent="-609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it-IT" sz="3600" b="0" i="0" dirty="0">
                <a:latin typeface="Arial" panose="020B0604020202020204" pitchFamily="34" charset="0"/>
                <a:cs typeface="Arial" panose="020B0604020202020204" pitchFamily="34" charset="0"/>
              </a:rPr>
              <a:t>Acute pancreatitis</a:t>
            </a:r>
          </a:p>
          <a:p>
            <a:pPr>
              <a:spcBef>
                <a:spcPct val="50000"/>
              </a:spcBef>
              <a:defRPr/>
            </a:pPr>
            <a:r>
              <a:rPr lang="en-US" altLang="it-IT" sz="3600" b="0" i="0" dirty="0">
                <a:latin typeface="Arial" panose="020B0604020202020204" pitchFamily="34" charset="0"/>
                <a:cs typeface="Arial" panose="020B0604020202020204" pitchFamily="34" charset="0"/>
              </a:rPr>
              <a:t>Post ES bleeding</a:t>
            </a:r>
          </a:p>
          <a:p>
            <a:pPr>
              <a:spcBef>
                <a:spcPct val="50000"/>
              </a:spcBef>
              <a:defRPr/>
            </a:pPr>
            <a:r>
              <a:rPr lang="en-US" altLang="it-IT" sz="3600" b="0" i="0" dirty="0">
                <a:latin typeface="Arial" panose="020B0604020202020204" pitchFamily="34" charset="0"/>
                <a:cs typeface="Arial" panose="020B0604020202020204" pitchFamily="34" charset="0"/>
              </a:rPr>
              <a:t>Perforation</a:t>
            </a:r>
          </a:p>
          <a:p>
            <a:pPr marL="0" indent="0">
              <a:spcBef>
                <a:spcPct val="50000"/>
              </a:spcBef>
              <a:buFontTx/>
              <a:buNone/>
              <a:defRPr/>
            </a:pPr>
            <a:endParaRPr lang="en-US" altLang="it-IT" sz="3600" b="0" i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en-US" altLang="it-IT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4" name="Rettangolo 1"/>
          <p:cNvSpPr>
            <a:spLocks noChangeArrowheads="1"/>
          </p:cNvSpPr>
          <p:nvPr/>
        </p:nvSpPr>
        <p:spPr bwMode="auto">
          <a:xfrm>
            <a:off x="774700" y="2549525"/>
            <a:ext cx="3743325" cy="658813"/>
          </a:xfrm>
          <a:prstGeom prst="rect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36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>
            <a:extLst>
              <a:ext uri="{FF2B5EF4-FFF2-40B4-BE49-F238E27FC236}">
                <a16:creationId xmlns:a16="http://schemas.microsoft.com/office/drawing/2014/main" id="{2E8B41CE-1596-4BE4-B21B-1D6168A94E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57313" y="214313"/>
            <a:ext cx="6500812" cy="642937"/>
          </a:xfrm>
        </p:spPr>
        <p:txBody>
          <a:bodyPr>
            <a:noAutofit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Post-Sphincterotomy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Bleeding</a:t>
            </a:r>
            <a:endParaRPr lang="it-I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 algn="ctr" eaLnBrk="1" fontAlgn="auto" hangingPunct="1">
              <a:lnSpc>
                <a:spcPct val="150000"/>
              </a:lnSpc>
              <a:spcAft>
                <a:spcPts val="1800"/>
              </a:spcAft>
              <a:buFont typeface="Wingdings 2"/>
              <a:buNone/>
              <a:defRPr/>
            </a:pPr>
            <a:endParaRPr lang="it-IT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Times New Roman" pitchFamily="18" charset="0"/>
            </a:endParaRPr>
          </a:p>
          <a:p>
            <a:pPr marL="609600" indent="-609600" algn="ctr" eaLnBrk="1" fontAlgn="auto" hangingPunct="1">
              <a:lnSpc>
                <a:spcPct val="150000"/>
              </a:lnSpc>
              <a:spcAft>
                <a:spcPts val="1800"/>
              </a:spcAft>
              <a:buFont typeface="Wingdings 2"/>
              <a:buNone/>
              <a:defRPr/>
            </a:pPr>
            <a:endParaRPr lang="it-IT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Times New Roman" pitchFamily="18" charset="0"/>
            </a:endParaRPr>
          </a:p>
        </p:txBody>
      </p:sp>
      <p:pic>
        <p:nvPicPr>
          <p:cNvPr id="5" name="Picture 11" descr="Papilla con coagu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8" t="4492" r="7558" b="3702"/>
          <a:stretch>
            <a:fillRect/>
          </a:stretch>
        </p:blipFill>
        <p:spPr bwMode="auto">
          <a:xfrm>
            <a:off x="5705475" y="4857750"/>
            <a:ext cx="18669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2143125" y="2357438"/>
            <a:ext cx="52895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>
                <a:latin typeface="Arial" panose="020B0604020202020204" pitchFamily="34" charset="0"/>
                <a:cs typeface="Arial" panose="020B0604020202020204" pitchFamily="34" charset="0"/>
              </a:rPr>
              <a:t>Immediate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(If controlled is not a complication)</a:t>
            </a: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2214563" y="3714750"/>
            <a:ext cx="49212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>
                <a:latin typeface="Arial" panose="020B0604020202020204" pitchFamily="34" charset="0"/>
                <a:cs typeface="Arial" panose="020B0604020202020204" pitchFamily="34" charset="0"/>
              </a:rPr>
              <a:t>Delayed</a:t>
            </a: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(hours/days after the procedure)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The complication!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9BD47AA-2DC8-4A16-91B3-22455AA30E3E}"/>
              </a:ext>
            </a:extLst>
          </p:cNvPr>
          <p:cNvSpPr txBox="1"/>
          <p:nvPr/>
        </p:nvSpPr>
        <p:spPr>
          <a:xfrm>
            <a:off x="1857375" y="915988"/>
            <a:ext cx="5310188" cy="1217612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1" fontAlgn="auto" hangingPunct="1">
              <a:lnSpc>
                <a:spcPts val="4700"/>
              </a:lnSpc>
              <a:spcBef>
                <a:spcPts val="60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it-I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Incidence</a:t>
            </a:r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ranges</a:t>
            </a:r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widely</a:t>
            </a:r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1-48%! </a:t>
            </a:r>
          </a:p>
          <a:p>
            <a:pPr algn="ctr" eaLnBrk="1" fontAlgn="auto" hangingPunct="1">
              <a:lnSpc>
                <a:spcPts val="47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it-I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Because</a:t>
            </a:r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definitions</a:t>
            </a:r>
            <a:endParaRPr lang="it-IT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266700"/>
            <a:ext cx="6305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Immagin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1152525"/>
            <a:ext cx="38671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Immagin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6475413"/>
            <a:ext cx="221138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Immagin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1704975"/>
            <a:ext cx="787400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6310BBED-96E9-4D4C-B2AF-15F44DC92A74}"/>
              </a:ext>
            </a:extLst>
          </p:cNvPr>
          <p:cNvSpPr/>
          <p:nvPr/>
        </p:nvSpPr>
        <p:spPr>
          <a:xfrm>
            <a:off x="641350" y="2346325"/>
            <a:ext cx="7662863" cy="373063"/>
          </a:xfrm>
          <a:prstGeom prst="rect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6" name="Immagin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1690688"/>
            <a:ext cx="7850188" cy="433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D2BC860-2599-4F76-861C-77419FEE5C19}"/>
              </a:ext>
            </a:extLst>
          </p:cNvPr>
          <p:cNvSpPr/>
          <p:nvPr/>
        </p:nvSpPr>
        <p:spPr>
          <a:xfrm>
            <a:off x="631825" y="2478088"/>
            <a:ext cx="7664450" cy="374650"/>
          </a:xfrm>
          <a:prstGeom prst="rect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10" name="Immagin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1690688"/>
            <a:ext cx="7818438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C117AA15-C5C1-4E52-8CAD-D080BEEA540D}"/>
              </a:ext>
            </a:extLst>
          </p:cNvPr>
          <p:cNvSpPr/>
          <p:nvPr/>
        </p:nvSpPr>
        <p:spPr>
          <a:xfrm>
            <a:off x="641350" y="4130675"/>
            <a:ext cx="7461250" cy="398463"/>
          </a:xfrm>
          <a:prstGeom prst="rect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9DE8ECF-4D9E-4027-9DBF-962171984D78}"/>
              </a:ext>
            </a:extLst>
          </p:cNvPr>
          <p:cNvSpPr/>
          <p:nvPr/>
        </p:nvSpPr>
        <p:spPr>
          <a:xfrm>
            <a:off x="631825" y="3460750"/>
            <a:ext cx="7586663" cy="265113"/>
          </a:xfrm>
          <a:prstGeom prst="rect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8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olo 5"/>
          <p:cNvSpPr>
            <a:spLocks noGrp="1" noChangeArrowheads="1"/>
          </p:cNvSpPr>
          <p:nvPr>
            <p:ph type="title"/>
          </p:nvPr>
        </p:nvSpPr>
        <p:spPr>
          <a:xfrm>
            <a:off x="628650" y="1004888"/>
            <a:ext cx="7886700" cy="993775"/>
          </a:xfrm>
        </p:spPr>
        <p:txBody>
          <a:bodyPr/>
          <a:lstStyle/>
          <a:p>
            <a:pPr algn="ctr" eaLnBrk="1" hangingPunct="1"/>
            <a:r>
              <a:rPr lang="en-US" altLang="it-IT" b="1" smtClean="0"/>
              <a:t>DOACs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ECFEE108-44C3-423B-BE2F-2F92B843A4A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2125" y="1868488"/>
          <a:ext cx="8159750" cy="3522662"/>
        </p:xfrm>
        <a:graphic>
          <a:graphicData uri="http://schemas.openxmlformats.org/drawingml/2006/table">
            <a:tbl>
              <a:tblPr/>
              <a:tblGrid>
                <a:gridCol w="1165225">
                  <a:extLst>
                    <a:ext uri="{9D8B030D-6E8A-4147-A177-3AD203B41FA5}">
                      <a16:colId xmlns:a16="http://schemas.microsoft.com/office/drawing/2014/main" val="70882707"/>
                    </a:ext>
                  </a:extLst>
                </a:gridCol>
                <a:gridCol w="1166813">
                  <a:extLst>
                    <a:ext uri="{9D8B030D-6E8A-4147-A177-3AD203B41FA5}">
                      <a16:colId xmlns:a16="http://schemas.microsoft.com/office/drawing/2014/main" val="1105467415"/>
                    </a:ext>
                  </a:extLst>
                </a:gridCol>
                <a:gridCol w="1165225">
                  <a:extLst>
                    <a:ext uri="{9D8B030D-6E8A-4147-A177-3AD203B41FA5}">
                      <a16:colId xmlns:a16="http://schemas.microsoft.com/office/drawing/2014/main" val="2171092546"/>
                    </a:ext>
                  </a:extLst>
                </a:gridCol>
                <a:gridCol w="1165225">
                  <a:extLst>
                    <a:ext uri="{9D8B030D-6E8A-4147-A177-3AD203B41FA5}">
                      <a16:colId xmlns:a16="http://schemas.microsoft.com/office/drawing/2014/main" val="3337051943"/>
                    </a:ext>
                  </a:extLst>
                </a:gridCol>
                <a:gridCol w="1165225">
                  <a:extLst>
                    <a:ext uri="{9D8B030D-6E8A-4147-A177-3AD203B41FA5}">
                      <a16:colId xmlns:a16="http://schemas.microsoft.com/office/drawing/2014/main" val="3706668791"/>
                    </a:ext>
                  </a:extLst>
                </a:gridCol>
                <a:gridCol w="1166812">
                  <a:extLst>
                    <a:ext uri="{9D8B030D-6E8A-4147-A177-3AD203B41FA5}">
                      <a16:colId xmlns:a16="http://schemas.microsoft.com/office/drawing/2014/main" val="2485321771"/>
                    </a:ext>
                  </a:extLst>
                </a:gridCol>
                <a:gridCol w="1165225">
                  <a:extLst>
                    <a:ext uri="{9D8B030D-6E8A-4147-A177-3AD203B41FA5}">
                      <a16:colId xmlns:a16="http://schemas.microsoft.com/office/drawing/2014/main" val="541827966"/>
                    </a:ext>
                  </a:extLst>
                </a:gridCol>
              </a:tblGrid>
              <a:tr h="434908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DRUG</a:t>
                      </a:r>
                      <a:endParaRPr kumimoji="0" lang="en-US" altLang="it-IT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TRADE NAM</a:t>
                      </a:r>
                      <a:endParaRPr kumimoji="0" lang="en-US" altLang="it-IT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MECHANISM OF ACTION </a:t>
                      </a:r>
                      <a:endParaRPr kumimoji="0" lang="en-US" altLang="it-IT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PHARMACOKINETICS </a:t>
                      </a:r>
                      <a:endParaRPr kumimoji="0" lang="en-US" altLang="it-IT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ANTIDOTE</a:t>
                      </a:r>
                      <a:endParaRPr kumimoji="0" lang="en-US" altLang="it-IT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744202"/>
                  </a:ext>
                </a:extLst>
              </a:tr>
              <a:tr h="98295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200" b="1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200" b="1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200" b="1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ROUTE OF ADMINISTRATION</a:t>
                      </a:r>
                      <a:endParaRPr kumimoji="0" lang="en-US" altLang="it-IT" sz="1200" b="1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HALF LIFE (hr) </a:t>
                      </a:r>
                      <a:endParaRPr kumimoji="0" lang="en-US" altLang="it-IT" sz="1200" b="1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PEAK CONCENTRATION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(hr)</a:t>
                      </a:r>
                      <a:endParaRPr kumimoji="0" lang="en-US" altLang="it-IT" sz="1200" b="1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200" b="1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200" b="1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995375"/>
                  </a:ext>
                </a:extLst>
              </a:tr>
              <a:tr h="80007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Dabigatran etexilate mesylate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Pradaxa 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Direct thrombin inhibitor. Target— factor II 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Oral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12–17 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2–3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Idarucizumab— Praxbind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46332"/>
                  </a:ext>
                </a:extLst>
              </a:tr>
              <a:tr h="434908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Rivaroxaban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Xarelto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Direct factor Xa inhibitor 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Oral 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7–13 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2–4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9276731"/>
                  </a:ext>
                </a:extLst>
              </a:tr>
              <a:tr h="434908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Apixaban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Eliquis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Direct factor Xa inhibitor 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Oral 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1–4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310807"/>
                  </a:ext>
                </a:extLst>
              </a:tr>
              <a:tr h="434908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Edoxaban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Lixiana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Direct factor Xa inhibitor 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Oral 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9–11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1–2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01909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olo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it-IT" altLang="it-IT" b="1" smtClean="0"/>
              <a:t>When to resume DOACs?</a:t>
            </a:r>
          </a:p>
        </p:txBody>
      </p:sp>
      <p:sp>
        <p:nvSpPr>
          <p:cNvPr id="65539" name="Segnaposto contenuto 2">
            <a:extLst>
              <a:ext uri="{FF2B5EF4-FFF2-40B4-BE49-F238E27FC236}">
                <a16:creationId xmlns:a16="http://schemas.microsoft.com/office/drawing/2014/main" id="{FFBA2F0E-AD09-428B-ABCA-7FDE26E32C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81063" y="3222625"/>
            <a:ext cx="3203575" cy="1271588"/>
          </a:xfrm>
        </p:spPr>
        <p:txBody>
          <a:bodyPr rtlCol="0">
            <a:normAutofit lnSpcReduction="10000"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it-IT" altLang="it-IT" sz="2400"/>
              <a:t>No studies available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it-IT" altLang="it-IT" sz="2400"/>
              <a:t>Conflicting guidelines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it-IT" altLang="it-IT" sz="2400"/>
              <a:t>Real life data</a:t>
            </a:r>
          </a:p>
        </p:txBody>
      </p:sp>
      <p:pic>
        <p:nvPicPr>
          <p:cNvPr id="48132" name="Immagin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138" y="2651125"/>
            <a:ext cx="24130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asellaDiTesto 3"/>
          <p:cNvSpPr txBox="1">
            <a:spLocks noChangeArrowheads="1"/>
          </p:cNvSpPr>
          <p:nvPr/>
        </p:nvSpPr>
        <p:spPr bwMode="auto">
          <a:xfrm>
            <a:off x="6034088" y="5688013"/>
            <a:ext cx="3016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200" i="0">
                <a:solidFill>
                  <a:srgbClr val="000000"/>
                </a:solidFill>
                <a:latin typeface="Calibri Light" panose="020F0302020204030204" pitchFamily="34" charset="0"/>
              </a:rPr>
              <a:t>ASGE, Gastrointestinal Endoscopy 2016</a:t>
            </a:r>
          </a:p>
        </p:txBody>
      </p:sp>
      <p:pic>
        <p:nvPicPr>
          <p:cNvPr id="49155" name="Immagin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630237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Segnaposto contenuto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1613" y="2474913"/>
            <a:ext cx="8740775" cy="3244850"/>
          </a:xfr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4B05AE83-921F-403E-B09C-8F76F0D9E8D6}"/>
              </a:ext>
            </a:extLst>
          </p:cNvPr>
          <p:cNvSpPr/>
          <p:nvPr/>
        </p:nvSpPr>
        <p:spPr>
          <a:xfrm>
            <a:off x="708025" y="2474913"/>
            <a:ext cx="8112125" cy="377825"/>
          </a:xfrm>
          <a:prstGeom prst="rect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3993D87-82F7-43ED-BB95-9EDA191C492E}"/>
              </a:ext>
            </a:extLst>
          </p:cNvPr>
          <p:cNvSpPr/>
          <p:nvPr/>
        </p:nvSpPr>
        <p:spPr>
          <a:xfrm>
            <a:off x="323850" y="2876550"/>
            <a:ext cx="6408738" cy="377825"/>
          </a:xfrm>
          <a:prstGeom prst="rect">
            <a:avLst/>
          </a:prstGeom>
          <a:solidFill>
            <a:srgbClr val="4472C4">
              <a:alpha val="4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 i="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04D67D6-8FCB-4C5C-AA2C-5375967EA329}"/>
              </a:ext>
            </a:extLst>
          </p:cNvPr>
          <p:cNvSpPr/>
          <p:nvPr/>
        </p:nvSpPr>
        <p:spPr>
          <a:xfrm>
            <a:off x="323850" y="3676650"/>
            <a:ext cx="8496300" cy="377825"/>
          </a:xfrm>
          <a:prstGeom prst="rect">
            <a:avLst/>
          </a:prstGeom>
          <a:solidFill>
            <a:srgbClr val="FFFF00">
              <a:alpha val="4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 i="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B88D5D77-A786-4865-AAFA-19BC97F7D186}"/>
              </a:ext>
            </a:extLst>
          </p:cNvPr>
          <p:cNvSpPr/>
          <p:nvPr/>
        </p:nvSpPr>
        <p:spPr>
          <a:xfrm>
            <a:off x="319088" y="4127500"/>
            <a:ext cx="8496300" cy="377825"/>
          </a:xfrm>
          <a:prstGeom prst="rect">
            <a:avLst/>
          </a:prstGeom>
          <a:solidFill>
            <a:srgbClr val="FFFF00">
              <a:alpha val="4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 i="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88EC15D-5FA0-4083-A28F-002C04664EA4}"/>
              </a:ext>
            </a:extLst>
          </p:cNvPr>
          <p:cNvSpPr/>
          <p:nvPr/>
        </p:nvSpPr>
        <p:spPr>
          <a:xfrm>
            <a:off x="325438" y="4540250"/>
            <a:ext cx="8497887" cy="338138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283F54D-E676-47C7-8305-40945056235F}"/>
              </a:ext>
            </a:extLst>
          </p:cNvPr>
          <p:cNvSpPr/>
          <p:nvPr/>
        </p:nvSpPr>
        <p:spPr>
          <a:xfrm>
            <a:off x="323850" y="4964113"/>
            <a:ext cx="8499475" cy="336550"/>
          </a:xfrm>
          <a:prstGeom prst="rect">
            <a:avLst/>
          </a:prstGeom>
          <a:solidFill>
            <a:srgbClr val="FFFF00">
              <a:alpha val="4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 i="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BAA4AACD-8E74-4047-8CB5-50619E3E4AA2}"/>
              </a:ext>
            </a:extLst>
          </p:cNvPr>
          <p:cNvSpPr/>
          <p:nvPr/>
        </p:nvSpPr>
        <p:spPr>
          <a:xfrm>
            <a:off x="331788" y="5386388"/>
            <a:ext cx="2871787" cy="301625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CAD464FA-464A-41DE-A477-21E3ECA80621}"/>
              </a:ext>
            </a:extLst>
          </p:cNvPr>
          <p:cNvSpPr/>
          <p:nvPr/>
        </p:nvSpPr>
        <p:spPr>
          <a:xfrm>
            <a:off x="7380288" y="3338513"/>
            <a:ext cx="1435100" cy="246062"/>
          </a:xfrm>
          <a:prstGeom prst="rect">
            <a:avLst/>
          </a:prstGeom>
          <a:solidFill>
            <a:srgbClr val="FFFF00">
              <a:alpha val="4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 i="0" kern="0" dirty="0">
              <a:solidFill>
                <a:prstClr val="white"/>
              </a:solidFill>
              <a:highlight>
                <a:srgbClr val="FFFF00"/>
              </a:highlight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asellaDiTesto 3"/>
          <p:cNvSpPr txBox="1">
            <a:spLocks noChangeArrowheads="1"/>
          </p:cNvSpPr>
          <p:nvPr/>
        </p:nvSpPr>
        <p:spPr bwMode="auto">
          <a:xfrm>
            <a:off x="3708400" y="1247775"/>
            <a:ext cx="51863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200" i="0">
                <a:solidFill>
                  <a:srgbClr val="000000"/>
                </a:solidFill>
                <a:latin typeface="Calibri Light" panose="020F0302020204030204" pitchFamily="34" charset="0"/>
              </a:rPr>
              <a:t>Veitch AM, Vanbiervliet G, Gershlick AH, et al. Gut 2016</a:t>
            </a:r>
          </a:p>
        </p:txBody>
      </p:sp>
      <p:pic>
        <p:nvPicPr>
          <p:cNvPr id="50179" name="Segnaposto contenuto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60338"/>
            <a:ext cx="4546600" cy="1365250"/>
          </a:xfrm>
        </p:spPr>
      </p:pic>
      <p:pic>
        <p:nvPicPr>
          <p:cNvPr id="50180" name="Immagin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668338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Immagin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44675"/>
            <a:ext cx="772477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6CEDDC1B-1048-4DB3-A3A5-019D9B008C56}"/>
              </a:ext>
            </a:extLst>
          </p:cNvPr>
          <p:cNvSpPr/>
          <p:nvPr/>
        </p:nvSpPr>
        <p:spPr>
          <a:xfrm>
            <a:off x="611188" y="3876675"/>
            <a:ext cx="7724775" cy="2360613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0650"/>
            <a:ext cx="6326188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Immagin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055688"/>
            <a:ext cx="3328988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Immagin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92313"/>
            <a:ext cx="8207375" cy="442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CasellaDiTesto 4"/>
          <p:cNvSpPr txBox="1">
            <a:spLocks noChangeArrowheads="1"/>
          </p:cNvSpPr>
          <p:nvPr/>
        </p:nvSpPr>
        <p:spPr bwMode="auto">
          <a:xfrm>
            <a:off x="4356100" y="6416675"/>
            <a:ext cx="4398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200" i="0">
                <a:solidFill>
                  <a:srgbClr val="000000"/>
                </a:solidFill>
                <a:latin typeface="Calibri Light" panose="020F0302020204030204" pitchFamily="34" charset="0"/>
              </a:rPr>
              <a:t>Radaelli F, Fuccio L, Paggi S, et al. Gut 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olo 1"/>
          <p:cNvSpPr>
            <a:spLocks noGrp="1" noChangeArrowheads="1"/>
          </p:cNvSpPr>
          <p:nvPr>
            <p:ph type="title"/>
          </p:nvPr>
        </p:nvSpPr>
        <p:spPr>
          <a:xfrm>
            <a:off x="628650" y="288925"/>
            <a:ext cx="7886700" cy="993775"/>
          </a:xfrm>
        </p:spPr>
        <p:txBody>
          <a:bodyPr/>
          <a:lstStyle/>
          <a:p>
            <a:pPr algn="ctr" eaLnBrk="1" hangingPunct="1"/>
            <a:r>
              <a:rPr lang="it-IT" altLang="it-IT" b="1" smtClean="0"/>
              <a:t>When to resume DOACs?</a:t>
            </a:r>
          </a:p>
        </p:txBody>
      </p:sp>
      <p:pic>
        <p:nvPicPr>
          <p:cNvPr id="52227" name="Segnaposto contenuto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650" y="3840163"/>
            <a:ext cx="7886700" cy="1503362"/>
          </a:xfrm>
        </p:spPr>
      </p:pic>
      <p:sp>
        <p:nvSpPr>
          <p:cNvPr id="52228" name="CasellaDiTesto 4"/>
          <p:cNvSpPr txBox="1">
            <a:spLocks noChangeArrowheads="1"/>
          </p:cNvSpPr>
          <p:nvPr/>
        </p:nvSpPr>
        <p:spPr bwMode="auto">
          <a:xfrm>
            <a:off x="4602163" y="5975350"/>
            <a:ext cx="42862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200" i="0">
                <a:solidFill>
                  <a:srgbClr val="000000"/>
                </a:solidFill>
                <a:latin typeface="Calibri Light" panose="020F0302020204030204" pitchFamily="34" charset="0"/>
              </a:rPr>
              <a:t>Radaelli F, Fuccio L, Paggi S, et al. Gut 2019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878FCC6-2603-471D-8A7A-40C41C0E0E1E}"/>
              </a:ext>
            </a:extLst>
          </p:cNvPr>
          <p:cNvSpPr/>
          <p:nvPr/>
        </p:nvSpPr>
        <p:spPr>
          <a:xfrm>
            <a:off x="628650" y="1608138"/>
            <a:ext cx="7886700" cy="1322387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marL="214313" indent="-214313"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1350" b="0" i="0" dirty="0">
                <a:solidFill>
                  <a:prstClr val="black"/>
                </a:solidFill>
                <a:latin typeface="Calibri" panose="020F0502020204030204"/>
              </a:rPr>
              <a:t>ERCP without </a:t>
            </a:r>
            <a:r>
              <a:rPr lang="en-US" sz="1350" b="0" i="0" dirty="0" err="1">
                <a:solidFill>
                  <a:prstClr val="black"/>
                </a:solidFill>
                <a:latin typeface="Calibri" panose="020F0502020204030204"/>
              </a:rPr>
              <a:t>sphyncterotomy</a:t>
            </a:r>
            <a:r>
              <a:rPr lang="en-US" sz="1350" b="0" i="0" dirty="0">
                <a:solidFill>
                  <a:prstClr val="black"/>
                </a:solidFill>
                <a:latin typeface="Calibri" panose="020F0502020204030204"/>
              </a:rPr>
              <a:t> 7 (2.1% of low-risk procedures)</a:t>
            </a:r>
          </a:p>
          <a:p>
            <a:pPr marL="214313" indent="-214313"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1350" b="0" i="0" dirty="0">
                <a:solidFill>
                  <a:prstClr val="black"/>
                </a:solidFill>
                <a:latin typeface="Calibri" panose="020F0502020204030204"/>
              </a:rPr>
              <a:t>ERCP with </a:t>
            </a:r>
            <a:r>
              <a:rPr lang="en-US" sz="1350" b="0" i="0" dirty="0" err="1">
                <a:solidFill>
                  <a:prstClr val="black"/>
                </a:solidFill>
                <a:latin typeface="Calibri" panose="020F0502020204030204"/>
              </a:rPr>
              <a:t>sphincterotomy</a:t>
            </a:r>
            <a:r>
              <a:rPr lang="en-US" sz="1350" b="0" i="0" dirty="0">
                <a:solidFill>
                  <a:prstClr val="black"/>
                </a:solidFill>
                <a:latin typeface="Calibri" panose="020F0502020204030204"/>
              </a:rPr>
              <a:t> 19 (9.4% of high-risk procedures)</a:t>
            </a:r>
          </a:p>
          <a:p>
            <a:pPr marL="214313" indent="-214313"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1350" b="0" i="0" dirty="0">
                <a:solidFill>
                  <a:prstClr val="black"/>
                </a:solidFill>
                <a:latin typeface="Calibri" panose="020F0502020204030204"/>
              </a:rPr>
              <a:t>Incidence almost twice as high in patients with resumption of anticoagulation earlier than recommended by the BSG/ESGE guidelines (14.3% vs 6.6%, p=0.27 ns).</a:t>
            </a:r>
          </a:p>
          <a:p>
            <a:pPr marL="214313" indent="-214313"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1350" b="0" i="0" dirty="0">
                <a:solidFill>
                  <a:prstClr val="black"/>
                </a:solidFill>
                <a:latin typeface="Calibri" panose="020F0502020204030204"/>
              </a:rPr>
              <a:t>unsafety of heparin bridging in DOAC patients,</a:t>
            </a:r>
          </a:p>
        </p:txBody>
      </p:sp>
      <p:sp>
        <p:nvSpPr>
          <p:cNvPr id="6" name="Cornice 5">
            <a:extLst>
              <a:ext uri="{FF2B5EF4-FFF2-40B4-BE49-F238E27FC236}">
                <a16:creationId xmlns:a16="http://schemas.microsoft.com/office/drawing/2014/main" id="{F48D7E86-E6AF-414C-8655-2C7DD51DECEA}"/>
              </a:ext>
            </a:extLst>
          </p:cNvPr>
          <p:cNvSpPr/>
          <p:nvPr/>
        </p:nvSpPr>
        <p:spPr>
          <a:xfrm>
            <a:off x="5829300" y="4337050"/>
            <a:ext cx="1079500" cy="1209675"/>
          </a:xfrm>
          <a:prstGeom prst="frame">
            <a:avLst>
              <a:gd name="adj1" fmla="val 2123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b="0" i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4" descr="Clip Olymp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4106863"/>
            <a:ext cx="2592387" cy="2592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19" descr="Ago sclerosi C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2" b="435"/>
          <a:stretch>
            <a:fillRect/>
          </a:stretch>
        </p:blipFill>
        <p:spPr bwMode="auto">
          <a:xfrm>
            <a:off x="2484438" y="1174750"/>
            <a:ext cx="3663950" cy="2254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6" name="Text Box 22"/>
          <p:cNvSpPr txBox="1">
            <a:spLocks noChangeArrowheads="1"/>
          </p:cNvSpPr>
          <p:nvPr/>
        </p:nvSpPr>
        <p:spPr bwMode="auto">
          <a:xfrm>
            <a:off x="7237413" y="6083300"/>
            <a:ext cx="14763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700">
                <a:solidFill>
                  <a:srgbClr val="FFFF00"/>
                </a:solidFill>
              </a:rPr>
              <a:t>Single-use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700">
                <a:solidFill>
                  <a:srgbClr val="FFFF00"/>
                </a:solidFill>
              </a:rPr>
              <a:t>clip</a:t>
            </a:r>
          </a:p>
        </p:txBody>
      </p:sp>
      <p:sp>
        <p:nvSpPr>
          <p:cNvPr id="54277" name="Text Box 45"/>
          <p:cNvSpPr txBox="1">
            <a:spLocks noChangeArrowheads="1"/>
          </p:cNvSpPr>
          <p:nvPr/>
        </p:nvSpPr>
        <p:spPr bwMode="auto">
          <a:xfrm>
            <a:off x="5407025" y="3429000"/>
            <a:ext cx="3736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>
                <a:solidFill>
                  <a:schemeClr val="bg1"/>
                </a:solidFill>
              </a:rPr>
              <a:t>The duodenoscope</a:t>
            </a:r>
          </a:p>
        </p:txBody>
      </p:sp>
      <p:sp>
        <p:nvSpPr>
          <p:cNvPr id="20" name="Text Box 71">
            <a:extLst>
              <a:ext uri="{FF2B5EF4-FFF2-40B4-BE49-F238E27FC236}">
                <a16:creationId xmlns:a16="http://schemas.microsoft.com/office/drawing/2014/main" id="{33962B6A-3EC6-4B54-B006-F82CFB56D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25400"/>
            <a:ext cx="542925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000" i="0" dirty="0" err="1">
                <a:solidFill>
                  <a:schemeClr val="tx1"/>
                </a:solidFill>
                <a:latin typeface="+mn-lt"/>
              </a:rPr>
              <a:t>Post-Sphincterotomy</a:t>
            </a:r>
            <a:r>
              <a:rPr lang="it-IT" sz="3000" i="0" dirty="0">
                <a:solidFill>
                  <a:schemeClr val="tx1"/>
                </a:solidFill>
                <a:latin typeface="+mn-lt"/>
              </a:rPr>
              <a:t> </a:t>
            </a:r>
            <a:r>
              <a:rPr lang="it-IT" sz="3000" i="0" dirty="0" err="1">
                <a:solidFill>
                  <a:schemeClr val="tx1"/>
                </a:solidFill>
                <a:latin typeface="+mn-lt"/>
              </a:rPr>
              <a:t>Bleeding</a:t>
            </a:r>
            <a:endParaRPr lang="it-IT" sz="3000" i="0" dirty="0">
              <a:solidFill>
                <a:schemeClr val="tx1"/>
              </a:solidFill>
              <a:latin typeface="+mn-lt"/>
            </a:endParaRPr>
          </a:p>
          <a:p>
            <a:pPr algn="ctr" eaLnBrk="1" fontAlgn="auto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i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How</a:t>
            </a:r>
            <a:r>
              <a:rPr lang="it-IT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i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it-IT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i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treat</a:t>
            </a:r>
            <a:endParaRPr lang="it-IT" i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4279" name="Picture 6" descr="APC 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4367213"/>
            <a:ext cx="2289175" cy="2320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0" name="Picture 2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" r="13039" b="14864"/>
          <a:stretch>
            <a:fillRect/>
          </a:stretch>
        </p:blipFill>
        <p:spPr bwMode="auto">
          <a:xfrm>
            <a:off x="2484438" y="3081338"/>
            <a:ext cx="3646487" cy="23606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1" name="Picture 10" descr="HPIM07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5" t="14429" r="36711" b="19481"/>
          <a:stretch>
            <a:fillRect/>
          </a:stretch>
        </p:blipFill>
        <p:spPr bwMode="auto">
          <a:xfrm>
            <a:off x="684213" y="1079500"/>
            <a:ext cx="1800225" cy="33432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2" name="Picture 12" descr="Accessori 09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7" t="22247" r="28207" b="34154"/>
          <a:stretch>
            <a:fillRect/>
          </a:stretch>
        </p:blipFill>
        <p:spPr bwMode="auto">
          <a:xfrm>
            <a:off x="3001963" y="4624388"/>
            <a:ext cx="3159125" cy="20812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3" name="Picture 19" descr="C:\Users\window\Desktop\ERCP complications\imagesHNYDTC0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1143000"/>
            <a:ext cx="2590800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magin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0"/>
            <a:ext cx="673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ttangolo 1"/>
          <p:cNvSpPr>
            <a:spLocks noChangeArrowheads="1"/>
          </p:cNvSpPr>
          <p:nvPr/>
        </p:nvSpPr>
        <p:spPr bwMode="auto">
          <a:xfrm>
            <a:off x="5364163" y="4076700"/>
            <a:ext cx="2520950" cy="1584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36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14300"/>
            <a:ext cx="6475412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Immagin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962025"/>
            <a:ext cx="5449887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Immagin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63" y="6364288"/>
            <a:ext cx="34004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Immagin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689100"/>
            <a:ext cx="348615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Immagin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189163"/>
            <a:ext cx="906780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180975"/>
            <a:ext cx="617537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Immagin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833438"/>
            <a:ext cx="2781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Immagin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6350000"/>
            <a:ext cx="304958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Immagin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603375"/>
            <a:ext cx="8035925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5575"/>
            <a:ext cx="9091613" cy="432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5" descr="PDVD_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6" t="6598" r="7646" b="14670"/>
          <a:stretch>
            <a:fillRect/>
          </a:stretch>
        </p:blipFill>
        <p:spPr bwMode="auto">
          <a:xfrm>
            <a:off x="2214563" y="1768475"/>
            <a:ext cx="4665662" cy="4589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71">
            <a:extLst>
              <a:ext uri="{FF2B5EF4-FFF2-40B4-BE49-F238E27FC236}">
                <a16:creationId xmlns:a16="http://schemas.microsoft.com/office/drawing/2014/main" id="{467966E7-7CCE-4043-BC67-637532606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313" y="168275"/>
            <a:ext cx="6429375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000" b="0" i="0" dirty="0" err="1">
                <a:solidFill>
                  <a:schemeClr val="tx1"/>
                </a:solidFill>
                <a:latin typeface="+mn-lt"/>
              </a:rPr>
              <a:t>Post-Sphincterotomy</a:t>
            </a:r>
            <a:r>
              <a:rPr lang="it-IT" sz="3000" b="0" i="0" dirty="0">
                <a:solidFill>
                  <a:schemeClr val="tx1"/>
                </a:solidFill>
                <a:latin typeface="+mn-lt"/>
              </a:rPr>
              <a:t> </a:t>
            </a:r>
            <a:r>
              <a:rPr lang="it-IT" sz="3000" b="0" i="0" dirty="0" err="1">
                <a:solidFill>
                  <a:schemeClr val="tx1"/>
                </a:solidFill>
                <a:latin typeface="+mn-lt"/>
              </a:rPr>
              <a:t>Bleeding</a:t>
            </a:r>
            <a:endParaRPr lang="it-IT" sz="3000" b="0" i="0" dirty="0">
              <a:solidFill>
                <a:schemeClr val="tx1"/>
              </a:solidFill>
              <a:latin typeface="+mn-lt"/>
            </a:endParaRPr>
          </a:p>
          <a:p>
            <a:pPr algn="ctr" eaLnBrk="1" fontAlgn="auto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b="0" i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Where</a:t>
            </a:r>
            <a:r>
              <a:rPr lang="it-IT" b="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b="0" i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it-IT" b="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b="0" i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inject</a:t>
            </a:r>
            <a:r>
              <a:rPr lang="it-IT" b="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t-IT" b="0" i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burn</a:t>
            </a:r>
            <a:r>
              <a:rPr lang="it-IT" b="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t-IT" b="0" i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close</a:t>
            </a:r>
            <a:endParaRPr lang="it-IT" b="0" i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uppo 9"/>
          <p:cNvGrpSpPr>
            <a:grpSpLocks/>
          </p:cNvGrpSpPr>
          <p:nvPr/>
        </p:nvGrpSpPr>
        <p:grpSpPr bwMode="auto">
          <a:xfrm>
            <a:off x="3624263" y="3927475"/>
            <a:ext cx="1549400" cy="2398713"/>
            <a:chOff x="3624649" y="3926703"/>
            <a:chExt cx="1548713" cy="2399587"/>
          </a:xfrm>
        </p:grpSpPr>
        <p:sp>
          <p:nvSpPr>
            <p:cNvPr id="4" name="Figura a mano libera 3">
              <a:extLst>
                <a:ext uri="{FF2B5EF4-FFF2-40B4-BE49-F238E27FC236}">
                  <a16:creationId xmlns:a16="http://schemas.microsoft.com/office/drawing/2014/main" id="{59585684-B20E-42AF-839C-7E8FC2F04CA7}"/>
                </a:ext>
              </a:extLst>
            </p:cNvPr>
            <p:cNvSpPr/>
            <p:nvPr/>
          </p:nvSpPr>
          <p:spPr>
            <a:xfrm>
              <a:off x="3624649" y="3926703"/>
              <a:ext cx="1548713" cy="1427683"/>
            </a:xfrm>
            <a:custGeom>
              <a:avLst/>
              <a:gdLst>
                <a:gd name="connsiteX0" fmla="*/ 0 w 1548713"/>
                <a:gd name="connsiteY0" fmla="*/ 1386702 h 1427892"/>
                <a:gd name="connsiteX1" fmla="*/ 230659 w 1548713"/>
                <a:gd name="connsiteY1" fmla="*/ 381686 h 1427892"/>
                <a:gd name="connsiteX2" fmla="*/ 362465 w 1548713"/>
                <a:gd name="connsiteY2" fmla="*/ 60411 h 1427892"/>
                <a:gd name="connsiteX3" fmla="*/ 675502 w 1548713"/>
                <a:gd name="connsiteY3" fmla="*/ 19221 h 1427892"/>
                <a:gd name="connsiteX4" fmla="*/ 840259 w 1548713"/>
                <a:gd name="connsiteY4" fmla="*/ 151027 h 1427892"/>
                <a:gd name="connsiteX5" fmla="*/ 1145059 w 1548713"/>
                <a:gd name="connsiteY5" fmla="*/ 422875 h 1427892"/>
                <a:gd name="connsiteX6" fmla="*/ 1466335 w 1548713"/>
                <a:gd name="connsiteY6" fmla="*/ 941859 h 1427892"/>
                <a:gd name="connsiteX7" fmla="*/ 1548713 w 1548713"/>
                <a:gd name="connsiteY7" fmla="*/ 1411416 h 1427892"/>
                <a:gd name="connsiteX8" fmla="*/ 1548713 w 1548713"/>
                <a:gd name="connsiteY8" fmla="*/ 1411416 h 1427892"/>
                <a:gd name="connsiteX9" fmla="*/ 1548713 w 1548713"/>
                <a:gd name="connsiteY9" fmla="*/ 1427892 h 1427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8713" h="1427892">
                  <a:moveTo>
                    <a:pt x="0" y="1386702"/>
                  </a:moveTo>
                  <a:cubicBezTo>
                    <a:pt x="85124" y="994718"/>
                    <a:pt x="170248" y="602735"/>
                    <a:pt x="230659" y="381686"/>
                  </a:cubicBezTo>
                  <a:cubicBezTo>
                    <a:pt x="291070" y="160638"/>
                    <a:pt x="288325" y="120822"/>
                    <a:pt x="362465" y="60411"/>
                  </a:cubicBezTo>
                  <a:cubicBezTo>
                    <a:pt x="436605" y="0"/>
                    <a:pt x="595870" y="4118"/>
                    <a:pt x="675502" y="19221"/>
                  </a:cubicBezTo>
                  <a:cubicBezTo>
                    <a:pt x="755134" y="34324"/>
                    <a:pt x="762000" y="83751"/>
                    <a:pt x="840259" y="151027"/>
                  </a:cubicBezTo>
                  <a:cubicBezTo>
                    <a:pt x="918518" y="218303"/>
                    <a:pt x="1040713" y="291070"/>
                    <a:pt x="1145059" y="422875"/>
                  </a:cubicBezTo>
                  <a:cubicBezTo>
                    <a:pt x="1249405" y="554680"/>
                    <a:pt x="1399059" y="777102"/>
                    <a:pt x="1466335" y="941859"/>
                  </a:cubicBezTo>
                  <a:cubicBezTo>
                    <a:pt x="1533611" y="1106616"/>
                    <a:pt x="1548713" y="1411416"/>
                    <a:pt x="1548713" y="1411416"/>
                  </a:cubicBezTo>
                  <a:lnTo>
                    <a:pt x="1548713" y="1411416"/>
                  </a:lnTo>
                  <a:lnTo>
                    <a:pt x="1548713" y="1427892"/>
                  </a:lnTo>
                </a:path>
              </a:pathLst>
            </a:custGeom>
            <a:ln w="38100">
              <a:solidFill>
                <a:srgbClr val="0CF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/>
            </a:p>
          </p:txBody>
        </p:sp>
        <p:pic>
          <p:nvPicPr>
            <p:cNvPr id="57351" name="Picture 7" descr="C:\Documents and Settings\Tringali Andrea\Impostazioni locali\Temporary Internet Files\Content.IE5\V85LQTAZ\MCj03468530000[1].wm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7686" y="5429264"/>
              <a:ext cx="535838" cy="897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emostasi sbagliata.mp4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74763"/>
            <a:ext cx="80645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3375"/>
            <a:ext cx="58864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12875"/>
            <a:ext cx="61404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938"/>
            <a:ext cx="3313113" cy="33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420938"/>
            <a:ext cx="3536950" cy="336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2420938"/>
            <a:ext cx="3335337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6165850"/>
            <a:ext cx="36988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6127750"/>
            <a:ext cx="24796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3471863" y="2800350"/>
            <a:ext cx="1684337" cy="3698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FFFF00"/>
                </a:solidFill>
              </a:rPr>
              <a:t>Site of injection</a:t>
            </a:r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5200650" y="5105400"/>
            <a:ext cx="1627188" cy="4000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FFFF00"/>
                </a:solidFill>
              </a:rPr>
              <a:t>Papilla major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265113"/>
            <a:ext cx="8262938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Immagin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1446213"/>
            <a:ext cx="5910263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Immagin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8" y="6478588"/>
            <a:ext cx="2019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Immagin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5" y="1851025"/>
            <a:ext cx="6761163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B77EBEF7-770F-4B70-84E2-E0F665C4E6B1}"/>
              </a:ext>
            </a:extLst>
          </p:cNvPr>
          <p:cNvSpPr/>
          <p:nvPr/>
        </p:nvSpPr>
        <p:spPr>
          <a:xfrm>
            <a:off x="1489075" y="3787775"/>
            <a:ext cx="6761163" cy="274638"/>
          </a:xfrm>
          <a:prstGeom prst="rect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F011B68-3AFA-4D6B-9A4B-F88DCC985463}"/>
              </a:ext>
            </a:extLst>
          </p:cNvPr>
          <p:cNvSpPr/>
          <p:nvPr/>
        </p:nvSpPr>
        <p:spPr>
          <a:xfrm>
            <a:off x="1492250" y="4291013"/>
            <a:ext cx="6762750" cy="274637"/>
          </a:xfrm>
          <a:prstGeom prst="rect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B399D3E-6389-4B15-8AE1-51D3D654B827}"/>
              </a:ext>
            </a:extLst>
          </p:cNvPr>
          <p:cNvSpPr/>
          <p:nvPr/>
        </p:nvSpPr>
        <p:spPr>
          <a:xfrm>
            <a:off x="1443038" y="5921375"/>
            <a:ext cx="6761162" cy="274638"/>
          </a:xfrm>
          <a:prstGeom prst="rect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60350"/>
            <a:ext cx="669766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8" y="6303963"/>
            <a:ext cx="4802187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878522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frozen fontain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3211513"/>
            <a:ext cx="428625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4" descr="fantas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t="32491" r="15657" b="10211"/>
          <a:stretch>
            <a:fillRect/>
          </a:stretch>
        </p:blipFill>
        <p:spPr bwMode="auto">
          <a:xfrm>
            <a:off x="5435600" y="3106738"/>
            <a:ext cx="2917825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CasellaDiTesto 1"/>
          <p:cNvSpPr txBox="1">
            <a:spLocks noChangeArrowheads="1"/>
          </p:cNvSpPr>
          <p:nvPr/>
        </p:nvSpPr>
        <p:spPr bwMode="auto">
          <a:xfrm>
            <a:off x="827088" y="1050925"/>
            <a:ext cx="71866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>
                <a:latin typeface="Arial" panose="020B0604020202020204" pitchFamily="34" charset="0"/>
                <a:cs typeface="Arial" panose="020B0604020202020204" pitchFamily="34" charset="0"/>
              </a:rPr>
              <a:t>Magic powders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>
                <a:latin typeface="Arial" panose="020B0604020202020204" pitchFamily="34" charset="0"/>
                <a:cs typeface="Arial" panose="020B0604020202020204" pitchFamily="34" charset="0"/>
              </a:rPr>
              <a:t>Floseal, hemospray and other…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07950"/>
            <a:ext cx="682307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Immagin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3" y="1073150"/>
            <a:ext cx="57372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Immagin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6438900"/>
            <a:ext cx="5316538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Immagin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423988"/>
            <a:ext cx="2289175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Immagin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1920875"/>
            <a:ext cx="8169275" cy="41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olo 1"/>
          <p:cNvSpPr>
            <a:spLocks noGrp="1" noChangeArrowheads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r>
              <a:rPr lang="it-IT" altLang="it-IT" smtClean="0"/>
              <a:t>Post EBS bleeding: SEMS</a:t>
            </a:r>
          </a:p>
        </p:txBody>
      </p:sp>
      <p:pic>
        <p:nvPicPr>
          <p:cNvPr id="66563" name="Picture 2" descr="E:\PENTAX\ID\BRIVIO_DOVALCO_ID_0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" t="12625" r="15242" b="17252"/>
          <a:stretch>
            <a:fillRect/>
          </a:stretch>
        </p:blipFill>
        <p:spPr bwMode="auto">
          <a:xfrm>
            <a:off x="360363" y="1125538"/>
            <a:ext cx="4211637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3" descr="E:\PENTAX\ID\BRIVIO_DOVALCO_ID_0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9" t="15625" r="7143" b="15862"/>
          <a:stretch>
            <a:fillRect/>
          </a:stretch>
        </p:blipFill>
        <p:spPr bwMode="auto">
          <a:xfrm>
            <a:off x="4932363" y="1123950"/>
            <a:ext cx="3887787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4" descr="E:\PENTAX\ID\BRIVIO_DOVALCO_ID_00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8" t="5687" r="7912" b="29562"/>
          <a:stretch>
            <a:fillRect/>
          </a:stretch>
        </p:blipFill>
        <p:spPr bwMode="auto">
          <a:xfrm>
            <a:off x="360363" y="3995738"/>
            <a:ext cx="4211637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5" descr="E:\PENTAX\ID\BRIVIO_DOVALCO_ID_00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t="17366" r="19481" b="15945"/>
          <a:stretch>
            <a:fillRect/>
          </a:stretch>
        </p:blipFill>
        <p:spPr bwMode="auto">
          <a:xfrm>
            <a:off x="4932363" y="3995738"/>
            <a:ext cx="3887787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Immagin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3" y="1000125"/>
            <a:ext cx="5395912" cy="544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1000125"/>
            <a:ext cx="8475662" cy="544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Immagin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23813"/>
            <a:ext cx="4746625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Immagin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88" y="484188"/>
            <a:ext cx="48895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Immagin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38" y="6542088"/>
            <a:ext cx="2239962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586" name="Rectangle 2">
            <a:extLst>
              <a:ext uri="{FF2B5EF4-FFF2-40B4-BE49-F238E27FC236}">
                <a16:creationId xmlns:a16="http://schemas.microsoft.com/office/drawing/2014/main" id="{A6D6A52F-8EC8-43B6-9B6A-DDDBA6985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0"/>
            <a:ext cx="838358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it-IT" sz="4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 ERCP </a:t>
            </a:r>
            <a:r>
              <a:rPr lang="it-IT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complications</a:t>
            </a:r>
            <a:endParaRPr lang="it-IT" sz="40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666750" y="1268413"/>
            <a:ext cx="7937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795338" y="1989138"/>
            <a:ext cx="7040562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it-IT" altLang="it-IT" sz="2300" b="0" i="0">
              <a:latin typeface="Webdings" panose="05030102010509060703" pitchFamily="18" charset="2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55575" y="1773238"/>
            <a:ext cx="8988425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524000" indent="-609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it-IT" sz="3600" b="0" i="0">
                <a:latin typeface="Arial" panose="020B0604020202020204" pitchFamily="34" charset="0"/>
                <a:cs typeface="Arial" panose="020B0604020202020204" pitchFamily="34" charset="0"/>
              </a:rPr>
              <a:t>Acute pancreatitis</a:t>
            </a:r>
          </a:p>
          <a:p>
            <a:pPr>
              <a:spcBef>
                <a:spcPct val="50000"/>
              </a:spcBef>
            </a:pPr>
            <a:r>
              <a:rPr lang="en-US" altLang="it-IT" sz="3600" b="0" i="0">
                <a:latin typeface="Arial" panose="020B0604020202020204" pitchFamily="34" charset="0"/>
                <a:cs typeface="Arial" panose="020B0604020202020204" pitchFamily="34" charset="0"/>
              </a:rPr>
              <a:t>Post ES bleeding</a:t>
            </a:r>
          </a:p>
          <a:p>
            <a:pPr>
              <a:spcBef>
                <a:spcPct val="50000"/>
              </a:spcBef>
            </a:pPr>
            <a:r>
              <a:rPr lang="en-US" altLang="it-IT" sz="3600" b="0" i="0">
                <a:latin typeface="Arial" panose="020B0604020202020204" pitchFamily="34" charset="0"/>
                <a:cs typeface="Arial" panose="020B0604020202020204" pitchFamily="34" charset="0"/>
              </a:rPr>
              <a:t>Perforation</a:t>
            </a:r>
          </a:p>
          <a:p>
            <a:pPr>
              <a:spcBef>
                <a:spcPct val="50000"/>
              </a:spcBef>
            </a:pPr>
            <a:endParaRPr lang="en-US" altLang="it-IT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2" name="Rettangolo 1"/>
          <p:cNvSpPr>
            <a:spLocks noChangeArrowheads="1"/>
          </p:cNvSpPr>
          <p:nvPr/>
        </p:nvSpPr>
        <p:spPr bwMode="auto">
          <a:xfrm>
            <a:off x="795338" y="1773238"/>
            <a:ext cx="3743325" cy="658812"/>
          </a:xfrm>
          <a:prstGeom prst="rect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36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Immagin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38113"/>
            <a:ext cx="843280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Immagin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909638"/>
            <a:ext cx="41751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Immagin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6472238"/>
            <a:ext cx="240188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Immagin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3050"/>
            <a:ext cx="45974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Immagin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1552575"/>
            <a:ext cx="4560887" cy="454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84313"/>
            <a:ext cx="7261225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8913"/>
            <a:ext cx="7056438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6453188"/>
            <a:ext cx="3995737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586" name="Rectangle 2">
            <a:extLst>
              <a:ext uri="{FF2B5EF4-FFF2-40B4-BE49-F238E27FC236}">
                <a16:creationId xmlns:a16="http://schemas.microsoft.com/office/drawing/2014/main" id="{A6D6A52F-8EC8-43B6-9B6A-DDDBA6985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0"/>
            <a:ext cx="838358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it-IT" sz="4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 ERCP </a:t>
            </a:r>
            <a:r>
              <a:rPr lang="it-IT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complications</a:t>
            </a:r>
            <a:endParaRPr lang="it-IT" sz="40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3" name="Line 3"/>
          <p:cNvSpPr>
            <a:spLocks noChangeShapeType="1"/>
          </p:cNvSpPr>
          <p:nvPr/>
        </p:nvSpPr>
        <p:spPr bwMode="auto">
          <a:xfrm>
            <a:off x="666750" y="1268413"/>
            <a:ext cx="7937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795338" y="1989138"/>
            <a:ext cx="7040562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it-IT" altLang="it-IT" sz="2300" b="0" i="0">
              <a:latin typeface="Webdings" panose="05030102010509060703" pitchFamily="18" charset="2"/>
            </a:endParaRPr>
          </a:p>
        </p:txBody>
      </p:sp>
      <p:sp>
        <p:nvSpPr>
          <p:cNvPr id="16389" name="Text Box 5">
            <a:extLst>
              <a:ext uri="{FF2B5EF4-FFF2-40B4-BE49-F238E27FC236}">
                <a16:creationId xmlns:a16="http://schemas.microsoft.com/office/drawing/2014/main" id="{F47C4F68-188E-4580-A0DC-8BE43669B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1773238"/>
            <a:ext cx="8988425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524000" indent="-609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it-IT" sz="3600" b="0" i="0" dirty="0">
                <a:latin typeface="Arial" panose="020B0604020202020204" pitchFamily="34" charset="0"/>
                <a:cs typeface="Arial" panose="020B0604020202020204" pitchFamily="34" charset="0"/>
              </a:rPr>
              <a:t>Acute pancreatitis</a:t>
            </a:r>
          </a:p>
          <a:p>
            <a:pPr>
              <a:spcBef>
                <a:spcPct val="50000"/>
              </a:spcBef>
              <a:defRPr/>
            </a:pPr>
            <a:r>
              <a:rPr lang="en-US" altLang="it-IT" sz="3600" b="0" i="0" dirty="0">
                <a:latin typeface="Arial" panose="020B0604020202020204" pitchFamily="34" charset="0"/>
                <a:cs typeface="Arial" panose="020B0604020202020204" pitchFamily="34" charset="0"/>
              </a:rPr>
              <a:t>Post ES bleeding</a:t>
            </a:r>
          </a:p>
          <a:p>
            <a:pPr>
              <a:spcBef>
                <a:spcPct val="50000"/>
              </a:spcBef>
              <a:defRPr/>
            </a:pPr>
            <a:r>
              <a:rPr lang="en-US" altLang="it-IT" sz="3600" b="0" i="0" dirty="0">
                <a:latin typeface="Arial" panose="020B0604020202020204" pitchFamily="34" charset="0"/>
                <a:cs typeface="Arial" panose="020B0604020202020204" pitchFamily="34" charset="0"/>
              </a:rPr>
              <a:t>Perforation</a:t>
            </a:r>
          </a:p>
          <a:p>
            <a:pPr marL="0" indent="0">
              <a:spcBef>
                <a:spcPct val="50000"/>
              </a:spcBef>
              <a:buFontTx/>
              <a:buNone/>
              <a:defRPr/>
            </a:pPr>
            <a:endParaRPr lang="en-US" altLang="it-IT" sz="3600" b="0" i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en-US" altLang="it-IT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6" name="Rettangolo 1"/>
          <p:cNvSpPr>
            <a:spLocks noChangeArrowheads="1"/>
          </p:cNvSpPr>
          <p:nvPr/>
        </p:nvSpPr>
        <p:spPr bwMode="auto">
          <a:xfrm>
            <a:off x="828675" y="3429000"/>
            <a:ext cx="2374900" cy="658813"/>
          </a:xfrm>
          <a:prstGeom prst="rect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36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260350"/>
            <a:ext cx="66103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96975"/>
            <a:ext cx="609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6381750"/>
            <a:ext cx="34417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914525"/>
            <a:ext cx="9093200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0904414-0FD6-4C94-8F7F-72C274E31346}"/>
              </a:ext>
            </a:extLst>
          </p:cNvPr>
          <p:cNvSpPr/>
          <p:nvPr/>
        </p:nvSpPr>
        <p:spPr>
          <a:xfrm rot="5400000">
            <a:off x="7022307" y="3469481"/>
            <a:ext cx="3351212" cy="822325"/>
          </a:xfrm>
          <a:prstGeom prst="rect">
            <a:avLst/>
          </a:prstGeom>
          <a:solidFill>
            <a:srgbClr val="4472C4">
              <a:alpha val="4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 i="0" kern="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79450" y="-17463"/>
            <a:ext cx="7772400" cy="1143001"/>
          </a:xfrm>
        </p:spPr>
        <p:txBody>
          <a:bodyPr/>
          <a:lstStyle/>
          <a:p>
            <a:pPr eaLnBrk="1" hangingPunct="1"/>
            <a:r>
              <a:rPr lang="it-IT" altLang="it-IT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Duodenal perforation due to ERCP: classification</a:t>
            </a:r>
            <a:endParaRPr lang="en-US" altLang="it-IT" sz="24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xfrm>
            <a:off x="876300" y="6019800"/>
            <a:ext cx="7391400" cy="685800"/>
          </a:xfrm>
        </p:spPr>
        <p:txBody>
          <a:bodyPr/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altLang="it-IT" sz="1800" smtClean="0">
                <a:latin typeface="Arial" panose="020B0604020202020204" pitchFamily="34" charset="0"/>
                <a:cs typeface="Arial" panose="020B0604020202020204" pitchFamily="34" charset="0"/>
              </a:rPr>
              <a:t>Stapfer et al. Management of duodenal perforation after ERCP and sphincterotomy. Ann Surg 2000</a:t>
            </a:r>
          </a:p>
          <a:p>
            <a:pPr eaLnBrk="1" hangingPunct="1"/>
            <a:endParaRPr lang="it-IT" altLang="it-IT" sz="18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756" name="Picture 4" descr="SCHEMA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" r="3609"/>
          <a:stretch>
            <a:fillRect/>
          </a:stretch>
        </p:blipFill>
        <p:spPr bwMode="auto">
          <a:xfrm>
            <a:off x="1825625" y="890588"/>
            <a:ext cx="5500688" cy="512445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3132138" y="1700213"/>
            <a:ext cx="2736850" cy="48974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3600">
              <a:solidFill>
                <a:srgbClr val="FFFF00"/>
              </a:solidFill>
            </a:endParaRPr>
          </a:p>
        </p:txBody>
      </p:sp>
      <p:pic>
        <p:nvPicPr>
          <p:cNvPr id="76803" name="Picture 6" descr="Unfortunately we are unable to provide accessible alternative text for this. If you require assistance to access this image, please contact help@nature.com or the auth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5003800" y="1700213"/>
            <a:ext cx="33147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7" descr="Unfortunately we are unable to provide accessible alternative text for this. If you require assistance to access this image, please contact help@nature.com or the auth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07"/>
          <a:stretch>
            <a:fillRect/>
          </a:stretch>
        </p:blipFill>
        <p:spPr bwMode="auto">
          <a:xfrm>
            <a:off x="889000" y="1700213"/>
            <a:ext cx="3178175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Rectangle 8"/>
          <p:cNvSpPr>
            <a:spLocks noChangeArrowheads="1"/>
          </p:cNvSpPr>
          <p:nvPr/>
        </p:nvSpPr>
        <p:spPr bwMode="auto">
          <a:xfrm>
            <a:off x="1619250" y="620713"/>
            <a:ext cx="59864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i="0">
                <a:latin typeface="Arial" panose="020B0604020202020204" pitchFamily="34" charset="0"/>
              </a:rPr>
              <a:t> Rx abdomen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4"/>
          <p:cNvSpPr>
            <a:spLocks noChangeArrowheads="1"/>
          </p:cNvSpPr>
          <p:nvPr/>
        </p:nvSpPr>
        <p:spPr bwMode="auto">
          <a:xfrm>
            <a:off x="1633538" y="609600"/>
            <a:ext cx="59864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i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78851" name="Rectangle 6"/>
          <p:cNvSpPr>
            <a:spLocks noChangeArrowheads="1"/>
          </p:cNvSpPr>
          <p:nvPr/>
        </p:nvSpPr>
        <p:spPr bwMode="auto">
          <a:xfrm>
            <a:off x="196850" y="755650"/>
            <a:ext cx="86233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i="0">
                <a:latin typeface="Arial" panose="020B0604020202020204" pitchFamily="34" charset="0"/>
              </a:rPr>
              <a:t>Suspect of post ERCP perforation: CT scan</a:t>
            </a:r>
          </a:p>
        </p:txBody>
      </p:sp>
      <p:pic>
        <p:nvPicPr>
          <p:cNvPr id="7885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2" t="6439" r="50301" b="43166"/>
          <a:stretch>
            <a:fillRect/>
          </a:stretch>
        </p:blipFill>
        <p:spPr bwMode="auto">
          <a:xfrm>
            <a:off x="4806950" y="1906588"/>
            <a:ext cx="4321175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2" descr="E:\dioscopidi svezia\2437778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5" t="20950" r="17332" b="22205"/>
          <a:stretch>
            <a:fillRect/>
          </a:stretch>
        </p:blipFill>
        <p:spPr bwMode="auto">
          <a:xfrm>
            <a:off x="179388" y="2043113"/>
            <a:ext cx="4503737" cy="387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 descr="mangan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4044950"/>
            <a:ext cx="3927475" cy="28130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899" name="Picture 4" descr="graziosi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5" t="11356" r="5881" b="7498"/>
          <a:stretch>
            <a:fillRect/>
          </a:stretch>
        </p:blipFill>
        <p:spPr bwMode="auto">
          <a:xfrm>
            <a:off x="4722813" y="827088"/>
            <a:ext cx="3952875" cy="30305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0" name="Picture 5" descr="Pancreas + duode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6" t="6746" r="18335" b="10172"/>
          <a:stretch>
            <a:fillRect/>
          </a:stretch>
        </p:blipFill>
        <p:spPr bwMode="auto">
          <a:xfrm>
            <a:off x="363538" y="819150"/>
            <a:ext cx="3848100" cy="3124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1" name="Picture 6" descr="11 7 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3" t="39317" r="51334" b="40050"/>
          <a:stretch>
            <a:fillRect/>
          </a:stretch>
        </p:blipFill>
        <p:spPr bwMode="auto">
          <a:xfrm>
            <a:off x="4722813" y="4044950"/>
            <a:ext cx="4079875" cy="279241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2" name="Rectangle 7"/>
          <p:cNvSpPr>
            <a:spLocks noChangeArrowheads="1"/>
          </p:cNvSpPr>
          <p:nvPr/>
        </p:nvSpPr>
        <p:spPr bwMode="auto">
          <a:xfrm>
            <a:off x="2470150" y="-4763"/>
            <a:ext cx="41179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r>
              <a:rPr lang="it-IT" altLang="it-IT" sz="2000" b="0" i="0">
                <a:latin typeface="Arial" panose="020B0604020202020204" pitchFamily="34" charset="0"/>
                <a:cs typeface="Arial" panose="020B0604020202020204" pitchFamily="34" charset="0"/>
              </a:rPr>
              <a:t>Duodenal perforation</a:t>
            </a:r>
          </a:p>
          <a:p>
            <a:pPr algn="ctr">
              <a:buFontTx/>
              <a:buNone/>
            </a:pPr>
            <a:r>
              <a:rPr lang="it-IT" altLang="it-IT" sz="2000" b="0" i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000" b="0">
                <a:latin typeface="Arial" panose="020B0604020202020204" pitchFamily="34" charset="0"/>
                <a:cs typeface="Arial" panose="020B0604020202020204" pitchFamily="34" charset="0"/>
              </a:rPr>
              <a:t>with retroperitoneal fluid collection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ttangolo 1"/>
          <p:cNvSpPr>
            <a:spLocks noChangeArrowheads="1"/>
          </p:cNvSpPr>
          <p:nvPr/>
        </p:nvSpPr>
        <p:spPr bwMode="auto">
          <a:xfrm>
            <a:off x="1763713" y="549275"/>
            <a:ext cx="6030912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b="0" i="0">
                <a:latin typeface="Arial" panose="020B0604020202020204" pitchFamily="34" charset="0"/>
                <a:cs typeface="Arial" panose="020B0604020202020204" pitchFamily="34" charset="0"/>
              </a:rPr>
              <a:t>Duodenal perforation </a:t>
            </a:r>
            <a:r>
              <a:rPr lang="it-IT" altLang="it-IT" b="0" i="0">
                <a:latin typeface="Arial" panose="020B0604020202020204" pitchFamily="34" charset="0"/>
                <a:cs typeface="Arial" panose="020B0604020202020204" pitchFamily="34" charset="0"/>
              </a:rPr>
              <a:t>Type I</a:t>
            </a:r>
            <a:endParaRPr lang="it-IT" altLang="it-IT" sz="2400" b="0" i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 b="0" i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 b="0" i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 b="0" i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 b="0" i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 b="0" i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6000" b="0" i="0">
                <a:latin typeface="Arial" panose="020B0604020202020204" pitchFamily="34" charset="0"/>
                <a:cs typeface="Arial" panose="020B0604020202020204" pitchFamily="34" charset="0"/>
              </a:rPr>
              <a:t>What to do?</a:t>
            </a:r>
            <a:endParaRPr lang="en-US" altLang="it-IT" sz="6000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ttangolo 1"/>
          <p:cNvSpPr>
            <a:spLocks noChangeArrowheads="1"/>
          </p:cNvSpPr>
          <p:nvPr/>
        </p:nvSpPr>
        <p:spPr bwMode="auto">
          <a:xfrm>
            <a:off x="1763713" y="549275"/>
            <a:ext cx="6030912" cy="544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b="0" i="0">
                <a:latin typeface="Arial" panose="020B0604020202020204" pitchFamily="34" charset="0"/>
                <a:cs typeface="Arial" panose="020B0604020202020204" pitchFamily="34" charset="0"/>
              </a:rPr>
              <a:t>Duodenal perforation </a:t>
            </a:r>
            <a:r>
              <a:rPr lang="it-IT" altLang="it-IT" b="0" i="0">
                <a:latin typeface="Arial" panose="020B0604020202020204" pitchFamily="34" charset="0"/>
                <a:cs typeface="Arial" panose="020B0604020202020204" pitchFamily="34" charset="0"/>
              </a:rPr>
              <a:t>Type I</a:t>
            </a:r>
            <a:endParaRPr lang="it-IT" altLang="it-IT" sz="2400" b="0" i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 b="0" i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 b="0" i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6000" b="0" i="0">
                <a:latin typeface="Arial" panose="020B0604020202020204" pitchFamily="34" charset="0"/>
                <a:cs typeface="Arial" panose="020B0604020202020204" pitchFamily="34" charset="0"/>
              </a:rPr>
              <a:t>What to do?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6000" b="0" i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800" b="0" i="0">
                <a:latin typeface="Arial" panose="020B0604020202020204" pitchFamily="34" charset="0"/>
                <a:cs typeface="Arial" panose="020B0604020202020204" pitchFamily="34" charset="0"/>
              </a:rPr>
              <a:t>Immediate primary endoscopic repair or surgery asap!!!</a:t>
            </a:r>
            <a:endParaRPr lang="en-US" altLang="it-IT" sz="4800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155825"/>
            <a:ext cx="82073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BED26787-24CC-4A2C-87AB-B305F9E65F8C}"/>
              </a:ext>
            </a:extLst>
          </p:cNvPr>
          <p:cNvCxnSpPr/>
          <p:nvPr/>
        </p:nvCxnSpPr>
        <p:spPr>
          <a:xfrm>
            <a:off x="7380288" y="25654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A158B66E-6D5B-4DAD-9F42-4D362C9D8D3A}"/>
              </a:ext>
            </a:extLst>
          </p:cNvPr>
          <p:cNvCxnSpPr/>
          <p:nvPr/>
        </p:nvCxnSpPr>
        <p:spPr>
          <a:xfrm>
            <a:off x="539750" y="3068638"/>
            <a:ext cx="81359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940BF9F1-9F1E-4AAB-955C-7F1081D80D38}"/>
              </a:ext>
            </a:extLst>
          </p:cNvPr>
          <p:cNvCxnSpPr/>
          <p:nvPr/>
        </p:nvCxnSpPr>
        <p:spPr>
          <a:xfrm>
            <a:off x="539750" y="3573463"/>
            <a:ext cx="81359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0A3288A5-392E-48F4-A4AE-D6FF1E22B30A}"/>
              </a:ext>
            </a:extLst>
          </p:cNvPr>
          <p:cNvCxnSpPr/>
          <p:nvPr/>
        </p:nvCxnSpPr>
        <p:spPr>
          <a:xfrm>
            <a:off x="539750" y="4005263"/>
            <a:ext cx="46799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65175"/>
            <a:ext cx="508793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96975"/>
            <a:ext cx="19208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92150"/>
            <a:ext cx="1223963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6237288"/>
            <a:ext cx="427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0" y="1187450"/>
            <a:ext cx="1866900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208088"/>
            <a:ext cx="2254250" cy="1995487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4996" name="CasellaDiTesto 1"/>
          <p:cNvSpPr txBox="1">
            <a:spLocks noChangeArrowheads="1"/>
          </p:cNvSpPr>
          <p:nvPr/>
        </p:nvSpPr>
        <p:spPr bwMode="auto">
          <a:xfrm>
            <a:off x="2339975" y="188913"/>
            <a:ext cx="52371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 b="0" i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Primary endoscopic repair</a:t>
            </a:r>
          </a:p>
        </p:txBody>
      </p:sp>
      <p:pic>
        <p:nvPicPr>
          <p:cNvPr id="8499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b="7010"/>
          <a:stretch>
            <a:fillRect/>
          </a:stretch>
        </p:blipFill>
        <p:spPr bwMode="auto">
          <a:xfrm>
            <a:off x="4905375" y="1427163"/>
            <a:ext cx="4002088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0" y="4071938"/>
            <a:ext cx="3422650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ttangolo 1"/>
          <p:cNvSpPr>
            <a:spLocks noChangeArrowheads="1"/>
          </p:cNvSpPr>
          <p:nvPr/>
        </p:nvSpPr>
        <p:spPr bwMode="auto">
          <a:xfrm>
            <a:off x="1763713" y="549275"/>
            <a:ext cx="6030912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b="0" i="0">
                <a:latin typeface="Arial" panose="020B0604020202020204" pitchFamily="34" charset="0"/>
                <a:cs typeface="Arial" panose="020B0604020202020204" pitchFamily="34" charset="0"/>
              </a:rPr>
              <a:t>Duodenal perforation </a:t>
            </a:r>
            <a:r>
              <a:rPr lang="it-IT" altLang="it-IT" b="0" i="0">
                <a:latin typeface="Arial" panose="020B0604020202020204" pitchFamily="34" charset="0"/>
                <a:cs typeface="Arial" panose="020B0604020202020204" pitchFamily="34" charset="0"/>
              </a:rPr>
              <a:t>Type II</a:t>
            </a:r>
            <a:endParaRPr lang="it-IT" altLang="it-IT" sz="2400" b="0" i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 b="0" i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 b="0" i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 b="0" i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 b="0" i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 b="0" i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6000" b="0" i="0">
                <a:latin typeface="Arial" panose="020B0604020202020204" pitchFamily="34" charset="0"/>
                <a:cs typeface="Arial" panose="020B0604020202020204" pitchFamily="34" charset="0"/>
              </a:rPr>
              <a:t>What to do?</a:t>
            </a:r>
            <a:endParaRPr lang="en-US" altLang="it-IT" sz="6000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046075-CA00-4694-9C2B-6DD36637BA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9144000" cy="1143000"/>
          </a:xfr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 lIns="45720" rIns="45720">
            <a:normAutofit/>
          </a:bodyPr>
          <a:lstStyle/>
          <a:p>
            <a:pPr>
              <a:defRPr/>
            </a:pPr>
            <a:r>
              <a:rPr lang="it-IT" altLang="it-IT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Duodenal</a:t>
            </a:r>
            <a:r>
              <a:rPr lang="it-IT" altLang="it-IT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altLang="it-IT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perforation</a:t>
            </a:r>
            <a:r>
              <a:rPr lang="it-IT" altLang="it-IT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altLang="it-IT" sz="4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it-IT" altLang="it-IT" sz="4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II: </a:t>
            </a:r>
            <a:r>
              <a:rPr lang="it-IT" altLang="it-IT" sz="4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it-IT" altLang="it-IT" sz="4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to do?</a:t>
            </a:r>
            <a:endParaRPr lang="it-IT" altLang="it-IT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043" name="Segnaposto contenuto 2"/>
          <p:cNvSpPr>
            <a:spLocks noGrp="1"/>
          </p:cNvSpPr>
          <p:nvPr>
            <p:ph idx="4294967295"/>
          </p:nvPr>
        </p:nvSpPr>
        <p:spPr>
          <a:xfrm>
            <a:off x="395288" y="1771650"/>
            <a:ext cx="8569325" cy="4681538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419100" indent="-382588" eaLnBrk="1" hangingPunct="1">
              <a:lnSpc>
                <a:spcPct val="150000"/>
              </a:lnSpc>
            </a:pPr>
            <a:r>
              <a:rPr lang="it-IT" altLang="it-IT" smtClean="0"/>
              <a:t>PPI/somathostatin</a:t>
            </a:r>
          </a:p>
          <a:p>
            <a:pPr marL="419100" indent="-382588" eaLnBrk="1" hangingPunct="1">
              <a:lnSpc>
                <a:spcPct val="150000"/>
              </a:lnSpc>
            </a:pPr>
            <a:r>
              <a:rPr lang="it-IT" altLang="it-IT" smtClean="0"/>
              <a:t>Antibiotics</a:t>
            </a:r>
          </a:p>
          <a:p>
            <a:pPr marL="419100" indent="-382588" eaLnBrk="1" hangingPunct="1">
              <a:lnSpc>
                <a:spcPct val="150000"/>
              </a:lnSpc>
            </a:pPr>
            <a:r>
              <a:rPr lang="it-IT" altLang="it-IT" smtClean="0"/>
              <a:t>Parenteral nutrition</a:t>
            </a:r>
          </a:p>
          <a:p>
            <a:pPr marL="419100" indent="-382588" eaLnBrk="1" hangingPunct="1">
              <a:lnSpc>
                <a:spcPct val="150000"/>
              </a:lnSpc>
            </a:pPr>
            <a:r>
              <a:rPr lang="it-IT" altLang="it-IT" smtClean="0"/>
              <a:t>Naso gastric/duodenal tube</a:t>
            </a:r>
          </a:p>
          <a:p>
            <a:pPr marL="419100" indent="-382588" eaLnBrk="1" hangingPunct="1">
              <a:lnSpc>
                <a:spcPct val="150000"/>
              </a:lnSpc>
            </a:pPr>
            <a:r>
              <a:rPr lang="it-IT" altLang="it-IT" smtClean="0"/>
              <a:t>Naso-biliary drainage or percutaneous drainage</a:t>
            </a:r>
          </a:p>
          <a:p>
            <a:pPr marL="419100" indent="-382588" eaLnBrk="1" hangingPunct="1">
              <a:lnSpc>
                <a:spcPct val="150000"/>
              </a:lnSpc>
            </a:pPr>
            <a:endParaRPr lang="it-IT" altLang="it-IT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1800225"/>
            <a:ext cx="28082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933825"/>
            <a:ext cx="3548062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ttangolo 1"/>
          <p:cNvSpPr>
            <a:spLocks noChangeArrowheads="1"/>
          </p:cNvSpPr>
          <p:nvPr/>
        </p:nvSpPr>
        <p:spPr bwMode="auto">
          <a:xfrm>
            <a:off x="-36513" y="146050"/>
            <a:ext cx="9217026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b="0" i="0">
                <a:latin typeface="Arial" panose="020B0604020202020204" pitchFamily="34" charset="0"/>
                <a:cs typeface="Arial" panose="020B0604020202020204" pitchFamily="34" charset="0"/>
              </a:rPr>
              <a:t>Duodenal perforation </a:t>
            </a:r>
            <a:r>
              <a:rPr lang="it-IT" altLang="it-IT" b="0" i="0">
                <a:latin typeface="Arial" panose="020B0604020202020204" pitchFamily="34" charset="0"/>
                <a:cs typeface="Arial" panose="020B0604020202020204" pitchFamily="34" charset="0"/>
              </a:rPr>
              <a:t>Type II</a:t>
            </a:r>
            <a:endParaRPr lang="it-IT" altLang="it-IT" sz="2400" b="0" i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 b="0" i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 b="0" i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6000" b="0" i="0">
                <a:latin typeface="Arial" panose="020B0604020202020204" pitchFamily="34" charset="0"/>
                <a:cs typeface="Arial" panose="020B0604020202020204" pitchFamily="34" charset="0"/>
              </a:rPr>
              <a:t>But nowdays?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5400" b="0" i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400" b="0" i="0">
                <a:latin typeface="Arial" panose="020B0604020202020204" pitchFamily="34" charset="0"/>
                <a:cs typeface="Arial" panose="020B0604020202020204" pitchFamily="34" charset="0"/>
              </a:rPr>
              <a:t>(only in case of early diagnosis without sign of sepsis!!!!)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it-IT" sz="2800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9091" name="Picture 2" descr="C:\Users\window\Desktop\ERCP complications\wallflexbiliaryrx_Ban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6375"/>
            <a:ext cx="914400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ttangolo 1"/>
          <p:cNvSpPr>
            <a:spLocks noChangeArrowheads="1"/>
          </p:cNvSpPr>
          <p:nvPr/>
        </p:nvSpPr>
        <p:spPr bwMode="auto">
          <a:xfrm>
            <a:off x="1476375" y="188913"/>
            <a:ext cx="602932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b="0" i="0">
                <a:latin typeface="Arial" panose="020B0604020202020204" pitchFamily="34" charset="0"/>
                <a:cs typeface="Arial" panose="020B0604020202020204" pitchFamily="34" charset="0"/>
              </a:rPr>
              <a:t>Duodenal perforation </a:t>
            </a:r>
            <a:r>
              <a:rPr lang="it-IT" altLang="it-IT" b="0" i="0">
                <a:latin typeface="Arial" panose="020B0604020202020204" pitchFamily="34" charset="0"/>
                <a:cs typeface="Arial" panose="020B0604020202020204" pitchFamily="34" charset="0"/>
              </a:rPr>
              <a:t>Type II after papillectomy</a:t>
            </a:r>
            <a:endParaRPr lang="it-IT" altLang="it-IT" sz="2400" b="0" i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0115" name="Picture 1" descr="C:\Users\window\Desktop\genova sied 2014\gimelli cinzia\12giugno\ariaretroperitone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0" t="29190" r="16727" b="20290"/>
          <a:stretch>
            <a:fillRect/>
          </a:stretch>
        </p:blipFill>
        <p:spPr bwMode="auto">
          <a:xfrm>
            <a:off x="3238500" y="1484313"/>
            <a:ext cx="36052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2" descr="C:\Users\window\Desktop\genova sied 2014\gimelli cinzia\12giugno\doppia protes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2" t="31795" r="17177" b="22633"/>
          <a:stretch>
            <a:fillRect/>
          </a:stretch>
        </p:blipFill>
        <p:spPr bwMode="auto">
          <a:xfrm>
            <a:off x="5297488" y="4100513"/>
            <a:ext cx="3846512" cy="27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3" descr="E:\PENTAX\ID\Caruana_Antonio_ID_0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" t="1942" r="2831" b="11919"/>
          <a:stretch>
            <a:fillRect/>
          </a:stretch>
        </p:blipFill>
        <p:spPr bwMode="auto">
          <a:xfrm>
            <a:off x="0" y="3779838"/>
            <a:ext cx="3884613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CasellaDiTesto 1"/>
          <p:cNvSpPr txBox="1">
            <a:spLocks noChangeArrowheads="1"/>
          </p:cNvSpPr>
          <p:nvPr/>
        </p:nvSpPr>
        <p:spPr bwMode="auto">
          <a:xfrm>
            <a:off x="38100" y="2260600"/>
            <a:ext cx="28765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b="0" i="0">
                <a:latin typeface="Calibri" panose="020F0502020204030204" pitchFamily="34" charset="0"/>
                <a:cs typeface="Calibri" panose="020F0502020204030204" pitchFamily="34" charset="0"/>
              </a:rPr>
              <a:t>Bleeding 10 hours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800" b="0" i="0">
                <a:latin typeface="Calibri" panose="020F0502020204030204" pitchFamily="34" charset="0"/>
                <a:cs typeface="Calibri" panose="020F0502020204030204" pitchFamily="34" charset="0"/>
              </a:rPr>
              <a:t>after papillectomy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ttangolo 1"/>
          <p:cNvSpPr>
            <a:spLocks noChangeArrowheads="1"/>
          </p:cNvSpPr>
          <p:nvPr/>
        </p:nvSpPr>
        <p:spPr bwMode="auto">
          <a:xfrm>
            <a:off x="1476375" y="188913"/>
            <a:ext cx="602932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b="0" i="0">
                <a:latin typeface="Arial" panose="020B0604020202020204" pitchFamily="34" charset="0"/>
                <a:cs typeface="Arial" panose="020B0604020202020204" pitchFamily="34" charset="0"/>
              </a:rPr>
              <a:t>Duodenal perforation </a:t>
            </a:r>
            <a:r>
              <a:rPr lang="it-IT" altLang="it-IT" b="0" i="0">
                <a:latin typeface="Arial" panose="020B0604020202020204" pitchFamily="34" charset="0"/>
                <a:cs typeface="Arial" panose="020B0604020202020204" pitchFamily="34" charset="0"/>
              </a:rPr>
              <a:t>Type II after papillectomy</a:t>
            </a:r>
            <a:endParaRPr lang="it-IT" altLang="it-IT" sz="2400" b="0" i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1139" name="Picture 2" descr="C:\Users\window\Desktop\genova sied 2014\gimelli cinzia\18giugnocontrollo\TC ADDOME SUP_ E INF_ (senza e con contrasto)_4303144\aria residu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6" t="27463" r="11655" b="29309"/>
          <a:stretch>
            <a:fillRect/>
          </a:stretch>
        </p:blipFill>
        <p:spPr bwMode="auto">
          <a:xfrm>
            <a:off x="168275" y="1295400"/>
            <a:ext cx="368300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3" descr="C:\Users\window\Desktop\genova sied 2014\gimelli cinzia\18giugnocontrollo\TC ADDOME SUP_ E INF_ (senza e con contrasto)_4303144\doppia protesi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0" t="34312" r="21883" b="28969"/>
          <a:stretch>
            <a:fillRect/>
          </a:stretch>
        </p:blipFill>
        <p:spPr bwMode="auto">
          <a:xfrm>
            <a:off x="5795963" y="4424363"/>
            <a:ext cx="3157537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4" descr="C:\Users\window\Desktop\genova sied 2014\gimelli cinzia\18giugnocontrollo\TC ADDOME SUP_ E INF_ (senza e con contrasto)_4303144\doppia protes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5" t="31770" r="22656" b="30989"/>
          <a:stretch>
            <a:fillRect/>
          </a:stretch>
        </p:blipFill>
        <p:spPr bwMode="auto">
          <a:xfrm>
            <a:off x="3125788" y="2757488"/>
            <a:ext cx="3392487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2" name="CasellaDiTesto 2"/>
          <p:cNvSpPr txBox="1">
            <a:spLocks noChangeArrowheads="1"/>
          </p:cNvSpPr>
          <p:nvPr/>
        </p:nvSpPr>
        <p:spPr bwMode="auto">
          <a:xfrm>
            <a:off x="4821238" y="1773238"/>
            <a:ext cx="3565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0" i="0">
                <a:latin typeface="Arial" panose="020B0604020202020204" pitchFamily="34" charset="0"/>
                <a:cs typeface="Arial" panose="020B0604020202020204" pitchFamily="34" charset="0"/>
              </a:rPr>
              <a:t>6 days after perforation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Immagin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5" t="23291" r="42525" b="19730"/>
          <a:stretch>
            <a:fillRect/>
          </a:stretch>
        </p:blipFill>
        <p:spPr bwMode="auto">
          <a:xfrm>
            <a:off x="11113" y="1690688"/>
            <a:ext cx="6792912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itolo 1"/>
          <p:cNvSpPr>
            <a:spLocks noGrp="1" noChangeArrowheads="1"/>
          </p:cNvSpPr>
          <p:nvPr>
            <p:ph type="title"/>
          </p:nvPr>
        </p:nvSpPr>
        <p:spPr>
          <a:xfrm>
            <a:off x="242888" y="96838"/>
            <a:ext cx="8782050" cy="1143000"/>
          </a:xfrm>
        </p:spPr>
        <p:txBody>
          <a:bodyPr/>
          <a:lstStyle/>
          <a:p>
            <a:r>
              <a:rPr lang="it-IT" altLang="it-IT" smtClean="0">
                <a:latin typeface="Calibri" panose="020F0502020204030204" pitchFamily="34" charset="0"/>
                <a:cs typeface="Calibri" panose="020F0502020204030204" pitchFamily="34" charset="0"/>
              </a:rPr>
              <a:t>Stapfer type II perforation after DASE</a:t>
            </a:r>
          </a:p>
        </p:txBody>
      </p:sp>
      <p:sp>
        <p:nvSpPr>
          <p:cNvPr id="92164" name="Freccia a destra 1"/>
          <p:cNvSpPr>
            <a:spLocks noChangeArrowheads="1"/>
          </p:cNvSpPr>
          <p:nvPr/>
        </p:nvSpPr>
        <p:spPr bwMode="auto">
          <a:xfrm>
            <a:off x="947738" y="4941888"/>
            <a:ext cx="455612" cy="685800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92165" name="Freccia a destra 2"/>
          <p:cNvSpPr>
            <a:spLocks noChangeArrowheads="1"/>
          </p:cNvSpPr>
          <p:nvPr/>
        </p:nvSpPr>
        <p:spPr bwMode="auto">
          <a:xfrm>
            <a:off x="933450" y="4591050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92166" name="Freccia a destra 3"/>
          <p:cNvSpPr>
            <a:spLocks noChangeArrowheads="1"/>
          </p:cNvSpPr>
          <p:nvPr/>
        </p:nvSpPr>
        <p:spPr bwMode="auto">
          <a:xfrm>
            <a:off x="-828675" y="4652963"/>
            <a:ext cx="1550988" cy="71437"/>
          </a:xfrm>
          <a:prstGeom prst="rightArrow">
            <a:avLst>
              <a:gd name="adj1" fmla="val 50000"/>
              <a:gd name="adj2" fmla="val 5035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92167" name="Freccia a destra 5"/>
          <p:cNvSpPr>
            <a:spLocks noChangeArrowheads="1"/>
          </p:cNvSpPr>
          <p:nvPr/>
        </p:nvSpPr>
        <p:spPr bwMode="auto">
          <a:xfrm rot="-2105641">
            <a:off x="965200" y="5430838"/>
            <a:ext cx="582613" cy="414337"/>
          </a:xfrm>
          <a:prstGeom prst="rightArrow">
            <a:avLst>
              <a:gd name="adj1" fmla="val 50000"/>
              <a:gd name="adj2" fmla="val 49996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5" name="Segnaposto contenuto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" t="10229" r="28380" b="18169"/>
          <a:stretch>
            <a:fillRect/>
          </a:stretch>
        </p:blipFill>
        <p:spPr>
          <a:xfrm>
            <a:off x="4148138" y="1692275"/>
            <a:ext cx="4995862" cy="5186363"/>
          </a:xfr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B8411D69-ECFA-41D3-BC43-B2F2E7EE48D0}"/>
              </a:ext>
            </a:extLst>
          </p:cNvPr>
          <p:cNvSpPr/>
          <p:nvPr/>
        </p:nvSpPr>
        <p:spPr>
          <a:xfrm>
            <a:off x="4364038" y="2133600"/>
            <a:ext cx="2368550" cy="37195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2700"/>
          </a:p>
        </p:txBody>
      </p:sp>
      <p:pic>
        <p:nvPicPr>
          <p:cNvPr id="12" name="Immagin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4" t="5125" r="46428" b="18773"/>
          <a:stretch>
            <a:fillRect/>
          </a:stretch>
        </p:blipFill>
        <p:spPr bwMode="auto">
          <a:xfrm>
            <a:off x="-12700" y="1654175"/>
            <a:ext cx="5364163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r="35844" b="11041"/>
          <a:stretch>
            <a:fillRect/>
          </a:stretch>
        </p:blipFill>
        <p:spPr bwMode="auto">
          <a:xfrm>
            <a:off x="4926013" y="1633538"/>
            <a:ext cx="4217987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e 9"/>
          <p:cNvSpPr>
            <a:spLocks noChangeArrowheads="1"/>
          </p:cNvSpPr>
          <p:nvPr/>
        </p:nvSpPr>
        <p:spPr bwMode="auto">
          <a:xfrm rot="-2302102">
            <a:off x="5491163" y="5224463"/>
            <a:ext cx="3533775" cy="1036637"/>
          </a:xfrm>
          <a:prstGeom prst="ellipse">
            <a:avLst/>
          </a:prstGeom>
          <a:noFill/>
          <a:ln w="571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9" name="Immagin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1" t="12251" r="24780" b="12978"/>
          <a:stretch>
            <a:fillRect/>
          </a:stretch>
        </p:blipFill>
        <p:spPr bwMode="auto">
          <a:xfrm>
            <a:off x="-15875" y="1665288"/>
            <a:ext cx="4344988" cy="52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5" t="4190" r="12250" b="27448"/>
          <a:stretch>
            <a:fillRect/>
          </a:stretch>
        </p:blipFill>
        <p:spPr bwMode="auto">
          <a:xfrm>
            <a:off x="2370138" y="1671638"/>
            <a:ext cx="5140325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Immagin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1789113"/>
            <a:ext cx="529272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866900"/>
            <a:ext cx="8721725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Immagin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561657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Immagin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263" y="1125538"/>
            <a:ext cx="5157787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Immagin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453188"/>
            <a:ext cx="289083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828800"/>
            <a:ext cx="8615362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>
            <a:extLst>
              <a:ext uri="{FF2B5EF4-FFF2-40B4-BE49-F238E27FC236}">
                <a16:creationId xmlns:a16="http://schemas.microsoft.com/office/drawing/2014/main" id="{0D2DA0D4-6CD7-4E37-8E48-605D68F21D1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333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it-IT" altLang="it-IT" sz="3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C-SEMS in </a:t>
            </a:r>
            <a:r>
              <a:rPr lang="it-IT" altLang="it-IT" sz="32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type</a:t>
            </a:r>
            <a:r>
              <a:rPr lang="it-IT" altLang="it-IT" sz="3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II post ERCP </a:t>
            </a:r>
            <a:r>
              <a:rPr lang="it-IT" altLang="it-IT" sz="32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perforation</a:t>
            </a:r>
            <a:r>
              <a:rPr lang="it-IT" altLang="it-IT" sz="3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it-IT" altLang="it-IT" sz="3200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it-IT" altLang="it-IT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Is</a:t>
            </a:r>
            <a:r>
              <a:rPr lang="it-IT" altLang="it-IT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it-IT" altLang="it-IT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there</a:t>
            </a:r>
            <a:r>
              <a:rPr lang="it-IT" altLang="it-IT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an I.O. </a:t>
            </a:r>
            <a:r>
              <a:rPr lang="it-IT" altLang="it-IT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contamination</a:t>
            </a:r>
            <a:r>
              <a:rPr lang="it-IT" altLang="it-IT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of the </a:t>
            </a:r>
            <a:r>
              <a:rPr lang="it-IT" altLang="it-IT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retroperitoneal</a:t>
            </a:r>
            <a:r>
              <a:rPr lang="it-IT" altLang="it-IT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it-IT" altLang="it-IT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space</a:t>
            </a:r>
            <a:r>
              <a:rPr lang="it-IT" altLang="it-IT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</a:p>
        </p:txBody>
      </p:sp>
      <p:pic>
        <p:nvPicPr>
          <p:cNvPr id="94211" name="Picture 3" descr="ch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" t="2556" r="51773" b="11778"/>
          <a:stretch>
            <a:fillRect/>
          </a:stretch>
        </p:blipFill>
        <p:spPr bwMode="auto">
          <a:xfrm>
            <a:off x="539750" y="1628775"/>
            <a:ext cx="38481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4" descr="ch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2" t="2556" r="3467" b="11833"/>
          <a:stretch>
            <a:fillRect/>
          </a:stretch>
        </p:blipFill>
        <p:spPr bwMode="auto">
          <a:xfrm>
            <a:off x="4787900" y="1628775"/>
            <a:ext cx="3848100" cy="50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olo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sz="4000" smtClean="0"/>
              <a:t>Post ERCP perforation</a:t>
            </a:r>
            <a:br>
              <a:rPr lang="it-IT" altLang="en-US" sz="4000" smtClean="0"/>
            </a:br>
            <a:r>
              <a:rPr lang="it-IT" altLang="en-US" sz="4000" smtClean="0"/>
              <a:t>Indication for surgery/percutaneous drainage</a:t>
            </a:r>
          </a:p>
        </p:txBody>
      </p:sp>
      <p:sp>
        <p:nvSpPr>
          <p:cNvPr id="96259" name="Segnaposto contenuto 2"/>
          <p:cNvSpPr>
            <a:spLocks noGrp="1" noChangeArrowheads="1"/>
          </p:cNvSpPr>
          <p:nvPr>
            <p:ph idx="1"/>
          </p:nvPr>
        </p:nvSpPr>
        <p:spPr>
          <a:xfrm>
            <a:off x="685800" y="2409825"/>
            <a:ext cx="7772400" cy="4114800"/>
          </a:xfrm>
        </p:spPr>
        <p:txBody>
          <a:bodyPr/>
          <a:lstStyle/>
          <a:p>
            <a:r>
              <a:rPr lang="it-IT" altLang="en-US" smtClean="0"/>
              <a:t>Type I perforation not repaired endoscopically</a:t>
            </a:r>
          </a:p>
          <a:p>
            <a:r>
              <a:rPr lang="it-IT" altLang="en-US" smtClean="0"/>
              <a:t>Fever/sepsis</a:t>
            </a:r>
          </a:p>
          <a:p>
            <a:r>
              <a:rPr lang="it-IT" altLang="en-US" smtClean="0"/>
              <a:t>Retroperitoneal fluid collection</a:t>
            </a:r>
          </a:p>
          <a:p>
            <a:r>
              <a:rPr lang="it-IT" altLang="en-US" smtClean="0"/>
              <a:t>Peritonitis </a:t>
            </a:r>
          </a:p>
          <a:p>
            <a:endParaRPr lang="it-IT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0"/>
            <a:ext cx="6985000" cy="1511300"/>
          </a:xfrm>
        </p:spPr>
        <p:txBody>
          <a:bodyPr/>
          <a:lstStyle/>
          <a:p>
            <a:pPr eaLnBrk="1" hangingPunct="1">
              <a:lnSpc>
                <a:spcPct val="125000"/>
              </a:lnSpc>
            </a:pPr>
            <a:r>
              <a:rPr lang="it-IT" altLang="it-IT" sz="4000" b="1" smtClean="0">
                <a:solidFill>
                  <a:srgbClr val="000000"/>
                </a:solidFill>
                <a:latin typeface="Arial" panose="020B0604020202020204" pitchFamily="34" charset="0"/>
              </a:rPr>
              <a:t>PEP diagnosis</a:t>
            </a:r>
            <a:endParaRPr lang="it-IT" altLang="it-IT" b="1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11" name="Segnaposto contenuto 1"/>
          <p:cNvSpPr>
            <a:spLocks noGrp="1" noChangeArrowheads="1"/>
          </p:cNvSpPr>
          <p:nvPr>
            <p:ph idx="1"/>
          </p:nvPr>
        </p:nvSpPr>
        <p:spPr>
          <a:xfrm>
            <a:off x="107950" y="1617663"/>
            <a:ext cx="8926513" cy="4114800"/>
          </a:xfrm>
        </p:spPr>
        <p:txBody>
          <a:bodyPr/>
          <a:lstStyle/>
          <a:p>
            <a:r>
              <a:rPr lang="it-IT" altLang="it-IT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Asymptomatic patients: no need to dose amylasis and lypase after ERCP.</a:t>
            </a:r>
          </a:p>
          <a:p>
            <a:r>
              <a:rPr lang="it-IT" altLang="it-IT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ERCP abdominal pain: clinical evaluation at 24 h </a:t>
            </a:r>
            <a:r>
              <a:rPr lang="it-IT" altLang="it-IT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persistent pain: blood test (amylasis x 5 n.v.; wbc). If PEP: CT scan after 72 h</a:t>
            </a:r>
            <a:endParaRPr lang="it-IT" altLang="it-IT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altLang="it-IT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ERCP severe pain: severe PEP with secondary compartment syndrome? Retroperitoneal perforation? </a:t>
            </a:r>
            <a:r>
              <a:rPr lang="it-IT" altLang="it-IT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it-IT" altLang="it-IT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CT scan and  blood test asap</a:t>
            </a:r>
          </a:p>
          <a:p>
            <a:endParaRPr lang="it-IT" altLang="it-IT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88913"/>
            <a:ext cx="9037637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981075"/>
            <a:ext cx="4462462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6381750"/>
            <a:ext cx="3941763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775"/>
            <a:ext cx="8023225" cy="447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1D53184-94CD-431F-A078-26970A4174F8}"/>
              </a:ext>
            </a:extLst>
          </p:cNvPr>
          <p:cNvSpPr/>
          <p:nvPr/>
        </p:nvSpPr>
        <p:spPr>
          <a:xfrm rot="16200000">
            <a:off x="3383757" y="3537744"/>
            <a:ext cx="2520950" cy="287337"/>
          </a:xfrm>
          <a:prstGeom prst="rect">
            <a:avLst/>
          </a:prstGeom>
          <a:solidFill>
            <a:srgbClr val="4472C4">
              <a:alpha val="4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 i="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7CEC645-4BCA-42FC-9AD6-D038ACB6DBBC}"/>
              </a:ext>
            </a:extLst>
          </p:cNvPr>
          <p:cNvSpPr/>
          <p:nvPr/>
        </p:nvSpPr>
        <p:spPr>
          <a:xfrm rot="16200000">
            <a:off x="-453231" y="3586956"/>
            <a:ext cx="2046288" cy="288925"/>
          </a:xfrm>
          <a:prstGeom prst="rect">
            <a:avLst/>
          </a:prstGeom>
          <a:solidFill>
            <a:srgbClr val="4472C4">
              <a:alpha val="4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 i="0" kern="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olo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smtClean="0"/>
              <a:t>Post ERCP perforation</a:t>
            </a:r>
            <a:br>
              <a:rPr lang="it-IT" altLang="en-US" smtClean="0"/>
            </a:br>
            <a:r>
              <a:rPr lang="it-IT" altLang="en-US" smtClean="0"/>
              <a:t>indication for surgery</a:t>
            </a:r>
          </a:p>
        </p:txBody>
      </p:sp>
      <p:sp>
        <p:nvSpPr>
          <p:cNvPr id="99331" name="Segnaposto contenuto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it-IT" altLang="en-US" smtClean="0"/>
              <a:t>Type I perforation not repaired endoscopically</a:t>
            </a:r>
          </a:p>
          <a:p>
            <a:r>
              <a:rPr lang="it-IT" altLang="en-US" smtClean="0"/>
              <a:t>Fever/sepsis</a:t>
            </a:r>
          </a:p>
          <a:p>
            <a:r>
              <a:rPr lang="it-IT" altLang="en-US" smtClean="0"/>
              <a:t>Retroperitoneal fluid collection</a:t>
            </a:r>
          </a:p>
          <a:p>
            <a:r>
              <a:rPr lang="it-IT" altLang="en-US" smtClean="0"/>
              <a:t>Peritonitis </a:t>
            </a:r>
          </a:p>
          <a:p>
            <a:endParaRPr lang="it-IT" altLang="en-US" smtClean="0"/>
          </a:p>
        </p:txBody>
      </p:sp>
      <p:sp>
        <p:nvSpPr>
          <p:cNvPr id="99332" name="CasellaDiTesto 3"/>
          <p:cNvSpPr txBox="1">
            <a:spLocks noChangeArrowheads="1"/>
          </p:cNvSpPr>
          <p:nvPr/>
        </p:nvSpPr>
        <p:spPr bwMode="auto">
          <a:xfrm>
            <a:off x="250825" y="5300663"/>
            <a:ext cx="8713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3600"/>
              <a:t>Do we need to wait for this symptoms before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3600"/>
              <a:t>to operate?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3" y="211138"/>
            <a:ext cx="752157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Immagin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5" y="957263"/>
            <a:ext cx="5530850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Immagin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6453188"/>
            <a:ext cx="4316413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Immagin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1412875"/>
            <a:ext cx="6891337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265113"/>
            <a:ext cx="8736012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Immagin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696913"/>
            <a:ext cx="417988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Immagin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6354763"/>
            <a:ext cx="25558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Immagin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1157288"/>
            <a:ext cx="9048750" cy="484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338" y="982663"/>
            <a:ext cx="3452812" cy="55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Immagin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49225"/>
            <a:ext cx="4503738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Immagin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88" y="860425"/>
            <a:ext cx="13176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Immagin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25" y="6427788"/>
            <a:ext cx="34417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935163"/>
            <a:ext cx="9144000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6" name="Rettangolo 1"/>
          <p:cNvSpPr>
            <a:spLocks noChangeArrowheads="1"/>
          </p:cNvSpPr>
          <p:nvPr/>
        </p:nvSpPr>
        <p:spPr bwMode="auto">
          <a:xfrm>
            <a:off x="6011863" y="2781300"/>
            <a:ext cx="3095625" cy="658813"/>
          </a:xfrm>
          <a:prstGeom prst="rect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36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Immagin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1" t="27180" r="17783" b="19101"/>
          <a:stretch>
            <a:fillRect/>
          </a:stretch>
        </p:blipFill>
        <p:spPr bwMode="auto">
          <a:xfrm>
            <a:off x="5707063" y="3738563"/>
            <a:ext cx="3467100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Immagin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20462" r="23193" b="22162"/>
          <a:stretch>
            <a:fillRect/>
          </a:stretch>
        </p:blipFill>
        <p:spPr bwMode="auto">
          <a:xfrm>
            <a:off x="3492500" y="2166938"/>
            <a:ext cx="3427413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Titolo 1"/>
          <p:cNvSpPr>
            <a:spLocks noGrp="1" noChangeArrowheads="1"/>
          </p:cNvSpPr>
          <p:nvPr>
            <p:ph type="title"/>
          </p:nvPr>
        </p:nvSpPr>
        <p:spPr>
          <a:xfrm>
            <a:off x="250825" y="-100013"/>
            <a:ext cx="8648700" cy="1325563"/>
          </a:xfrm>
        </p:spPr>
        <p:txBody>
          <a:bodyPr/>
          <a:lstStyle/>
          <a:p>
            <a:pPr algn="ctr" eaLnBrk="1" hangingPunct="1"/>
            <a:r>
              <a:rPr lang="en-US" altLang="it-IT" smtClean="0"/>
              <a:t>Stapfer type II and III perforation</a:t>
            </a:r>
            <a:br>
              <a:rPr lang="en-US" altLang="it-IT" smtClean="0"/>
            </a:br>
            <a:r>
              <a:rPr lang="en-US" altLang="it-IT" sz="2800" smtClean="0"/>
              <a:t>10 days after the ERCP, admission in our ICU with OTI</a:t>
            </a:r>
            <a:endParaRPr lang="en-US" altLang="it-IT" smtClean="0"/>
          </a:p>
        </p:txBody>
      </p:sp>
      <p:pic>
        <p:nvPicPr>
          <p:cNvPr id="103429" name="Immagin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5" t="24055" r="24191" b="22226"/>
          <a:stretch>
            <a:fillRect/>
          </a:stretch>
        </p:blipFill>
        <p:spPr bwMode="auto">
          <a:xfrm>
            <a:off x="34925" y="1301750"/>
            <a:ext cx="3660775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8609DFAB-1BD7-44E5-85B5-1FA9F5F1DD33}"/>
              </a:ext>
            </a:extLst>
          </p:cNvPr>
          <p:cNvSpPr/>
          <p:nvPr/>
        </p:nvSpPr>
        <p:spPr>
          <a:xfrm>
            <a:off x="395288" y="1484313"/>
            <a:ext cx="2305050" cy="13652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350" b="0" i="0">
              <a:solidFill>
                <a:prstClr val="white"/>
              </a:solidFill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8BF1A2E0-E50D-4767-B4AB-5F97F10BE9DC}"/>
              </a:ext>
            </a:extLst>
          </p:cNvPr>
          <p:cNvSpPr/>
          <p:nvPr/>
        </p:nvSpPr>
        <p:spPr>
          <a:xfrm>
            <a:off x="3960813" y="3930650"/>
            <a:ext cx="1184275" cy="7223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350" b="0" i="0">
              <a:solidFill>
                <a:prstClr val="white"/>
              </a:solidFill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F1E07F4B-6E6D-45F0-980B-F3E964FB88B3}"/>
              </a:ext>
            </a:extLst>
          </p:cNvPr>
          <p:cNvSpPr/>
          <p:nvPr/>
        </p:nvSpPr>
        <p:spPr>
          <a:xfrm>
            <a:off x="7067550" y="4586288"/>
            <a:ext cx="1441450" cy="7318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350" b="0" i="0">
              <a:solidFill>
                <a:prstClr val="white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220D384-92AC-41E8-A13A-4323A37181A1}"/>
              </a:ext>
            </a:extLst>
          </p:cNvPr>
          <p:cNvSpPr txBox="1"/>
          <p:nvPr/>
        </p:nvSpPr>
        <p:spPr>
          <a:xfrm>
            <a:off x="755650" y="1001713"/>
            <a:ext cx="1827213" cy="30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 i="0" dirty="0">
                <a:solidFill>
                  <a:prstClr val="black"/>
                </a:solidFill>
                <a:latin typeface="Calibri" panose="020F0502020204030204"/>
              </a:rPr>
              <a:t>Perihepatic hematoma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921EFEB-B239-4D7E-A02A-0F3C070AC8C0}"/>
              </a:ext>
            </a:extLst>
          </p:cNvPr>
          <p:cNvSpPr txBox="1"/>
          <p:nvPr/>
        </p:nvSpPr>
        <p:spPr>
          <a:xfrm>
            <a:off x="6919913" y="3429000"/>
            <a:ext cx="2122487" cy="30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 i="0" dirty="0">
                <a:solidFill>
                  <a:prstClr val="black"/>
                </a:solidFill>
                <a:latin typeface="Calibri" panose="020F0502020204030204"/>
              </a:rPr>
              <a:t>Retroperitoneal free air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67C0601-3450-4183-9A15-7ADCF27A83E7}"/>
              </a:ext>
            </a:extLst>
          </p:cNvPr>
          <p:cNvSpPr txBox="1"/>
          <p:nvPr/>
        </p:nvSpPr>
        <p:spPr>
          <a:xfrm>
            <a:off x="4338638" y="1895475"/>
            <a:ext cx="2536825" cy="30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 i="0" dirty="0">
                <a:solidFill>
                  <a:prstClr val="black"/>
                </a:solidFill>
                <a:latin typeface="Calibri" panose="020F0502020204030204"/>
              </a:rPr>
              <a:t>Perirenal fat imbibition</a:t>
            </a:r>
          </a:p>
        </p:txBody>
      </p:sp>
      <p:sp>
        <p:nvSpPr>
          <p:cNvPr id="103436" name="CasellaDiTesto 2"/>
          <p:cNvSpPr txBox="1">
            <a:spLocks noChangeArrowheads="1"/>
          </p:cNvSpPr>
          <p:nvPr/>
        </p:nvSpPr>
        <p:spPr bwMode="auto">
          <a:xfrm>
            <a:off x="63500" y="5338763"/>
            <a:ext cx="34290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Procalcitonin and</a:t>
            </a:r>
          </a:p>
          <a:p>
            <a:r>
              <a:rPr lang="it-IT" altLang="it-IT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Lactate normal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olo 1"/>
          <p:cNvSpPr>
            <a:spLocks noGrp="1" noChangeArrowheads="1"/>
          </p:cNvSpPr>
          <p:nvPr>
            <p:ph type="title"/>
          </p:nvPr>
        </p:nvSpPr>
        <p:spPr>
          <a:xfrm>
            <a:off x="628650" y="82550"/>
            <a:ext cx="7886700" cy="1325563"/>
          </a:xfrm>
        </p:spPr>
        <p:txBody>
          <a:bodyPr/>
          <a:lstStyle/>
          <a:p>
            <a:pPr algn="ctr" eaLnBrk="1" hangingPunct="1"/>
            <a:r>
              <a:rPr lang="it-IT" altLang="it-IT" smtClean="0"/>
              <a:t>Stapfer type II and III perforation</a:t>
            </a:r>
          </a:p>
        </p:txBody>
      </p:sp>
      <p:pic>
        <p:nvPicPr>
          <p:cNvPr id="104451" name="Immagin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8" r="27051" b="16054"/>
          <a:stretch>
            <a:fillRect/>
          </a:stretch>
        </p:blipFill>
        <p:spPr bwMode="auto">
          <a:xfrm>
            <a:off x="0" y="1125538"/>
            <a:ext cx="4179888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CasellaDiTesto 5"/>
          <p:cNvSpPr txBox="1">
            <a:spLocks noChangeArrowheads="1"/>
          </p:cNvSpPr>
          <p:nvPr/>
        </p:nvSpPr>
        <p:spPr bwMode="auto">
          <a:xfrm>
            <a:off x="15875" y="5610225"/>
            <a:ext cx="5484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fc-SEMS 10 mm 6 cm</a:t>
            </a:r>
          </a:p>
          <a:p>
            <a:r>
              <a:rPr lang="it-IT" altLang="it-IT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plastic stent 8.5 fr 9-12 cm</a:t>
            </a:r>
          </a:p>
        </p:txBody>
      </p:sp>
      <p:pic>
        <p:nvPicPr>
          <p:cNvPr id="131076" name="Immagin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0" t="11839" r="34242" b="45889"/>
          <a:stretch>
            <a:fillRect/>
          </a:stretch>
        </p:blipFill>
        <p:spPr bwMode="auto">
          <a:xfrm>
            <a:off x="4013200" y="1549400"/>
            <a:ext cx="5113338" cy="479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" t="10475" r="19833" b="5324"/>
          <a:stretch>
            <a:fillRect/>
          </a:stretch>
        </p:blipFill>
        <p:spPr bwMode="auto">
          <a:xfrm>
            <a:off x="2090738" y="1131888"/>
            <a:ext cx="4922837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2089150" y="6286500"/>
            <a:ext cx="2733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month later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85738"/>
            <a:ext cx="6045200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Immagin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1146175"/>
            <a:ext cx="4592637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Immagin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6345238"/>
            <a:ext cx="30353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Immagin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1870075"/>
            <a:ext cx="8059737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8" name="Rettangolo 1"/>
          <p:cNvSpPr>
            <a:spLocks noChangeArrowheads="1"/>
          </p:cNvSpPr>
          <p:nvPr/>
        </p:nvSpPr>
        <p:spPr bwMode="auto">
          <a:xfrm>
            <a:off x="582613" y="5084763"/>
            <a:ext cx="7805737" cy="1008062"/>
          </a:xfrm>
          <a:prstGeom prst="rect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36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4"/>
          <p:cNvSpPr txBox="1">
            <a:spLocks noChangeArrowheads="1"/>
          </p:cNvSpPr>
          <p:nvPr/>
        </p:nvSpPr>
        <p:spPr bwMode="auto">
          <a:xfrm>
            <a:off x="795338" y="1989138"/>
            <a:ext cx="7040562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it-IT" sz="2300" b="0" i="0">
              <a:latin typeface="Webdings" panose="05030102010509060703" pitchFamily="18" charset="2"/>
            </a:endParaRPr>
          </a:p>
        </p:txBody>
      </p:sp>
      <p:sp>
        <p:nvSpPr>
          <p:cNvPr id="106499" name="Titolo 1"/>
          <p:cNvSpPr>
            <a:spLocks noChangeArrowheads="1"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b="0" i="0">
                <a:latin typeface="Arial" panose="020B0604020202020204" pitchFamily="34" charset="0"/>
                <a:cs typeface="Arial" panose="020B0604020202020204" pitchFamily="34" charset="0"/>
              </a:rPr>
              <a:t>Type III post ERCP perforation</a:t>
            </a:r>
            <a:endParaRPr lang="it-IT" altLang="it-IT" sz="20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6500" name="Picture 4" descr="C:\Users\window\Desktop\rx niguarda 1\MARIO^TORTORA\FILE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t="12750" r="30742" b="15636"/>
          <a:stretch>
            <a:fillRect/>
          </a:stretch>
        </p:blipFill>
        <p:spPr bwMode="auto">
          <a:xfrm>
            <a:off x="4716463" y="2060575"/>
            <a:ext cx="30099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6" descr="C:\Users\window\Desktop\rx niguarda 1\MARIO^TORTORA\FILE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12196" r="21964" b="16103"/>
          <a:stretch>
            <a:fillRect/>
          </a:stretch>
        </p:blipFill>
        <p:spPr bwMode="auto">
          <a:xfrm>
            <a:off x="1260475" y="2052638"/>
            <a:ext cx="3276600" cy="386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6502" name="Connettore 2 3"/>
          <p:cNvCxnSpPr>
            <a:cxnSpLocks noChangeShapeType="1"/>
          </p:cNvCxnSpPr>
          <p:nvPr/>
        </p:nvCxnSpPr>
        <p:spPr bwMode="auto">
          <a:xfrm flipV="1">
            <a:off x="5707063" y="3500438"/>
            <a:ext cx="0" cy="70643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6503" name="CasellaDiTesto 4"/>
          <p:cNvSpPr txBox="1">
            <a:spLocks noChangeArrowheads="1"/>
          </p:cNvSpPr>
          <p:nvPr/>
        </p:nvSpPr>
        <p:spPr bwMode="auto">
          <a:xfrm>
            <a:off x="2600325" y="6048375"/>
            <a:ext cx="39433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0" i="0">
                <a:latin typeface="Arial" panose="020B0604020202020204" pitchFamily="34" charset="0"/>
                <a:cs typeface="Arial" panose="020B0604020202020204" pitchFamily="34" charset="0"/>
              </a:rPr>
              <a:t>Guide wire into the liver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4"/>
          <p:cNvSpPr txBox="1">
            <a:spLocks noChangeArrowheads="1"/>
          </p:cNvSpPr>
          <p:nvPr/>
        </p:nvSpPr>
        <p:spPr bwMode="auto">
          <a:xfrm>
            <a:off x="795338" y="1989138"/>
            <a:ext cx="7040562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it-IT" sz="2300" b="0" i="0">
              <a:latin typeface="Webdings" panose="05030102010509060703" pitchFamily="18" charset="2"/>
            </a:endParaRPr>
          </a:p>
        </p:txBody>
      </p:sp>
      <p:pic>
        <p:nvPicPr>
          <p:cNvPr id="108547" name="Picture 2" descr="C:\Users\window\Desktop\ERCP complications\grazianofrancesca\2308844_102304917_10_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27167" r="44489" b="18240"/>
          <a:stretch>
            <a:fillRect/>
          </a:stretch>
        </p:blipFill>
        <p:spPr bwMode="auto">
          <a:xfrm>
            <a:off x="5292725" y="2185988"/>
            <a:ext cx="2808288" cy="322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3" descr="C:\Users\window\Desktop\ERCP complications\grazianofrancesca\2308844_102304917_10_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6" t="20242" r="11365" b="15880"/>
          <a:stretch>
            <a:fillRect/>
          </a:stretch>
        </p:blipFill>
        <p:spPr bwMode="auto">
          <a:xfrm>
            <a:off x="990600" y="2336800"/>
            <a:ext cx="3748088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9" name="Rettangolo 2"/>
          <p:cNvSpPr>
            <a:spLocks noChangeArrowheads="1"/>
          </p:cNvSpPr>
          <p:nvPr/>
        </p:nvSpPr>
        <p:spPr bwMode="auto">
          <a:xfrm>
            <a:off x="115888" y="5589588"/>
            <a:ext cx="89122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0" i="0">
                <a:latin typeface="Arial" panose="020B0604020202020204" pitchFamily="34" charset="0"/>
                <a:cs typeface="Arial" panose="020B0604020202020204" pitchFamily="34" charset="0"/>
              </a:rPr>
              <a:t>Intrahepatic and subglissonian infected hematoma</a:t>
            </a:r>
          </a:p>
        </p:txBody>
      </p:sp>
      <p:sp>
        <p:nvSpPr>
          <p:cNvPr id="108550" name="Titolo 1"/>
          <p:cNvSpPr>
            <a:spLocks noChangeArrowheads="1"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b="0" i="0">
                <a:latin typeface="Arial" panose="020B0604020202020204" pitchFamily="34" charset="0"/>
                <a:cs typeface="Arial" panose="020B0604020202020204" pitchFamily="34" charset="0"/>
              </a:rPr>
              <a:t>Type III post ERCP perforation</a:t>
            </a:r>
            <a:endParaRPr lang="it-IT" altLang="it-IT" sz="20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34938"/>
            <a:ext cx="6858000" cy="1008062"/>
          </a:xfrm>
          <a:ln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524000"/>
            <a:ext cx="6729413" cy="49133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438400"/>
            <a:ext cx="54102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524000" y="1106488"/>
            <a:ext cx="6100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  <a:latin typeface="Arial" panose="020B0604020202020204" pitchFamily="34" charset="0"/>
              </a:rPr>
              <a:t>57 acute pancreatitis on 1497 ERCP (3.8%)</a:t>
            </a:r>
            <a:endParaRPr lang="en-GB" altLang="it-IT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4572000" y="6461125"/>
            <a:ext cx="41989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0000"/>
                </a:solidFill>
                <a:latin typeface="Arial" panose="020B0604020202020204" pitchFamily="34" charset="0"/>
              </a:rPr>
              <a:t>V Bathia et al; J Clin Gastroent 2006 </a:t>
            </a:r>
            <a:endParaRPr lang="en-GB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2514600" y="2438400"/>
            <a:ext cx="9906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75" y="6456363"/>
            <a:ext cx="3276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5" name="Immagin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4938"/>
            <a:ext cx="689451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Immagin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488950"/>
            <a:ext cx="4087812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7" name="Immagin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823913"/>
            <a:ext cx="9129712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4C5C36A-59B8-46C3-867D-5E7BE4660EED}"/>
              </a:ext>
            </a:extLst>
          </p:cNvPr>
          <p:cNvSpPr/>
          <p:nvPr/>
        </p:nvSpPr>
        <p:spPr>
          <a:xfrm rot="5400000">
            <a:off x="587375" y="3216276"/>
            <a:ext cx="5545137" cy="715962"/>
          </a:xfrm>
          <a:prstGeom prst="rect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 i="0" dirty="0">
              <a:solidFill>
                <a:prstClr val="white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3C307A1-ED82-4A51-A319-C622DA7CE110}"/>
              </a:ext>
            </a:extLst>
          </p:cNvPr>
          <p:cNvSpPr/>
          <p:nvPr/>
        </p:nvSpPr>
        <p:spPr>
          <a:xfrm rot="5400000">
            <a:off x="1731169" y="3272632"/>
            <a:ext cx="5546725" cy="611187"/>
          </a:xfrm>
          <a:prstGeom prst="rect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 i="0" dirty="0">
              <a:solidFill>
                <a:prstClr val="white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5916BB8-8FDA-4093-A268-56E79D0BBD01}"/>
              </a:ext>
            </a:extLst>
          </p:cNvPr>
          <p:cNvSpPr/>
          <p:nvPr/>
        </p:nvSpPr>
        <p:spPr>
          <a:xfrm rot="5400000">
            <a:off x="5110956" y="3177382"/>
            <a:ext cx="5546725" cy="865188"/>
          </a:xfrm>
          <a:prstGeom prst="rect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 i="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62063"/>
            <a:ext cx="8686800" cy="464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9" name="Immagin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92088"/>
            <a:ext cx="691991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Immagin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025" y="652463"/>
            <a:ext cx="5472113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Immagin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6343650"/>
            <a:ext cx="3752850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92A15575-E229-4E00-A591-471330FAA23B}"/>
              </a:ext>
            </a:extLst>
          </p:cNvPr>
          <p:cNvSpPr/>
          <p:nvPr/>
        </p:nvSpPr>
        <p:spPr>
          <a:xfrm rot="1257518">
            <a:off x="606425" y="1160463"/>
            <a:ext cx="1700213" cy="1354137"/>
          </a:xfrm>
          <a:custGeom>
            <a:avLst/>
            <a:gdLst>
              <a:gd name="connsiteX0" fmla="*/ 0 w 1701209"/>
              <a:gd name="connsiteY0" fmla="*/ 1128456 h 1354060"/>
              <a:gd name="connsiteX1" fmla="*/ 53162 w 1701209"/>
              <a:gd name="connsiteY1" fmla="*/ 1117824 h 1354060"/>
              <a:gd name="connsiteX2" fmla="*/ 85060 w 1701209"/>
              <a:gd name="connsiteY2" fmla="*/ 1096559 h 1354060"/>
              <a:gd name="connsiteX3" fmla="*/ 138223 w 1701209"/>
              <a:gd name="connsiteY3" fmla="*/ 1085926 h 1354060"/>
              <a:gd name="connsiteX4" fmla="*/ 233916 w 1701209"/>
              <a:gd name="connsiteY4" fmla="*/ 1032763 h 1354060"/>
              <a:gd name="connsiteX5" fmla="*/ 276446 w 1701209"/>
              <a:gd name="connsiteY5" fmla="*/ 1022131 h 1354060"/>
              <a:gd name="connsiteX6" fmla="*/ 350874 w 1701209"/>
              <a:gd name="connsiteY6" fmla="*/ 990233 h 1354060"/>
              <a:gd name="connsiteX7" fmla="*/ 414669 w 1701209"/>
              <a:gd name="connsiteY7" fmla="*/ 979600 h 1354060"/>
              <a:gd name="connsiteX8" fmla="*/ 457200 w 1701209"/>
              <a:gd name="connsiteY8" fmla="*/ 968968 h 1354060"/>
              <a:gd name="connsiteX9" fmla="*/ 499730 w 1701209"/>
              <a:gd name="connsiteY9" fmla="*/ 937070 h 1354060"/>
              <a:gd name="connsiteX10" fmla="*/ 606055 w 1701209"/>
              <a:gd name="connsiteY10" fmla="*/ 894540 h 1354060"/>
              <a:gd name="connsiteX11" fmla="*/ 691116 w 1701209"/>
              <a:gd name="connsiteY11" fmla="*/ 841377 h 1354060"/>
              <a:gd name="connsiteX12" fmla="*/ 701748 w 1701209"/>
              <a:gd name="connsiteY12" fmla="*/ 809479 h 1354060"/>
              <a:gd name="connsiteX13" fmla="*/ 786809 w 1701209"/>
              <a:gd name="connsiteY13" fmla="*/ 745684 h 1354060"/>
              <a:gd name="connsiteX14" fmla="*/ 818707 w 1701209"/>
              <a:gd name="connsiteY14" fmla="*/ 724419 h 1354060"/>
              <a:gd name="connsiteX15" fmla="*/ 829339 w 1701209"/>
              <a:gd name="connsiteY15" fmla="*/ 692521 h 1354060"/>
              <a:gd name="connsiteX16" fmla="*/ 871869 w 1701209"/>
              <a:gd name="connsiteY16" fmla="*/ 660624 h 1354060"/>
              <a:gd name="connsiteX17" fmla="*/ 925032 w 1701209"/>
              <a:gd name="connsiteY17" fmla="*/ 618093 h 1354060"/>
              <a:gd name="connsiteX18" fmla="*/ 935665 w 1701209"/>
              <a:gd name="connsiteY18" fmla="*/ 586196 h 1354060"/>
              <a:gd name="connsiteX19" fmla="*/ 967562 w 1701209"/>
              <a:gd name="connsiteY19" fmla="*/ 575563 h 1354060"/>
              <a:gd name="connsiteX20" fmla="*/ 999460 w 1701209"/>
              <a:gd name="connsiteY20" fmla="*/ 543665 h 1354060"/>
              <a:gd name="connsiteX21" fmla="*/ 1041990 w 1701209"/>
              <a:gd name="connsiteY21" fmla="*/ 479870 h 1354060"/>
              <a:gd name="connsiteX22" fmla="*/ 1105786 w 1701209"/>
              <a:gd name="connsiteY22" fmla="*/ 426707 h 1354060"/>
              <a:gd name="connsiteX23" fmla="*/ 1158948 w 1701209"/>
              <a:gd name="connsiteY23" fmla="*/ 543665 h 1354060"/>
              <a:gd name="connsiteX24" fmla="*/ 1169581 w 1701209"/>
              <a:gd name="connsiteY24" fmla="*/ 639359 h 1354060"/>
              <a:gd name="connsiteX25" fmla="*/ 1190846 w 1701209"/>
              <a:gd name="connsiteY25" fmla="*/ 671256 h 1354060"/>
              <a:gd name="connsiteX26" fmla="*/ 1201479 w 1701209"/>
              <a:gd name="connsiteY26" fmla="*/ 703154 h 1354060"/>
              <a:gd name="connsiteX27" fmla="*/ 1233376 w 1701209"/>
              <a:gd name="connsiteY27" fmla="*/ 809479 h 1354060"/>
              <a:gd name="connsiteX28" fmla="*/ 1275907 w 1701209"/>
              <a:gd name="connsiteY28" fmla="*/ 841377 h 1354060"/>
              <a:gd name="connsiteX29" fmla="*/ 1297172 w 1701209"/>
              <a:gd name="connsiteY29" fmla="*/ 894540 h 1354060"/>
              <a:gd name="connsiteX30" fmla="*/ 1329069 w 1701209"/>
              <a:gd name="connsiteY30" fmla="*/ 958335 h 1354060"/>
              <a:gd name="connsiteX31" fmla="*/ 1339702 w 1701209"/>
              <a:gd name="connsiteY31" fmla="*/ 1011498 h 1354060"/>
              <a:gd name="connsiteX32" fmla="*/ 1414130 w 1701209"/>
              <a:gd name="connsiteY32" fmla="*/ 1064661 h 1354060"/>
              <a:gd name="connsiteX33" fmla="*/ 1477925 w 1701209"/>
              <a:gd name="connsiteY33" fmla="*/ 1117824 h 1354060"/>
              <a:gd name="connsiteX34" fmla="*/ 1509823 w 1701209"/>
              <a:gd name="connsiteY34" fmla="*/ 1160354 h 1354060"/>
              <a:gd name="connsiteX35" fmla="*/ 1573618 w 1701209"/>
              <a:gd name="connsiteY35" fmla="*/ 1181619 h 1354060"/>
              <a:gd name="connsiteX36" fmla="*/ 1616148 w 1701209"/>
              <a:gd name="connsiteY36" fmla="*/ 1224149 h 1354060"/>
              <a:gd name="connsiteX37" fmla="*/ 1637414 w 1701209"/>
              <a:gd name="connsiteY37" fmla="*/ 1256047 h 1354060"/>
              <a:gd name="connsiteX38" fmla="*/ 1658679 w 1701209"/>
              <a:gd name="connsiteY38" fmla="*/ 1298577 h 1354060"/>
              <a:gd name="connsiteX39" fmla="*/ 1690576 w 1701209"/>
              <a:gd name="connsiteY39" fmla="*/ 1319842 h 1354060"/>
              <a:gd name="connsiteX40" fmla="*/ 1701209 w 1701209"/>
              <a:gd name="connsiteY40" fmla="*/ 1351740 h 1354060"/>
              <a:gd name="connsiteX41" fmla="*/ 1690576 w 1701209"/>
              <a:gd name="connsiteY41" fmla="*/ 1277312 h 1354060"/>
              <a:gd name="connsiteX42" fmla="*/ 1669311 w 1701209"/>
              <a:gd name="connsiteY42" fmla="*/ 1213517 h 1354060"/>
              <a:gd name="connsiteX43" fmla="*/ 1648046 w 1701209"/>
              <a:gd name="connsiteY43" fmla="*/ 1149721 h 1354060"/>
              <a:gd name="connsiteX44" fmla="*/ 1616148 w 1701209"/>
              <a:gd name="connsiteY44" fmla="*/ 1032763 h 1354060"/>
              <a:gd name="connsiteX45" fmla="*/ 1594883 w 1701209"/>
              <a:gd name="connsiteY45" fmla="*/ 937070 h 1354060"/>
              <a:gd name="connsiteX46" fmla="*/ 1573618 w 1701209"/>
              <a:gd name="connsiteY46" fmla="*/ 798847 h 1354060"/>
              <a:gd name="connsiteX47" fmla="*/ 1552353 w 1701209"/>
              <a:gd name="connsiteY47" fmla="*/ 724419 h 1354060"/>
              <a:gd name="connsiteX48" fmla="*/ 1541721 w 1701209"/>
              <a:gd name="connsiteY48" fmla="*/ 490503 h 1354060"/>
              <a:gd name="connsiteX49" fmla="*/ 1531088 w 1701209"/>
              <a:gd name="connsiteY49" fmla="*/ 416075 h 1354060"/>
              <a:gd name="connsiteX50" fmla="*/ 1509823 w 1701209"/>
              <a:gd name="connsiteY50" fmla="*/ 352279 h 1354060"/>
              <a:gd name="connsiteX51" fmla="*/ 1488558 w 1701209"/>
              <a:gd name="connsiteY51" fmla="*/ 245954 h 1354060"/>
              <a:gd name="connsiteX52" fmla="*/ 1477925 w 1701209"/>
              <a:gd name="connsiteY52" fmla="*/ 203424 h 1354060"/>
              <a:gd name="connsiteX53" fmla="*/ 1446028 w 1701209"/>
              <a:gd name="connsiteY53" fmla="*/ 182159 h 1354060"/>
              <a:gd name="connsiteX54" fmla="*/ 1435395 w 1701209"/>
              <a:gd name="connsiteY54" fmla="*/ 139628 h 1354060"/>
              <a:gd name="connsiteX55" fmla="*/ 1392865 w 1701209"/>
              <a:gd name="connsiteY55" fmla="*/ 65200 h 1354060"/>
              <a:gd name="connsiteX56" fmla="*/ 1382232 w 1701209"/>
              <a:gd name="connsiteY56" fmla="*/ 33303 h 1354060"/>
              <a:gd name="connsiteX57" fmla="*/ 1318437 w 1701209"/>
              <a:gd name="connsiteY57" fmla="*/ 1405 h 1354060"/>
              <a:gd name="connsiteX58" fmla="*/ 1052623 w 1701209"/>
              <a:gd name="connsiteY58" fmla="*/ 1405 h 135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701209" h="1354060">
                <a:moveTo>
                  <a:pt x="0" y="1128456"/>
                </a:moveTo>
                <a:cubicBezTo>
                  <a:pt x="17721" y="1124912"/>
                  <a:pt x="36241" y="1124169"/>
                  <a:pt x="53162" y="1117824"/>
                </a:cubicBezTo>
                <a:cubicBezTo>
                  <a:pt x="65127" y="1113337"/>
                  <a:pt x="73095" y="1101046"/>
                  <a:pt x="85060" y="1096559"/>
                </a:cubicBezTo>
                <a:cubicBezTo>
                  <a:pt x="101981" y="1090213"/>
                  <a:pt x="120502" y="1089470"/>
                  <a:pt x="138223" y="1085926"/>
                </a:cubicBezTo>
                <a:cubicBezTo>
                  <a:pt x="174739" y="1061582"/>
                  <a:pt x="186904" y="1051568"/>
                  <a:pt x="233916" y="1032763"/>
                </a:cubicBezTo>
                <a:cubicBezTo>
                  <a:pt x="247484" y="1027336"/>
                  <a:pt x="262269" y="1025675"/>
                  <a:pt x="276446" y="1022131"/>
                </a:cubicBezTo>
                <a:cubicBezTo>
                  <a:pt x="302457" y="1009125"/>
                  <a:pt x="322708" y="996492"/>
                  <a:pt x="350874" y="990233"/>
                </a:cubicBezTo>
                <a:cubicBezTo>
                  <a:pt x="371919" y="985556"/>
                  <a:pt x="393529" y="983828"/>
                  <a:pt x="414669" y="979600"/>
                </a:cubicBezTo>
                <a:cubicBezTo>
                  <a:pt x="428998" y="976734"/>
                  <a:pt x="443023" y="972512"/>
                  <a:pt x="457200" y="968968"/>
                </a:cubicBezTo>
                <a:cubicBezTo>
                  <a:pt x="471377" y="958335"/>
                  <a:pt x="483880" y="944995"/>
                  <a:pt x="499730" y="937070"/>
                </a:cubicBezTo>
                <a:cubicBezTo>
                  <a:pt x="647735" y="863067"/>
                  <a:pt x="494563" y="959577"/>
                  <a:pt x="606055" y="894540"/>
                </a:cubicBezTo>
                <a:cubicBezTo>
                  <a:pt x="634936" y="877693"/>
                  <a:pt x="691116" y="841377"/>
                  <a:pt x="691116" y="841377"/>
                </a:cubicBezTo>
                <a:cubicBezTo>
                  <a:pt x="694660" y="830744"/>
                  <a:pt x="695982" y="819090"/>
                  <a:pt x="701748" y="809479"/>
                </a:cubicBezTo>
                <a:cubicBezTo>
                  <a:pt x="714859" y="787627"/>
                  <a:pt x="781538" y="749198"/>
                  <a:pt x="786809" y="745684"/>
                </a:cubicBezTo>
                <a:lnTo>
                  <a:pt x="818707" y="724419"/>
                </a:lnTo>
                <a:cubicBezTo>
                  <a:pt x="822251" y="713786"/>
                  <a:pt x="822164" y="701131"/>
                  <a:pt x="829339" y="692521"/>
                </a:cubicBezTo>
                <a:cubicBezTo>
                  <a:pt x="840683" y="678908"/>
                  <a:pt x="858255" y="671968"/>
                  <a:pt x="871869" y="660624"/>
                </a:cubicBezTo>
                <a:cubicBezTo>
                  <a:pt x="932480" y="610116"/>
                  <a:pt x="846159" y="670679"/>
                  <a:pt x="925032" y="618093"/>
                </a:cubicBezTo>
                <a:cubicBezTo>
                  <a:pt x="928576" y="607461"/>
                  <a:pt x="927740" y="594121"/>
                  <a:pt x="935665" y="586196"/>
                </a:cubicBezTo>
                <a:cubicBezTo>
                  <a:pt x="943590" y="578271"/>
                  <a:pt x="958237" y="581780"/>
                  <a:pt x="967562" y="575563"/>
                </a:cubicBezTo>
                <a:cubicBezTo>
                  <a:pt x="980073" y="567222"/>
                  <a:pt x="990228" y="555534"/>
                  <a:pt x="999460" y="543665"/>
                </a:cubicBezTo>
                <a:cubicBezTo>
                  <a:pt x="1015151" y="523491"/>
                  <a:pt x="1020725" y="494047"/>
                  <a:pt x="1041990" y="479870"/>
                </a:cubicBezTo>
                <a:cubicBezTo>
                  <a:pt x="1086399" y="450264"/>
                  <a:pt x="1064852" y="467641"/>
                  <a:pt x="1105786" y="426707"/>
                </a:cubicBezTo>
                <a:cubicBezTo>
                  <a:pt x="1153328" y="521792"/>
                  <a:pt x="1138292" y="481694"/>
                  <a:pt x="1158948" y="543665"/>
                </a:cubicBezTo>
                <a:cubicBezTo>
                  <a:pt x="1162492" y="575563"/>
                  <a:pt x="1161797" y="608223"/>
                  <a:pt x="1169581" y="639359"/>
                </a:cubicBezTo>
                <a:cubicBezTo>
                  <a:pt x="1172680" y="651756"/>
                  <a:pt x="1185131" y="659827"/>
                  <a:pt x="1190846" y="671256"/>
                </a:cubicBezTo>
                <a:cubicBezTo>
                  <a:pt x="1195858" y="681281"/>
                  <a:pt x="1197935" y="692521"/>
                  <a:pt x="1201479" y="703154"/>
                </a:cubicBezTo>
                <a:cubicBezTo>
                  <a:pt x="1207469" y="739097"/>
                  <a:pt x="1207798" y="779639"/>
                  <a:pt x="1233376" y="809479"/>
                </a:cubicBezTo>
                <a:cubicBezTo>
                  <a:pt x="1244909" y="822934"/>
                  <a:pt x="1261730" y="830744"/>
                  <a:pt x="1275907" y="841377"/>
                </a:cubicBezTo>
                <a:cubicBezTo>
                  <a:pt x="1282995" y="859098"/>
                  <a:pt x="1288637" y="877469"/>
                  <a:pt x="1297172" y="894540"/>
                </a:cubicBezTo>
                <a:cubicBezTo>
                  <a:pt x="1323160" y="946516"/>
                  <a:pt x="1315706" y="904884"/>
                  <a:pt x="1329069" y="958335"/>
                </a:cubicBezTo>
                <a:cubicBezTo>
                  <a:pt x="1333452" y="975867"/>
                  <a:pt x="1330124" y="996173"/>
                  <a:pt x="1339702" y="1011498"/>
                </a:cubicBezTo>
                <a:cubicBezTo>
                  <a:pt x="1344413" y="1019036"/>
                  <a:pt x="1402131" y="1056662"/>
                  <a:pt x="1414130" y="1064661"/>
                </a:cubicBezTo>
                <a:cubicBezTo>
                  <a:pt x="1468354" y="1145999"/>
                  <a:pt x="1393990" y="1045880"/>
                  <a:pt x="1477925" y="1117824"/>
                </a:cubicBezTo>
                <a:cubicBezTo>
                  <a:pt x="1491380" y="1129357"/>
                  <a:pt x="1495078" y="1150524"/>
                  <a:pt x="1509823" y="1160354"/>
                </a:cubicBezTo>
                <a:cubicBezTo>
                  <a:pt x="1528474" y="1172788"/>
                  <a:pt x="1573618" y="1181619"/>
                  <a:pt x="1573618" y="1181619"/>
                </a:cubicBezTo>
                <a:cubicBezTo>
                  <a:pt x="1587795" y="1195796"/>
                  <a:pt x="1603100" y="1208927"/>
                  <a:pt x="1616148" y="1224149"/>
                </a:cubicBezTo>
                <a:cubicBezTo>
                  <a:pt x="1624465" y="1233852"/>
                  <a:pt x="1631074" y="1244952"/>
                  <a:pt x="1637414" y="1256047"/>
                </a:cubicBezTo>
                <a:cubicBezTo>
                  <a:pt x="1645278" y="1269809"/>
                  <a:pt x="1648532" y="1286401"/>
                  <a:pt x="1658679" y="1298577"/>
                </a:cubicBezTo>
                <a:cubicBezTo>
                  <a:pt x="1666860" y="1308394"/>
                  <a:pt x="1679944" y="1312754"/>
                  <a:pt x="1690576" y="1319842"/>
                </a:cubicBezTo>
                <a:cubicBezTo>
                  <a:pt x="1694120" y="1330475"/>
                  <a:pt x="1701209" y="1362948"/>
                  <a:pt x="1701209" y="1351740"/>
                </a:cubicBezTo>
                <a:cubicBezTo>
                  <a:pt x="1701209" y="1326679"/>
                  <a:pt x="1696211" y="1301731"/>
                  <a:pt x="1690576" y="1277312"/>
                </a:cubicBezTo>
                <a:cubicBezTo>
                  <a:pt x="1685536" y="1255471"/>
                  <a:pt x="1676399" y="1234782"/>
                  <a:pt x="1669311" y="1213517"/>
                </a:cubicBezTo>
                <a:lnTo>
                  <a:pt x="1648046" y="1149721"/>
                </a:lnTo>
                <a:cubicBezTo>
                  <a:pt x="1634305" y="1108498"/>
                  <a:pt x="1624139" y="1080713"/>
                  <a:pt x="1616148" y="1032763"/>
                </a:cubicBezTo>
                <a:cubicBezTo>
                  <a:pt x="1603674" y="957913"/>
                  <a:pt x="1612334" y="989420"/>
                  <a:pt x="1594883" y="937070"/>
                </a:cubicBezTo>
                <a:cubicBezTo>
                  <a:pt x="1587795" y="890996"/>
                  <a:pt x="1581719" y="844754"/>
                  <a:pt x="1573618" y="798847"/>
                </a:cubicBezTo>
                <a:cubicBezTo>
                  <a:pt x="1568611" y="770471"/>
                  <a:pt x="1561208" y="750984"/>
                  <a:pt x="1552353" y="724419"/>
                </a:cubicBezTo>
                <a:cubicBezTo>
                  <a:pt x="1548809" y="646447"/>
                  <a:pt x="1547091" y="568371"/>
                  <a:pt x="1541721" y="490503"/>
                </a:cubicBezTo>
                <a:cubicBezTo>
                  <a:pt x="1539997" y="465501"/>
                  <a:pt x="1536723" y="440494"/>
                  <a:pt x="1531088" y="416075"/>
                </a:cubicBezTo>
                <a:cubicBezTo>
                  <a:pt x="1526048" y="394233"/>
                  <a:pt x="1509823" y="352279"/>
                  <a:pt x="1509823" y="352279"/>
                </a:cubicBezTo>
                <a:cubicBezTo>
                  <a:pt x="1491679" y="225275"/>
                  <a:pt x="1509765" y="320179"/>
                  <a:pt x="1488558" y="245954"/>
                </a:cubicBezTo>
                <a:cubicBezTo>
                  <a:pt x="1484544" y="231903"/>
                  <a:pt x="1486031" y="215583"/>
                  <a:pt x="1477925" y="203424"/>
                </a:cubicBezTo>
                <a:cubicBezTo>
                  <a:pt x="1470837" y="192792"/>
                  <a:pt x="1456660" y="189247"/>
                  <a:pt x="1446028" y="182159"/>
                </a:cubicBezTo>
                <a:cubicBezTo>
                  <a:pt x="1442484" y="167982"/>
                  <a:pt x="1440526" y="153311"/>
                  <a:pt x="1435395" y="139628"/>
                </a:cubicBezTo>
                <a:cubicBezTo>
                  <a:pt x="1407437" y="65074"/>
                  <a:pt x="1423710" y="126890"/>
                  <a:pt x="1392865" y="65200"/>
                </a:cubicBezTo>
                <a:cubicBezTo>
                  <a:pt x="1387853" y="55176"/>
                  <a:pt x="1389233" y="42055"/>
                  <a:pt x="1382232" y="33303"/>
                </a:cubicBezTo>
                <a:cubicBezTo>
                  <a:pt x="1373114" y="21905"/>
                  <a:pt x="1334300" y="1972"/>
                  <a:pt x="1318437" y="1405"/>
                </a:cubicBezTo>
                <a:cubicBezTo>
                  <a:pt x="1229889" y="-1758"/>
                  <a:pt x="1141228" y="1405"/>
                  <a:pt x="1052623" y="1405"/>
                </a:cubicBezTo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 i="0">
              <a:solidFill>
                <a:prstClr val="white"/>
              </a:solidFill>
            </a:endParaRPr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627BE5D9-B398-46B0-B15D-E086A7050700}"/>
              </a:ext>
            </a:extLst>
          </p:cNvPr>
          <p:cNvSpPr/>
          <p:nvPr/>
        </p:nvSpPr>
        <p:spPr>
          <a:xfrm rot="20090527" flipH="1">
            <a:off x="2162175" y="1160463"/>
            <a:ext cx="1336675" cy="1354137"/>
          </a:xfrm>
          <a:custGeom>
            <a:avLst/>
            <a:gdLst>
              <a:gd name="connsiteX0" fmla="*/ 0 w 1701209"/>
              <a:gd name="connsiteY0" fmla="*/ 1128456 h 1354060"/>
              <a:gd name="connsiteX1" fmla="*/ 53162 w 1701209"/>
              <a:gd name="connsiteY1" fmla="*/ 1117824 h 1354060"/>
              <a:gd name="connsiteX2" fmla="*/ 85060 w 1701209"/>
              <a:gd name="connsiteY2" fmla="*/ 1096559 h 1354060"/>
              <a:gd name="connsiteX3" fmla="*/ 138223 w 1701209"/>
              <a:gd name="connsiteY3" fmla="*/ 1085926 h 1354060"/>
              <a:gd name="connsiteX4" fmla="*/ 233916 w 1701209"/>
              <a:gd name="connsiteY4" fmla="*/ 1032763 h 1354060"/>
              <a:gd name="connsiteX5" fmla="*/ 276446 w 1701209"/>
              <a:gd name="connsiteY5" fmla="*/ 1022131 h 1354060"/>
              <a:gd name="connsiteX6" fmla="*/ 350874 w 1701209"/>
              <a:gd name="connsiteY6" fmla="*/ 990233 h 1354060"/>
              <a:gd name="connsiteX7" fmla="*/ 414669 w 1701209"/>
              <a:gd name="connsiteY7" fmla="*/ 979600 h 1354060"/>
              <a:gd name="connsiteX8" fmla="*/ 457200 w 1701209"/>
              <a:gd name="connsiteY8" fmla="*/ 968968 h 1354060"/>
              <a:gd name="connsiteX9" fmla="*/ 499730 w 1701209"/>
              <a:gd name="connsiteY9" fmla="*/ 937070 h 1354060"/>
              <a:gd name="connsiteX10" fmla="*/ 606055 w 1701209"/>
              <a:gd name="connsiteY10" fmla="*/ 894540 h 1354060"/>
              <a:gd name="connsiteX11" fmla="*/ 691116 w 1701209"/>
              <a:gd name="connsiteY11" fmla="*/ 841377 h 1354060"/>
              <a:gd name="connsiteX12" fmla="*/ 701748 w 1701209"/>
              <a:gd name="connsiteY12" fmla="*/ 809479 h 1354060"/>
              <a:gd name="connsiteX13" fmla="*/ 786809 w 1701209"/>
              <a:gd name="connsiteY13" fmla="*/ 745684 h 1354060"/>
              <a:gd name="connsiteX14" fmla="*/ 818707 w 1701209"/>
              <a:gd name="connsiteY14" fmla="*/ 724419 h 1354060"/>
              <a:gd name="connsiteX15" fmla="*/ 829339 w 1701209"/>
              <a:gd name="connsiteY15" fmla="*/ 692521 h 1354060"/>
              <a:gd name="connsiteX16" fmla="*/ 871869 w 1701209"/>
              <a:gd name="connsiteY16" fmla="*/ 660624 h 1354060"/>
              <a:gd name="connsiteX17" fmla="*/ 925032 w 1701209"/>
              <a:gd name="connsiteY17" fmla="*/ 618093 h 1354060"/>
              <a:gd name="connsiteX18" fmla="*/ 935665 w 1701209"/>
              <a:gd name="connsiteY18" fmla="*/ 586196 h 1354060"/>
              <a:gd name="connsiteX19" fmla="*/ 967562 w 1701209"/>
              <a:gd name="connsiteY19" fmla="*/ 575563 h 1354060"/>
              <a:gd name="connsiteX20" fmla="*/ 999460 w 1701209"/>
              <a:gd name="connsiteY20" fmla="*/ 543665 h 1354060"/>
              <a:gd name="connsiteX21" fmla="*/ 1041990 w 1701209"/>
              <a:gd name="connsiteY21" fmla="*/ 479870 h 1354060"/>
              <a:gd name="connsiteX22" fmla="*/ 1105786 w 1701209"/>
              <a:gd name="connsiteY22" fmla="*/ 426707 h 1354060"/>
              <a:gd name="connsiteX23" fmla="*/ 1158948 w 1701209"/>
              <a:gd name="connsiteY23" fmla="*/ 543665 h 1354060"/>
              <a:gd name="connsiteX24" fmla="*/ 1169581 w 1701209"/>
              <a:gd name="connsiteY24" fmla="*/ 639359 h 1354060"/>
              <a:gd name="connsiteX25" fmla="*/ 1190846 w 1701209"/>
              <a:gd name="connsiteY25" fmla="*/ 671256 h 1354060"/>
              <a:gd name="connsiteX26" fmla="*/ 1201479 w 1701209"/>
              <a:gd name="connsiteY26" fmla="*/ 703154 h 1354060"/>
              <a:gd name="connsiteX27" fmla="*/ 1233376 w 1701209"/>
              <a:gd name="connsiteY27" fmla="*/ 809479 h 1354060"/>
              <a:gd name="connsiteX28" fmla="*/ 1275907 w 1701209"/>
              <a:gd name="connsiteY28" fmla="*/ 841377 h 1354060"/>
              <a:gd name="connsiteX29" fmla="*/ 1297172 w 1701209"/>
              <a:gd name="connsiteY29" fmla="*/ 894540 h 1354060"/>
              <a:gd name="connsiteX30" fmla="*/ 1329069 w 1701209"/>
              <a:gd name="connsiteY30" fmla="*/ 958335 h 1354060"/>
              <a:gd name="connsiteX31" fmla="*/ 1339702 w 1701209"/>
              <a:gd name="connsiteY31" fmla="*/ 1011498 h 1354060"/>
              <a:gd name="connsiteX32" fmla="*/ 1414130 w 1701209"/>
              <a:gd name="connsiteY32" fmla="*/ 1064661 h 1354060"/>
              <a:gd name="connsiteX33" fmla="*/ 1477925 w 1701209"/>
              <a:gd name="connsiteY33" fmla="*/ 1117824 h 1354060"/>
              <a:gd name="connsiteX34" fmla="*/ 1509823 w 1701209"/>
              <a:gd name="connsiteY34" fmla="*/ 1160354 h 1354060"/>
              <a:gd name="connsiteX35" fmla="*/ 1573618 w 1701209"/>
              <a:gd name="connsiteY35" fmla="*/ 1181619 h 1354060"/>
              <a:gd name="connsiteX36" fmla="*/ 1616148 w 1701209"/>
              <a:gd name="connsiteY36" fmla="*/ 1224149 h 1354060"/>
              <a:gd name="connsiteX37" fmla="*/ 1637414 w 1701209"/>
              <a:gd name="connsiteY37" fmla="*/ 1256047 h 1354060"/>
              <a:gd name="connsiteX38" fmla="*/ 1658679 w 1701209"/>
              <a:gd name="connsiteY38" fmla="*/ 1298577 h 1354060"/>
              <a:gd name="connsiteX39" fmla="*/ 1690576 w 1701209"/>
              <a:gd name="connsiteY39" fmla="*/ 1319842 h 1354060"/>
              <a:gd name="connsiteX40" fmla="*/ 1701209 w 1701209"/>
              <a:gd name="connsiteY40" fmla="*/ 1351740 h 1354060"/>
              <a:gd name="connsiteX41" fmla="*/ 1690576 w 1701209"/>
              <a:gd name="connsiteY41" fmla="*/ 1277312 h 1354060"/>
              <a:gd name="connsiteX42" fmla="*/ 1669311 w 1701209"/>
              <a:gd name="connsiteY42" fmla="*/ 1213517 h 1354060"/>
              <a:gd name="connsiteX43" fmla="*/ 1648046 w 1701209"/>
              <a:gd name="connsiteY43" fmla="*/ 1149721 h 1354060"/>
              <a:gd name="connsiteX44" fmla="*/ 1616148 w 1701209"/>
              <a:gd name="connsiteY44" fmla="*/ 1032763 h 1354060"/>
              <a:gd name="connsiteX45" fmla="*/ 1594883 w 1701209"/>
              <a:gd name="connsiteY45" fmla="*/ 937070 h 1354060"/>
              <a:gd name="connsiteX46" fmla="*/ 1573618 w 1701209"/>
              <a:gd name="connsiteY46" fmla="*/ 798847 h 1354060"/>
              <a:gd name="connsiteX47" fmla="*/ 1552353 w 1701209"/>
              <a:gd name="connsiteY47" fmla="*/ 724419 h 1354060"/>
              <a:gd name="connsiteX48" fmla="*/ 1541721 w 1701209"/>
              <a:gd name="connsiteY48" fmla="*/ 490503 h 1354060"/>
              <a:gd name="connsiteX49" fmla="*/ 1531088 w 1701209"/>
              <a:gd name="connsiteY49" fmla="*/ 416075 h 1354060"/>
              <a:gd name="connsiteX50" fmla="*/ 1509823 w 1701209"/>
              <a:gd name="connsiteY50" fmla="*/ 352279 h 1354060"/>
              <a:gd name="connsiteX51" fmla="*/ 1488558 w 1701209"/>
              <a:gd name="connsiteY51" fmla="*/ 245954 h 1354060"/>
              <a:gd name="connsiteX52" fmla="*/ 1477925 w 1701209"/>
              <a:gd name="connsiteY52" fmla="*/ 203424 h 1354060"/>
              <a:gd name="connsiteX53" fmla="*/ 1446028 w 1701209"/>
              <a:gd name="connsiteY53" fmla="*/ 182159 h 1354060"/>
              <a:gd name="connsiteX54" fmla="*/ 1435395 w 1701209"/>
              <a:gd name="connsiteY54" fmla="*/ 139628 h 1354060"/>
              <a:gd name="connsiteX55" fmla="*/ 1392865 w 1701209"/>
              <a:gd name="connsiteY55" fmla="*/ 65200 h 1354060"/>
              <a:gd name="connsiteX56" fmla="*/ 1382232 w 1701209"/>
              <a:gd name="connsiteY56" fmla="*/ 33303 h 1354060"/>
              <a:gd name="connsiteX57" fmla="*/ 1318437 w 1701209"/>
              <a:gd name="connsiteY57" fmla="*/ 1405 h 1354060"/>
              <a:gd name="connsiteX58" fmla="*/ 1052623 w 1701209"/>
              <a:gd name="connsiteY58" fmla="*/ 1405 h 135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701209" h="1354060">
                <a:moveTo>
                  <a:pt x="0" y="1128456"/>
                </a:moveTo>
                <a:cubicBezTo>
                  <a:pt x="17721" y="1124912"/>
                  <a:pt x="36241" y="1124169"/>
                  <a:pt x="53162" y="1117824"/>
                </a:cubicBezTo>
                <a:cubicBezTo>
                  <a:pt x="65127" y="1113337"/>
                  <a:pt x="73095" y="1101046"/>
                  <a:pt x="85060" y="1096559"/>
                </a:cubicBezTo>
                <a:cubicBezTo>
                  <a:pt x="101981" y="1090213"/>
                  <a:pt x="120502" y="1089470"/>
                  <a:pt x="138223" y="1085926"/>
                </a:cubicBezTo>
                <a:cubicBezTo>
                  <a:pt x="174739" y="1061582"/>
                  <a:pt x="186904" y="1051568"/>
                  <a:pt x="233916" y="1032763"/>
                </a:cubicBezTo>
                <a:cubicBezTo>
                  <a:pt x="247484" y="1027336"/>
                  <a:pt x="262269" y="1025675"/>
                  <a:pt x="276446" y="1022131"/>
                </a:cubicBezTo>
                <a:cubicBezTo>
                  <a:pt x="302457" y="1009125"/>
                  <a:pt x="322708" y="996492"/>
                  <a:pt x="350874" y="990233"/>
                </a:cubicBezTo>
                <a:cubicBezTo>
                  <a:pt x="371919" y="985556"/>
                  <a:pt x="393529" y="983828"/>
                  <a:pt x="414669" y="979600"/>
                </a:cubicBezTo>
                <a:cubicBezTo>
                  <a:pt x="428998" y="976734"/>
                  <a:pt x="443023" y="972512"/>
                  <a:pt x="457200" y="968968"/>
                </a:cubicBezTo>
                <a:cubicBezTo>
                  <a:pt x="471377" y="958335"/>
                  <a:pt x="483880" y="944995"/>
                  <a:pt x="499730" y="937070"/>
                </a:cubicBezTo>
                <a:cubicBezTo>
                  <a:pt x="647735" y="863067"/>
                  <a:pt x="494563" y="959577"/>
                  <a:pt x="606055" y="894540"/>
                </a:cubicBezTo>
                <a:cubicBezTo>
                  <a:pt x="634936" y="877693"/>
                  <a:pt x="691116" y="841377"/>
                  <a:pt x="691116" y="841377"/>
                </a:cubicBezTo>
                <a:cubicBezTo>
                  <a:pt x="694660" y="830744"/>
                  <a:pt x="695982" y="819090"/>
                  <a:pt x="701748" y="809479"/>
                </a:cubicBezTo>
                <a:cubicBezTo>
                  <a:pt x="714859" y="787627"/>
                  <a:pt x="781538" y="749198"/>
                  <a:pt x="786809" y="745684"/>
                </a:cubicBezTo>
                <a:lnTo>
                  <a:pt x="818707" y="724419"/>
                </a:lnTo>
                <a:cubicBezTo>
                  <a:pt x="822251" y="713786"/>
                  <a:pt x="822164" y="701131"/>
                  <a:pt x="829339" y="692521"/>
                </a:cubicBezTo>
                <a:cubicBezTo>
                  <a:pt x="840683" y="678908"/>
                  <a:pt x="858255" y="671968"/>
                  <a:pt x="871869" y="660624"/>
                </a:cubicBezTo>
                <a:cubicBezTo>
                  <a:pt x="932480" y="610116"/>
                  <a:pt x="846159" y="670679"/>
                  <a:pt x="925032" y="618093"/>
                </a:cubicBezTo>
                <a:cubicBezTo>
                  <a:pt x="928576" y="607461"/>
                  <a:pt x="927740" y="594121"/>
                  <a:pt x="935665" y="586196"/>
                </a:cubicBezTo>
                <a:cubicBezTo>
                  <a:pt x="943590" y="578271"/>
                  <a:pt x="958237" y="581780"/>
                  <a:pt x="967562" y="575563"/>
                </a:cubicBezTo>
                <a:cubicBezTo>
                  <a:pt x="980073" y="567222"/>
                  <a:pt x="990228" y="555534"/>
                  <a:pt x="999460" y="543665"/>
                </a:cubicBezTo>
                <a:cubicBezTo>
                  <a:pt x="1015151" y="523491"/>
                  <a:pt x="1020725" y="494047"/>
                  <a:pt x="1041990" y="479870"/>
                </a:cubicBezTo>
                <a:cubicBezTo>
                  <a:pt x="1086399" y="450264"/>
                  <a:pt x="1064852" y="467641"/>
                  <a:pt x="1105786" y="426707"/>
                </a:cubicBezTo>
                <a:cubicBezTo>
                  <a:pt x="1153328" y="521792"/>
                  <a:pt x="1138292" y="481694"/>
                  <a:pt x="1158948" y="543665"/>
                </a:cubicBezTo>
                <a:cubicBezTo>
                  <a:pt x="1162492" y="575563"/>
                  <a:pt x="1161797" y="608223"/>
                  <a:pt x="1169581" y="639359"/>
                </a:cubicBezTo>
                <a:cubicBezTo>
                  <a:pt x="1172680" y="651756"/>
                  <a:pt x="1185131" y="659827"/>
                  <a:pt x="1190846" y="671256"/>
                </a:cubicBezTo>
                <a:cubicBezTo>
                  <a:pt x="1195858" y="681281"/>
                  <a:pt x="1197935" y="692521"/>
                  <a:pt x="1201479" y="703154"/>
                </a:cubicBezTo>
                <a:cubicBezTo>
                  <a:pt x="1207469" y="739097"/>
                  <a:pt x="1207798" y="779639"/>
                  <a:pt x="1233376" y="809479"/>
                </a:cubicBezTo>
                <a:cubicBezTo>
                  <a:pt x="1244909" y="822934"/>
                  <a:pt x="1261730" y="830744"/>
                  <a:pt x="1275907" y="841377"/>
                </a:cubicBezTo>
                <a:cubicBezTo>
                  <a:pt x="1282995" y="859098"/>
                  <a:pt x="1288637" y="877469"/>
                  <a:pt x="1297172" y="894540"/>
                </a:cubicBezTo>
                <a:cubicBezTo>
                  <a:pt x="1323160" y="946516"/>
                  <a:pt x="1315706" y="904884"/>
                  <a:pt x="1329069" y="958335"/>
                </a:cubicBezTo>
                <a:cubicBezTo>
                  <a:pt x="1333452" y="975867"/>
                  <a:pt x="1330124" y="996173"/>
                  <a:pt x="1339702" y="1011498"/>
                </a:cubicBezTo>
                <a:cubicBezTo>
                  <a:pt x="1344413" y="1019036"/>
                  <a:pt x="1402131" y="1056662"/>
                  <a:pt x="1414130" y="1064661"/>
                </a:cubicBezTo>
                <a:cubicBezTo>
                  <a:pt x="1468354" y="1145999"/>
                  <a:pt x="1393990" y="1045880"/>
                  <a:pt x="1477925" y="1117824"/>
                </a:cubicBezTo>
                <a:cubicBezTo>
                  <a:pt x="1491380" y="1129357"/>
                  <a:pt x="1495078" y="1150524"/>
                  <a:pt x="1509823" y="1160354"/>
                </a:cubicBezTo>
                <a:cubicBezTo>
                  <a:pt x="1528474" y="1172788"/>
                  <a:pt x="1573618" y="1181619"/>
                  <a:pt x="1573618" y="1181619"/>
                </a:cubicBezTo>
                <a:cubicBezTo>
                  <a:pt x="1587795" y="1195796"/>
                  <a:pt x="1603100" y="1208927"/>
                  <a:pt x="1616148" y="1224149"/>
                </a:cubicBezTo>
                <a:cubicBezTo>
                  <a:pt x="1624465" y="1233852"/>
                  <a:pt x="1631074" y="1244952"/>
                  <a:pt x="1637414" y="1256047"/>
                </a:cubicBezTo>
                <a:cubicBezTo>
                  <a:pt x="1645278" y="1269809"/>
                  <a:pt x="1648532" y="1286401"/>
                  <a:pt x="1658679" y="1298577"/>
                </a:cubicBezTo>
                <a:cubicBezTo>
                  <a:pt x="1666860" y="1308394"/>
                  <a:pt x="1679944" y="1312754"/>
                  <a:pt x="1690576" y="1319842"/>
                </a:cubicBezTo>
                <a:cubicBezTo>
                  <a:pt x="1694120" y="1330475"/>
                  <a:pt x="1701209" y="1362948"/>
                  <a:pt x="1701209" y="1351740"/>
                </a:cubicBezTo>
                <a:cubicBezTo>
                  <a:pt x="1701209" y="1326679"/>
                  <a:pt x="1696211" y="1301731"/>
                  <a:pt x="1690576" y="1277312"/>
                </a:cubicBezTo>
                <a:cubicBezTo>
                  <a:pt x="1685536" y="1255471"/>
                  <a:pt x="1676399" y="1234782"/>
                  <a:pt x="1669311" y="1213517"/>
                </a:cubicBezTo>
                <a:lnTo>
                  <a:pt x="1648046" y="1149721"/>
                </a:lnTo>
                <a:cubicBezTo>
                  <a:pt x="1634305" y="1108498"/>
                  <a:pt x="1624139" y="1080713"/>
                  <a:pt x="1616148" y="1032763"/>
                </a:cubicBezTo>
                <a:cubicBezTo>
                  <a:pt x="1603674" y="957913"/>
                  <a:pt x="1612334" y="989420"/>
                  <a:pt x="1594883" y="937070"/>
                </a:cubicBezTo>
                <a:cubicBezTo>
                  <a:pt x="1587795" y="890996"/>
                  <a:pt x="1581719" y="844754"/>
                  <a:pt x="1573618" y="798847"/>
                </a:cubicBezTo>
                <a:cubicBezTo>
                  <a:pt x="1568611" y="770471"/>
                  <a:pt x="1561208" y="750984"/>
                  <a:pt x="1552353" y="724419"/>
                </a:cubicBezTo>
                <a:cubicBezTo>
                  <a:pt x="1548809" y="646447"/>
                  <a:pt x="1547091" y="568371"/>
                  <a:pt x="1541721" y="490503"/>
                </a:cubicBezTo>
                <a:cubicBezTo>
                  <a:pt x="1539997" y="465501"/>
                  <a:pt x="1536723" y="440494"/>
                  <a:pt x="1531088" y="416075"/>
                </a:cubicBezTo>
                <a:cubicBezTo>
                  <a:pt x="1526048" y="394233"/>
                  <a:pt x="1509823" y="352279"/>
                  <a:pt x="1509823" y="352279"/>
                </a:cubicBezTo>
                <a:cubicBezTo>
                  <a:pt x="1491679" y="225275"/>
                  <a:pt x="1509765" y="320179"/>
                  <a:pt x="1488558" y="245954"/>
                </a:cubicBezTo>
                <a:cubicBezTo>
                  <a:pt x="1484544" y="231903"/>
                  <a:pt x="1486031" y="215583"/>
                  <a:pt x="1477925" y="203424"/>
                </a:cubicBezTo>
                <a:cubicBezTo>
                  <a:pt x="1470837" y="192792"/>
                  <a:pt x="1456660" y="189247"/>
                  <a:pt x="1446028" y="182159"/>
                </a:cubicBezTo>
                <a:cubicBezTo>
                  <a:pt x="1442484" y="167982"/>
                  <a:pt x="1440526" y="153311"/>
                  <a:pt x="1435395" y="139628"/>
                </a:cubicBezTo>
                <a:cubicBezTo>
                  <a:pt x="1407437" y="65074"/>
                  <a:pt x="1423710" y="126890"/>
                  <a:pt x="1392865" y="65200"/>
                </a:cubicBezTo>
                <a:cubicBezTo>
                  <a:pt x="1387853" y="55176"/>
                  <a:pt x="1389233" y="42055"/>
                  <a:pt x="1382232" y="33303"/>
                </a:cubicBezTo>
                <a:cubicBezTo>
                  <a:pt x="1373114" y="21905"/>
                  <a:pt x="1334300" y="1972"/>
                  <a:pt x="1318437" y="1405"/>
                </a:cubicBezTo>
                <a:cubicBezTo>
                  <a:pt x="1229889" y="-1758"/>
                  <a:pt x="1141228" y="1405"/>
                  <a:pt x="1052623" y="1405"/>
                </a:cubicBezTo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 i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863600"/>
            <a:ext cx="7724775" cy="541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0"/>
            <a:ext cx="65151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6453188"/>
            <a:ext cx="440055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128588"/>
            <a:ext cx="79771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Immagin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960438"/>
            <a:ext cx="58451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8" name="Immagin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438" y="6611938"/>
            <a:ext cx="257175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9" name="Immagin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6629400"/>
            <a:ext cx="2087562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0" name="Immagin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01825"/>
            <a:ext cx="4572000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1" name="Immagin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38" y="2725738"/>
            <a:ext cx="4271962" cy="19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1627188"/>
            <a:ext cx="9055100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Immagin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5" y="1001713"/>
            <a:ext cx="3681413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2" name="Immagin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6464300"/>
            <a:ext cx="43878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Immagin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1301750"/>
            <a:ext cx="3316287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Immagin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1649413"/>
            <a:ext cx="4637088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it-IT" sz="4000" smtClean="0"/>
              <a:t>Definition of training</a:t>
            </a:r>
          </a:p>
        </p:txBody>
      </p:sp>
      <p:sp>
        <p:nvSpPr>
          <p:cNvPr id="115715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it-IT" sz="2000" smtClean="0"/>
              <a:t>A satisfactory training process must involve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D6E97EC-C61D-487A-950C-FE6C0772959B}"/>
              </a:ext>
            </a:extLst>
          </p:cNvPr>
          <p:cNvSpPr/>
          <p:nvPr/>
        </p:nvSpPr>
        <p:spPr>
          <a:xfrm>
            <a:off x="395288" y="2276475"/>
            <a:ext cx="2592387" cy="64770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i="0" dirty="0">
                <a:solidFill>
                  <a:prstClr val="black"/>
                </a:solidFill>
              </a:rPr>
              <a:t>Knowledge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A72CFDD-AFC9-4955-AC2A-93361F98AF96}"/>
              </a:ext>
            </a:extLst>
          </p:cNvPr>
          <p:cNvSpPr/>
          <p:nvPr/>
        </p:nvSpPr>
        <p:spPr>
          <a:xfrm>
            <a:off x="3203575" y="2276475"/>
            <a:ext cx="2592388" cy="64770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i="0" dirty="0">
                <a:solidFill>
                  <a:prstClr val="black"/>
                </a:solidFill>
              </a:rPr>
              <a:t>Skills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9C6C4A1-66E4-4817-8E16-2C83B86FB3C2}"/>
              </a:ext>
            </a:extLst>
          </p:cNvPr>
          <p:cNvSpPr/>
          <p:nvPr/>
        </p:nvSpPr>
        <p:spPr>
          <a:xfrm>
            <a:off x="6011863" y="2276475"/>
            <a:ext cx="2592387" cy="6477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i="0" dirty="0">
                <a:solidFill>
                  <a:prstClr val="black"/>
                </a:solidFill>
              </a:rPr>
              <a:t>Attitude</a:t>
            </a:r>
          </a:p>
        </p:txBody>
      </p:sp>
      <p:sp>
        <p:nvSpPr>
          <p:cNvPr id="115719" name="TextBox 3"/>
          <p:cNvSpPr txBox="1">
            <a:spLocks noChangeArrowheads="1"/>
          </p:cNvSpPr>
          <p:nvPr/>
        </p:nvSpPr>
        <p:spPr bwMode="auto">
          <a:xfrm>
            <a:off x="4427538" y="6115050"/>
            <a:ext cx="4321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b="0" i="0">
                <a:solidFill>
                  <a:srgbClr val="000000"/>
                </a:solidFill>
              </a:rPr>
              <a:t>J.R.B. GREEN &amp; THE UK ERCP STAKEHOLDERS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1F1DE0-970A-4234-AA75-9C8A4F8E5061}"/>
              </a:ext>
            </a:extLst>
          </p:cNvPr>
          <p:cNvSpPr/>
          <p:nvPr/>
        </p:nvSpPr>
        <p:spPr>
          <a:xfrm>
            <a:off x="395288" y="3644900"/>
            <a:ext cx="8208962" cy="576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i="0" dirty="0">
                <a:solidFill>
                  <a:prstClr val="black"/>
                </a:solidFill>
              </a:rPr>
              <a:t>COMPETENCE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5877B0A-B8E2-4CAD-993F-D23B100E35EF}"/>
              </a:ext>
            </a:extLst>
          </p:cNvPr>
          <p:cNvCxnSpPr/>
          <p:nvPr/>
        </p:nvCxnSpPr>
        <p:spPr>
          <a:xfrm>
            <a:off x="1692275" y="3068638"/>
            <a:ext cx="0" cy="36036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1825AD6-D5A2-4488-A5D9-004473B06DEA}"/>
              </a:ext>
            </a:extLst>
          </p:cNvPr>
          <p:cNvCxnSpPr/>
          <p:nvPr/>
        </p:nvCxnSpPr>
        <p:spPr>
          <a:xfrm>
            <a:off x="4500563" y="3068638"/>
            <a:ext cx="0" cy="36036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F6DD743-7F09-4F82-8331-5C29D3A3DBBE}"/>
              </a:ext>
            </a:extLst>
          </p:cNvPr>
          <p:cNvCxnSpPr/>
          <p:nvPr/>
        </p:nvCxnSpPr>
        <p:spPr>
          <a:xfrm>
            <a:off x="7323138" y="3041650"/>
            <a:ext cx="0" cy="36036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1295400" y="4397375"/>
            <a:ext cx="6553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7200" b="0" i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Awareness</a:t>
            </a:r>
          </a:p>
        </p:txBody>
      </p:sp>
      <p:cxnSp>
        <p:nvCxnSpPr>
          <p:cNvPr id="14" name="Straight Arrow Connector 11">
            <a:extLst>
              <a:ext uri="{FF2B5EF4-FFF2-40B4-BE49-F238E27FC236}">
                <a16:creationId xmlns:a16="http://schemas.microsoft.com/office/drawing/2014/main" id="{2B296629-8859-47C2-8250-0E002C31D3B8}"/>
              </a:ext>
            </a:extLst>
          </p:cNvPr>
          <p:cNvCxnSpPr>
            <a:cxnSpLocks/>
          </p:cNvCxnSpPr>
          <p:nvPr/>
        </p:nvCxnSpPr>
        <p:spPr>
          <a:xfrm flipV="1">
            <a:off x="4500563" y="4365625"/>
            <a:ext cx="7937" cy="3587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F7BB75E8-2C0C-4DFB-B4E7-855090366E4E}"/>
              </a:ext>
            </a:extLst>
          </p:cNvPr>
          <p:cNvSpPr txBox="1">
            <a:spLocks/>
          </p:cNvSpPr>
          <p:nvPr/>
        </p:nvSpPr>
        <p:spPr>
          <a:xfrm>
            <a:off x="-179388" y="188913"/>
            <a:ext cx="9575801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it-IT" altLang="it-IT" sz="3600" b="0" i="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  <a:r>
              <a:rPr lang="it-IT" altLang="it-IT" sz="3600" b="0" i="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</a:t>
            </a:r>
            <a:r>
              <a:rPr lang="it-IT" altLang="it-IT" sz="3600" b="0" i="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ERCP </a:t>
            </a:r>
            <a:r>
              <a:rPr lang="it-IT" altLang="it-IT" sz="3600" b="0" i="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complications</a:t>
            </a:r>
            <a:r>
              <a:rPr lang="it-IT" altLang="it-IT" sz="3600" b="0" i="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7763" name="Rettangolo 1"/>
          <p:cNvSpPr>
            <a:spLocks noChangeArrowheads="1"/>
          </p:cNvSpPr>
          <p:nvPr/>
        </p:nvSpPr>
        <p:spPr bwMode="auto">
          <a:xfrm>
            <a:off x="6156325" y="6165850"/>
            <a:ext cx="2303463" cy="431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3600">
              <a:solidFill>
                <a:srgbClr val="FFFF00"/>
              </a:solidFill>
            </a:endParaRPr>
          </a:p>
        </p:txBody>
      </p:sp>
      <p:pic>
        <p:nvPicPr>
          <p:cNvPr id="117764" name="Immagin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981075"/>
            <a:ext cx="8194675" cy="579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ttore diritto 2"/>
          <p:cNvCxnSpPr>
            <a:cxnSpLocks/>
          </p:cNvCxnSpPr>
          <p:nvPr/>
        </p:nvCxnSpPr>
        <p:spPr bwMode="auto">
          <a:xfrm>
            <a:off x="4067175" y="3284538"/>
            <a:ext cx="720725" cy="1368425"/>
          </a:xfrm>
          <a:prstGeom prst="lin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diritto 8"/>
          <p:cNvCxnSpPr>
            <a:cxnSpLocks/>
          </p:cNvCxnSpPr>
          <p:nvPr/>
        </p:nvCxnSpPr>
        <p:spPr bwMode="auto">
          <a:xfrm flipH="1">
            <a:off x="3924300" y="3300413"/>
            <a:ext cx="863600" cy="1352550"/>
          </a:xfrm>
          <a:prstGeom prst="lin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CasellaDiTesto 2"/>
          <p:cNvSpPr txBox="1">
            <a:spLocks noChangeArrowheads="1"/>
          </p:cNvSpPr>
          <p:nvPr/>
        </p:nvSpPr>
        <p:spPr bwMode="auto">
          <a:xfrm>
            <a:off x="1619250" y="1382713"/>
            <a:ext cx="561657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Una scomoda verità       Una comoda bugia</a:t>
            </a:r>
          </a:p>
        </p:txBody>
      </p:sp>
      <p:pic>
        <p:nvPicPr>
          <p:cNvPr id="118787" name="Picture 2" descr="thea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" t="1427" r="4094" b="9357"/>
          <a:stretch>
            <a:fillRect/>
          </a:stretch>
        </p:blipFill>
        <p:spPr bwMode="auto">
          <a:xfrm>
            <a:off x="1331913" y="1773238"/>
            <a:ext cx="6481762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8" name="Text Box 3"/>
          <p:cNvSpPr txBox="1">
            <a:spLocks noChangeArrowheads="1"/>
          </p:cNvSpPr>
          <p:nvPr/>
        </p:nvSpPr>
        <p:spPr bwMode="auto">
          <a:xfrm>
            <a:off x="250825" y="0"/>
            <a:ext cx="871378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it-IT" altLang="it-IT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118789" name="Line 6"/>
          <p:cNvSpPr>
            <a:spLocks noChangeShapeType="1"/>
          </p:cNvSpPr>
          <p:nvPr/>
        </p:nvSpPr>
        <p:spPr bwMode="auto">
          <a:xfrm flipV="1">
            <a:off x="7010400" y="4038600"/>
            <a:ext cx="76200" cy="228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790" name="Line 7"/>
          <p:cNvSpPr>
            <a:spLocks noChangeShapeType="1"/>
          </p:cNvSpPr>
          <p:nvPr/>
        </p:nvSpPr>
        <p:spPr bwMode="auto">
          <a:xfrm>
            <a:off x="7086600" y="4038600"/>
            <a:ext cx="76200" cy="228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791" name="Line 8"/>
          <p:cNvSpPr>
            <a:spLocks noChangeShapeType="1"/>
          </p:cNvSpPr>
          <p:nvPr/>
        </p:nvSpPr>
        <p:spPr bwMode="auto">
          <a:xfrm flipV="1">
            <a:off x="2667000" y="2971800"/>
            <a:ext cx="76200" cy="228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792" name="Line 9"/>
          <p:cNvSpPr>
            <a:spLocks noChangeShapeType="1"/>
          </p:cNvSpPr>
          <p:nvPr/>
        </p:nvSpPr>
        <p:spPr bwMode="auto">
          <a:xfrm>
            <a:off x="2743200" y="2971800"/>
            <a:ext cx="76200" cy="228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793" name="Rectangle 10"/>
          <p:cNvSpPr>
            <a:spLocks noChangeArrowheads="1"/>
          </p:cNvSpPr>
          <p:nvPr/>
        </p:nvSpPr>
        <p:spPr bwMode="auto">
          <a:xfrm>
            <a:off x="1971675" y="100013"/>
            <a:ext cx="5006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3600" b="0" i="0">
                <a:solidFill>
                  <a:srgbClr val="000000"/>
                </a:solidFill>
                <a:latin typeface="Arial" panose="020B0604020202020204" pitchFamily="34" charset="0"/>
              </a:rPr>
              <a:t>Complications to ERCP</a:t>
            </a:r>
            <a:endParaRPr lang="it-IT" altLang="it-IT" sz="3600" b="0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8794" name="Rectangle 4"/>
          <p:cNvSpPr>
            <a:spLocks noChangeArrowheads="1"/>
          </p:cNvSpPr>
          <p:nvPr/>
        </p:nvSpPr>
        <p:spPr bwMode="auto">
          <a:xfrm>
            <a:off x="2136775" y="3141663"/>
            <a:ext cx="1211263" cy="495300"/>
          </a:xfrm>
          <a:prstGeom prst="rect">
            <a:avLst/>
          </a:prstGeom>
          <a:solidFill>
            <a:schemeClr val="tx1"/>
          </a:solidFill>
          <a:ln w="9525">
            <a:solidFill>
              <a:srgbClr val="FFC56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chemeClr val="bg1"/>
                </a:solidFill>
                <a:latin typeface="Arial" panose="020B0604020202020204" pitchFamily="34" charset="0"/>
              </a:rPr>
              <a:t>Gino Pasquale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>
                <a:solidFill>
                  <a:schemeClr val="bg1"/>
                </a:solidFill>
                <a:latin typeface="Arial" panose="020B0604020202020204" pitchFamily="34" charset="0"/>
              </a:rPr>
              <a:t>lecture</a:t>
            </a:r>
          </a:p>
        </p:txBody>
      </p:sp>
      <p:sp>
        <p:nvSpPr>
          <p:cNvPr id="118795" name="Rectangle 4"/>
          <p:cNvSpPr>
            <a:spLocks noChangeArrowheads="1"/>
          </p:cNvSpPr>
          <p:nvPr/>
        </p:nvSpPr>
        <p:spPr bwMode="auto">
          <a:xfrm>
            <a:off x="6516688" y="4152900"/>
            <a:ext cx="1211262" cy="495300"/>
          </a:xfrm>
          <a:prstGeom prst="rect">
            <a:avLst/>
          </a:prstGeom>
          <a:solidFill>
            <a:schemeClr val="tx1"/>
          </a:solidFill>
          <a:ln w="9525">
            <a:solidFill>
              <a:srgbClr val="FFC56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>
                <a:solidFill>
                  <a:schemeClr val="bg1"/>
                </a:solidFill>
                <a:latin typeface="Arial" panose="020B0604020202020204" pitchFamily="34" charset="0"/>
              </a:rPr>
              <a:t>Mutignani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>
                <a:solidFill>
                  <a:schemeClr val="bg1"/>
                </a:solidFill>
                <a:latin typeface="Arial" panose="020B0604020202020204" pitchFamily="34" charset="0"/>
              </a:rPr>
              <a:t>lecture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6038"/>
            <a:ext cx="6985000" cy="1511300"/>
          </a:xfrm>
        </p:spPr>
        <p:txBody>
          <a:bodyPr/>
          <a:lstStyle/>
          <a:p>
            <a:pPr eaLnBrk="1" hangingPunct="1">
              <a:lnSpc>
                <a:spcPct val="125000"/>
              </a:lnSpc>
            </a:pPr>
            <a:r>
              <a:rPr lang="it-IT" altLang="it-IT" sz="4000" b="1" smtClean="0">
                <a:solidFill>
                  <a:srgbClr val="000000"/>
                </a:solidFill>
                <a:latin typeface="Arial" panose="020B0604020202020204" pitchFamily="34" charset="0"/>
              </a:rPr>
              <a:t>Post-ERCP pancreatitis</a:t>
            </a:r>
            <a:r>
              <a:rPr lang="it-IT" altLang="it-IT" b="1" smtClean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it-IT" altLang="it-IT" b="1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it-IT" altLang="it-IT" sz="3200" b="1" i="1" smtClean="0">
                <a:solidFill>
                  <a:srgbClr val="000000"/>
                </a:solidFill>
                <a:latin typeface="Arial" panose="020B0604020202020204" pitchFamily="34" charset="0"/>
              </a:rPr>
              <a:t>Unpredictable and unavoidable</a:t>
            </a:r>
            <a:r>
              <a:rPr lang="it-IT" altLang="it-IT" sz="3200" b="1" i="1" smtClean="0">
                <a:solidFill>
                  <a:srgbClr val="000000"/>
                </a:solidFill>
              </a:rPr>
              <a:t>?</a:t>
            </a:r>
            <a:endParaRPr lang="it-IT" altLang="it-IT" b="1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8EEB2B25-FD3C-4207-9860-B6F4B5E9C0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557338"/>
            <a:ext cx="8569325" cy="4319587"/>
          </a:xfrm>
        </p:spPr>
        <p:txBody>
          <a:bodyPr/>
          <a:lstStyle/>
          <a:p>
            <a:pPr algn="ctr" eaLnBrk="1" hangingPunct="1">
              <a:lnSpc>
                <a:spcPct val="170000"/>
              </a:lnSpc>
              <a:buFontTx/>
              <a:buNone/>
              <a:defRPr/>
            </a:pPr>
            <a:r>
              <a:rPr lang="it-IT" altLang="it-IT" sz="3600" b="1" dirty="0">
                <a:solidFill>
                  <a:srgbClr val="000000"/>
                </a:solidFill>
                <a:latin typeface="Arial" panose="020B0604020202020204" pitchFamily="34" charset="0"/>
              </a:rPr>
              <a:t>Can be </a:t>
            </a:r>
            <a:r>
              <a:rPr lang="it-IT" altLang="it-IT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prevented</a:t>
            </a:r>
            <a:r>
              <a:rPr lang="it-IT" altLang="it-IT" sz="3600" b="1" dirty="0">
                <a:solidFill>
                  <a:srgbClr val="000000"/>
                </a:solidFill>
                <a:latin typeface="Arial" panose="020B0604020202020204" pitchFamily="34" charset="0"/>
              </a:rPr>
              <a:t>?</a:t>
            </a:r>
          </a:p>
          <a:p>
            <a:pPr eaLnBrk="1" hangingPunct="1">
              <a:lnSpc>
                <a:spcPct val="170000"/>
              </a:lnSpc>
              <a:spcBef>
                <a:spcPct val="0"/>
              </a:spcBef>
              <a:defRPr/>
            </a:pPr>
            <a:r>
              <a:rPr lang="it-IT" altLang="it-IT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Patient</a:t>
            </a:r>
            <a:r>
              <a:rPr lang="it-IT" altLang="it-IT" sz="3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selection</a:t>
            </a:r>
            <a:endParaRPr lang="it-IT" altLang="it-IT" sz="3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70000"/>
              </a:lnSpc>
              <a:defRPr/>
            </a:pPr>
            <a:r>
              <a:rPr lang="it-IT" altLang="it-IT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Pharmacological</a:t>
            </a:r>
            <a:r>
              <a:rPr lang="it-IT" altLang="it-IT" sz="3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prophylaxis</a:t>
            </a:r>
            <a:r>
              <a:rPr lang="it-IT" altLang="it-IT" sz="3600" b="1" dirty="0">
                <a:solidFill>
                  <a:srgbClr val="000000"/>
                </a:solidFill>
                <a:latin typeface="Arial" panose="020B0604020202020204" pitchFamily="34" charset="0"/>
              </a:rPr>
              <a:t> and </a:t>
            </a:r>
            <a:r>
              <a:rPr lang="it-IT" altLang="it-IT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fluid</a:t>
            </a:r>
            <a:r>
              <a:rPr lang="it-IT" altLang="it-IT" sz="3600" b="1" dirty="0">
                <a:solidFill>
                  <a:srgbClr val="000000"/>
                </a:solidFill>
                <a:latin typeface="Arial" panose="020B0604020202020204" pitchFamily="34" charset="0"/>
              </a:rPr>
              <a:t> therapy</a:t>
            </a:r>
          </a:p>
          <a:p>
            <a:pPr eaLnBrk="1" hangingPunct="1">
              <a:lnSpc>
                <a:spcPct val="170000"/>
              </a:lnSpc>
              <a:defRPr/>
            </a:pPr>
            <a:r>
              <a:rPr lang="it-IT" altLang="it-IT" sz="3600" b="1" dirty="0">
                <a:solidFill>
                  <a:srgbClr val="000000"/>
                </a:solidFill>
                <a:latin typeface="Arial" panose="020B0604020202020204" pitchFamily="34" charset="0"/>
              </a:rPr>
              <a:t>Technical </a:t>
            </a:r>
            <a:r>
              <a:rPr lang="it-IT" altLang="it-IT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maneuvers</a:t>
            </a:r>
            <a:endParaRPr lang="it-IT" altLang="it-IT" sz="3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eaLnBrk="1" hangingPunct="1">
              <a:lnSpc>
                <a:spcPct val="170000"/>
              </a:lnSpc>
              <a:buFontTx/>
              <a:buNone/>
              <a:defRPr/>
            </a:pPr>
            <a:endParaRPr lang="it-IT" altLang="it-IT" sz="3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3600" b="1" i="1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3600" b="1" i="1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12462</TotalTime>
  <Words>942</Words>
  <Application>Microsoft Office PowerPoint</Application>
  <PresentationFormat>Presentazione su schermo (4:3)</PresentationFormat>
  <Paragraphs>238</Paragraphs>
  <Slides>87</Slides>
  <Notes>22</Notes>
  <HiddenSlides>1</HiddenSlides>
  <MMClips>1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87</vt:i4>
      </vt:variant>
    </vt:vector>
  </HeadingPairs>
  <TitlesOfParts>
    <vt:vector size="103" baseType="lpstr">
      <vt:lpstr>Times New Roman</vt:lpstr>
      <vt:lpstr>Arial</vt:lpstr>
      <vt:lpstr>Cambria</vt:lpstr>
      <vt:lpstr>Calibri Light</vt:lpstr>
      <vt:lpstr>Calibri</vt:lpstr>
      <vt:lpstr>Webdings</vt:lpstr>
      <vt:lpstr>Wingdings</vt:lpstr>
      <vt:lpstr>Arial Unicode MS</vt:lpstr>
      <vt:lpstr>Verdana</vt:lpstr>
      <vt:lpstr>Wingdings 2</vt:lpstr>
      <vt:lpstr>Times</vt:lpstr>
      <vt:lpstr>Struttura predefinita</vt:lpstr>
      <vt:lpstr>Office Theme</vt:lpstr>
      <vt:lpstr>1_Tema di Office</vt:lpstr>
      <vt:lpstr>2_Tema di Office</vt:lpstr>
      <vt:lpstr>3_Tema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PEP diagnosis</vt:lpstr>
      <vt:lpstr>Presentazione standard di PowerPoint</vt:lpstr>
      <vt:lpstr>Post-ERCP pancreatitis Unpredictable and unavoidable?</vt:lpstr>
      <vt:lpstr>Diagnostic ERCP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Pancreatic stents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Prevention of post-ERCP pancreatitis “Bring to home”</vt:lpstr>
      <vt:lpstr>Presentazione standard di PowerPoint</vt:lpstr>
      <vt:lpstr>Presentazione standard di PowerPoint</vt:lpstr>
      <vt:lpstr>Presentazione standard di PowerPoint</vt:lpstr>
      <vt:lpstr>DOACs</vt:lpstr>
      <vt:lpstr>When to resume DOACs?</vt:lpstr>
      <vt:lpstr>Presentazione standard di PowerPoint</vt:lpstr>
      <vt:lpstr>Presentazione standard di PowerPoint</vt:lpstr>
      <vt:lpstr>Presentazione standard di PowerPoint</vt:lpstr>
      <vt:lpstr>When to resume DOACs?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Post EBS bleeding: SEMS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Duodenal perforation due to ERCP: classification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Duodenal perforation Type II: what to do?</vt:lpstr>
      <vt:lpstr>Presentazione standard di PowerPoint</vt:lpstr>
      <vt:lpstr>Presentazione standard di PowerPoint</vt:lpstr>
      <vt:lpstr>Presentazione standard di PowerPoint</vt:lpstr>
      <vt:lpstr>Stapfer type II perforation after DASE</vt:lpstr>
      <vt:lpstr>Presentazione standard di PowerPoint</vt:lpstr>
      <vt:lpstr>C-SEMS in type II post ERCP perforation Is there an I.O. contamination of the retroperitoneal space?</vt:lpstr>
      <vt:lpstr>Post ERCP perforation Indication for surgery/percutaneous drainage</vt:lpstr>
      <vt:lpstr>Presentazione standard di PowerPoint</vt:lpstr>
      <vt:lpstr>Post ERCP perforation indication for surgery</vt:lpstr>
      <vt:lpstr>Presentazione standard di PowerPoint</vt:lpstr>
      <vt:lpstr>Presentazione standard di PowerPoint</vt:lpstr>
      <vt:lpstr>Presentazione standard di PowerPoint</vt:lpstr>
      <vt:lpstr>Stapfer type II and III perforation 10 days after the ERCP, admission in our ICU with OTI</vt:lpstr>
      <vt:lpstr>Stapfer type II and III perforation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Definition of training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Dott. A. Bizzotto</dc:creator>
  <cp:lastModifiedBy>Utente Windows</cp:lastModifiedBy>
  <cp:revision>915</cp:revision>
  <dcterms:created xsi:type="dcterms:W3CDTF">2001-02-26T10:14:38Z</dcterms:created>
  <dcterms:modified xsi:type="dcterms:W3CDTF">2019-09-27T06:53:19Z</dcterms:modified>
</cp:coreProperties>
</file>