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0"/>
  </p:notesMasterIdLst>
  <p:handoutMasterIdLst>
    <p:handoutMasterId r:id="rId31"/>
  </p:handoutMasterIdLst>
  <p:sldIdLst>
    <p:sldId id="874" r:id="rId2"/>
    <p:sldId id="947" r:id="rId3"/>
    <p:sldId id="919" r:id="rId4"/>
    <p:sldId id="921" r:id="rId5"/>
    <p:sldId id="915" r:id="rId6"/>
    <p:sldId id="922" r:id="rId7"/>
    <p:sldId id="925" r:id="rId8"/>
    <p:sldId id="926" r:id="rId9"/>
    <p:sldId id="927" r:id="rId10"/>
    <p:sldId id="928" r:id="rId11"/>
    <p:sldId id="930" r:id="rId12"/>
    <p:sldId id="923" r:id="rId13"/>
    <p:sldId id="932" r:id="rId14"/>
    <p:sldId id="936" r:id="rId15"/>
    <p:sldId id="937" r:id="rId16"/>
    <p:sldId id="938" r:id="rId17"/>
    <p:sldId id="939" r:id="rId18"/>
    <p:sldId id="941" r:id="rId19"/>
    <p:sldId id="942" r:id="rId20"/>
    <p:sldId id="943" r:id="rId21"/>
    <p:sldId id="951" r:id="rId22"/>
    <p:sldId id="944" r:id="rId23"/>
    <p:sldId id="945" r:id="rId24"/>
    <p:sldId id="949" r:id="rId25"/>
    <p:sldId id="950" r:id="rId26"/>
    <p:sldId id="946" r:id="rId27"/>
    <p:sldId id="948" r:id="rId28"/>
    <p:sldId id="261" r:id="rId29"/>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7F"/>
    <a:srgbClr val="ADD6FF"/>
    <a:srgbClr val="002B48"/>
    <a:srgbClr val="4B4B4B"/>
    <a:srgbClr val="6B6B6B"/>
    <a:srgbClr val="7B7B7B"/>
    <a:srgbClr val="909090"/>
    <a:srgbClr val="A1A1A1"/>
    <a:srgbClr val="C4C4C4"/>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Stile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Stile medio 1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Stile medio 4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344D84-9AFB-497E-A393-DC336BA19D2E}" styleName="Stile medio 3 - Color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06799F8-075E-4A3A-A7F6-7FBC6576F1A4}" styleName="Stile con tema 2 - Colore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27102A9-8310-4765-A935-A1911B00CA55}" styleName="Stile chiaro 1 - Color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9" autoAdjust="0"/>
    <p:restoredTop sz="83978" autoAdjust="0"/>
  </p:normalViewPr>
  <p:slideViewPr>
    <p:cSldViewPr showGuides="1">
      <p:cViewPr varScale="1">
        <p:scale>
          <a:sx n="62" d="100"/>
          <a:sy n="62" d="100"/>
        </p:scale>
        <p:origin x="163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pitchFamily="34" charset="0"/>
              </a:defRPr>
            </a:lvl1pPr>
          </a:lstStyle>
          <a:p>
            <a:pPr>
              <a:defRPr/>
            </a:pPr>
            <a:fld id="{AE488184-762F-4F54-A4C7-C14A1E8E0046}" type="datetimeFigureOut">
              <a:rPr lang="it-IT"/>
              <a:pPr>
                <a:defRPr/>
              </a:pPr>
              <a:t>25/09/2019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pitchFamily="34" charset="0"/>
              </a:defRPr>
            </a:lvl1pPr>
          </a:lstStyle>
          <a:p>
            <a:pPr>
              <a:defRPr/>
            </a:pPr>
            <a:fld id="{8A6E4153-2096-4EDC-82D8-A7D48FECB088}" type="slidenum">
              <a:rPr lang="it-IT"/>
              <a:pPr>
                <a:defRPr/>
              </a:pPr>
              <a:t>‹N›</a:t>
            </a:fld>
            <a:endParaRPr lang="it-IT"/>
          </a:p>
        </p:txBody>
      </p:sp>
    </p:spTree>
    <p:extLst>
      <p:ext uri="{BB962C8B-B14F-4D97-AF65-F5344CB8AC3E}">
        <p14:creationId xmlns:p14="http://schemas.microsoft.com/office/powerpoint/2010/main" val="4042290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pitchFamily="34" charset="0"/>
              </a:defRPr>
            </a:lvl1pPr>
          </a:lstStyle>
          <a:p>
            <a:pPr>
              <a:defRPr/>
            </a:pPr>
            <a:fld id="{95137838-B8AD-47D4-974F-5F87BBFE36A9}" type="datetimeFigureOut">
              <a:rPr lang="it-IT"/>
              <a:pPr>
                <a:defRPr/>
              </a:pPr>
              <a:t>25/09/2019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pitchFamily="34" charset="0"/>
              </a:defRPr>
            </a:lvl1pPr>
          </a:lstStyle>
          <a:p>
            <a:pPr>
              <a:defRPr/>
            </a:pPr>
            <a:fld id="{B450C5CD-3541-4F0B-8A44-2899EEB2344A}" type="slidenum">
              <a:rPr lang="it-IT"/>
              <a:pPr>
                <a:defRPr/>
              </a:pPr>
              <a:t>‹N›</a:t>
            </a:fld>
            <a:endParaRPr lang="it-IT"/>
          </a:p>
        </p:txBody>
      </p:sp>
    </p:spTree>
    <p:extLst>
      <p:ext uri="{BB962C8B-B14F-4D97-AF65-F5344CB8AC3E}">
        <p14:creationId xmlns:p14="http://schemas.microsoft.com/office/powerpoint/2010/main" val="23365948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cbi.nlm.nih.gov/pubmed/31529716" TargetMode="External"/><Relationship Id="rId7" Type="http://schemas.openxmlformats.org/officeDocument/2006/relationships/hyperlink" Target="https://www.ncbi.nlm.nih.gov/pubmed/?term=Masamune%20A%5bAuthor%5d&amp;cauthor=true&amp;cauthor_uid=31529716"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ncbi.nlm.nih.gov/pubmed/?term=Koike%20T%5bAuthor%5d&amp;cauthor=true&amp;cauthor_uid=31529716" TargetMode="External"/><Relationship Id="rId5" Type="http://schemas.openxmlformats.org/officeDocument/2006/relationships/hyperlink" Target="https://www.ncbi.nlm.nih.gov/pubmed/?term=Gotoda%20T%5bAuthor%5d&amp;cauthor=true&amp;cauthor_uid=31529716" TargetMode="External"/><Relationship Id="rId4" Type="http://schemas.openxmlformats.org/officeDocument/2006/relationships/hyperlink" Target="https://www.ncbi.nlm.nih.gov/pubmed/?term=Hatta%20W%5bAuthor%5d&amp;cauthor=true&amp;cauthor_uid=31529716"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ncbi.nlm.nih.gov/pubmed/?term=Coda%20S%5bAuthor%5d&amp;cauthor=true&amp;cauthor_uid=31278206" TargetMode="External"/><Relationship Id="rId13" Type="http://schemas.openxmlformats.org/officeDocument/2006/relationships/hyperlink" Target="https://www.ncbi.nlm.nih.gov/pubmed/?term=Kuipers%20EJ%5bAuthor%5d&amp;cauthor=true&amp;cauthor_uid=31278206" TargetMode="External"/><Relationship Id="rId18" Type="http://schemas.openxmlformats.org/officeDocument/2006/relationships/hyperlink" Target="https://www.ncbi.nlm.nih.gov/pubmed/?term=Dinis-Ribeiro%20M%5bAuthor%5d&amp;cauthor=true&amp;cauthor_uid=31278206" TargetMode="External"/><Relationship Id="rId3" Type="http://schemas.openxmlformats.org/officeDocument/2006/relationships/hyperlink" Target="https://www.ncbi.nlm.nih.gov/pubmed/31278206" TargetMode="External"/><Relationship Id="rId7" Type="http://schemas.openxmlformats.org/officeDocument/2006/relationships/hyperlink" Target="https://www.ncbi.nlm.nih.gov/pubmed/?term=Gotoda%20T%5bAuthor%5d&amp;cauthor=true&amp;cauthor_uid=31278206" TargetMode="External"/><Relationship Id="rId12" Type="http://schemas.openxmlformats.org/officeDocument/2006/relationships/hyperlink" Target="https://www.ncbi.nlm.nih.gov/pubmed/?term=Pritchard%20DM%5bAuthor%5d&amp;cauthor=true&amp;cauthor_uid=31278206" TargetMode="External"/><Relationship Id="rId17" Type="http://schemas.openxmlformats.org/officeDocument/2006/relationships/hyperlink" Target="https://www.ncbi.nlm.nih.gov/pubmed/?term=Shepherd%20N%5bAuthor%5d&amp;cauthor=true&amp;cauthor_uid=31278206" TargetMode="External"/><Relationship Id="rId2" Type="http://schemas.openxmlformats.org/officeDocument/2006/relationships/slide" Target="../slides/slide4.xml"/><Relationship Id="rId16" Type="http://schemas.openxmlformats.org/officeDocument/2006/relationships/hyperlink" Target="https://www.ncbi.nlm.nih.gov/pubmed/?term=Ragunath%20K%5bAuthor%5d&amp;cauthor=true&amp;cauthor_uid=31278206" TargetMode="External"/><Relationship Id="rId1" Type="http://schemas.openxmlformats.org/officeDocument/2006/relationships/notesMaster" Target="../notesMasters/notesMaster1.xml"/><Relationship Id="rId6" Type="http://schemas.openxmlformats.org/officeDocument/2006/relationships/hyperlink" Target="https://www.ncbi.nlm.nih.gov/pubmed/?term=Jansen%20M%5bAuthor%5d&amp;cauthor=true&amp;cauthor_uid=31278206" TargetMode="External"/><Relationship Id="rId11" Type="http://schemas.openxmlformats.org/officeDocument/2006/relationships/hyperlink" Target="https://www.ncbi.nlm.nih.gov/pubmed/?term=Bhandari%20P%5bAuthor%5d&amp;cauthor=true&amp;cauthor_uid=31278206" TargetMode="External"/><Relationship Id="rId5" Type="http://schemas.openxmlformats.org/officeDocument/2006/relationships/hyperlink" Target="https://www.ncbi.nlm.nih.gov/pubmed/?term=Graham%20D%5bAuthor%5d&amp;cauthor=true&amp;cauthor_uid=31278206" TargetMode="External"/><Relationship Id="rId15" Type="http://schemas.openxmlformats.org/officeDocument/2006/relationships/hyperlink" Target="https://www.ncbi.nlm.nih.gov/pubmed/?term=Novelli%20MR%5bAuthor%5d&amp;cauthor=true&amp;cauthor_uid=31278206" TargetMode="External"/><Relationship Id="rId10" Type="http://schemas.openxmlformats.org/officeDocument/2006/relationships/hyperlink" Target="https://www.ncbi.nlm.nih.gov/pubmed/?term=Uedo%20N%5bAuthor%5d&amp;cauthor=true&amp;cauthor_uid=31278206" TargetMode="External"/><Relationship Id="rId4" Type="http://schemas.openxmlformats.org/officeDocument/2006/relationships/hyperlink" Target="https://www.ncbi.nlm.nih.gov/pubmed/?term=Banks%20M%5bAuthor%5d&amp;cauthor=true&amp;cauthor_uid=31278206" TargetMode="External"/><Relationship Id="rId9" Type="http://schemas.openxmlformats.org/officeDocument/2006/relationships/hyperlink" Target="https://www.ncbi.nlm.nih.gov/pubmed/?term=di%20Pietro%20M%5bAuthor%5d&amp;cauthor=true&amp;cauthor_uid=31278206" TargetMode="External"/><Relationship Id="rId14" Type="http://schemas.openxmlformats.org/officeDocument/2006/relationships/hyperlink" Target="https://www.ncbi.nlm.nih.gov/pubmed/?term=Rodriguez-Justo%20M%5bAuthor%5d&amp;cauthor=true&amp;cauthor_uid=31278206"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normAutofit fontScale="85000" lnSpcReduction="20000"/>
          </a:bodyPr>
          <a:lstStyle/>
          <a:p>
            <a:r>
              <a:rPr lang="en-US" sz="1200" b="0" i="0" u="none" strike="noStrike" kern="1200" dirty="0" err="1" smtClean="0">
                <a:solidFill>
                  <a:schemeClr val="tx1"/>
                </a:solidFill>
                <a:effectLst/>
                <a:latin typeface="+mn-lt"/>
                <a:ea typeface="ＭＳ Ｐゴシック" charset="0"/>
                <a:cs typeface="ＭＳ Ｐゴシック" charset="0"/>
              </a:rPr>
              <a:t>Mi</a:t>
            </a:r>
            <a:r>
              <a:rPr lang="en-US" sz="1200" b="0" i="0" u="none" strike="noStrike" kern="1200" dirty="0" smtClean="0">
                <a:solidFill>
                  <a:schemeClr val="tx1"/>
                </a:solidFill>
                <a:effectLst/>
                <a:latin typeface="+mn-lt"/>
                <a:ea typeface="ＭＳ Ｐゴシック" charset="0"/>
                <a:cs typeface="ＭＳ Ｐゴシック" charset="0"/>
              </a:rPr>
              <a:t> </a:t>
            </a:r>
            <a:r>
              <a:rPr lang="en-US" sz="1200" b="0" i="0" u="none" strike="noStrike" kern="1200" dirty="0" err="1">
                <a:solidFill>
                  <a:schemeClr val="tx1"/>
                </a:solidFill>
                <a:effectLst/>
                <a:latin typeface="+mn-lt"/>
                <a:ea typeface="ＭＳ Ｐゴシック" charset="0"/>
                <a:cs typeface="ＭＳ Ｐゴシック" charset="0"/>
              </a:rPr>
              <a:t>chiamo</a:t>
            </a:r>
            <a:r>
              <a:rPr lang="en-US" sz="1200" b="0" i="0" u="none" strike="noStrike" kern="1200" dirty="0">
                <a:solidFill>
                  <a:schemeClr val="tx1"/>
                </a:solidFill>
                <a:effectLst/>
                <a:latin typeface="+mn-lt"/>
                <a:ea typeface="ＭＳ Ｐゴシック" charset="0"/>
                <a:cs typeface="ＭＳ Ｐゴシック" charset="0"/>
              </a:rPr>
              <a:t> Alba </a:t>
            </a:r>
            <a:r>
              <a:rPr lang="en-US" sz="1200" b="0" i="0" u="none" strike="noStrike" kern="1200" dirty="0" err="1">
                <a:solidFill>
                  <a:schemeClr val="tx1"/>
                </a:solidFill>
                <a:effectLst/>
                <a:latin typeface="+mn-lt"/>
                <a:ea typeface="ＭＳ Ｐゴシック" charset="0"/>
                <a:cs typeface="ＭＳ Ｐゴシック" charset="0"/>
              </a:rPr>
              <a:t>Panarese</a:t>
            </a:r>
            <a:r>
              <a:rPr lang="en-US" sz="1200" b="0" i="0" u="none" strike="noStrike" kern="1200" dirty="0">
                <a:solidFill>
                  <a:schemeClr val="tx1"/>
                </a:solidFill>
                <a:effectLst/>
                <a:latin typeface="+mn-lt"/>
                <a:ea typeface="ＭＳ Ｐゴシック" charset="0"/>
                <a:cs typeface="ＭＳ Ｐゴシック" charset="0"/>
              </a:rPr>
              <a:t> </a:t>
            </a:r>
            <a:r>
              <a:rPr lang="en-US" sz="1200" b="0" i="0" u="none" strike="noStrike" kern="1200" dirty="0" smtClean="0">
                <a:solidFill>
                  <a:schemeClr val="tx1"/>
                </a:solidFill>
                <a:effectLst/>
                <a:latin typeface="+mn-lt"/>
                <a:ea typeface="ＭＳ Ｐゴシック" charset="0"/>
                <a:cs typeface="ＭＳ Ｐゴシック" charset="0"/>
              </a:rPr>
              <a:t>e </a:t>
            </a:r>
            <a:r>
              <a:rPr lang="en-US" sz="1200" b="0" i="0" u="none" strike="noStrike" kern="1200" dirty="0" err="1">
                <a:solidFill>
                  <a:schemeClr val="tx1"/>
                </a:solidFill>
                <a:effectLst/>
                <a:latin typeface="+mn-lt"/>
                <a:ea typeface="ＭＳ Ｐゴシック" charset="0"/>
                <a:cs typeface="ＭＳ Ｐゴシック" charset="0"/>
              </a:rPr>
              <a:t>sono</a:t>
            </a:r>
            <a:r>
              <a:rPr lang="en-US" sz="1200" b="0" i="0" u="none" strike="noStrike" kern="1200" dirty="0">
                <a:solidFill>
                  <a:schemeClr val="tx1"/>
                </a:solidFill>
                <a:effectLst/>
                <a:latin typeface="+mn-lt"/>
                <a:ea typeface="ＭＳ Ｐゴシック" charset="0"/>
                <a:cs typeface="ＭＳ Ｐゴシック" charset="0"/>
              </a:rPr>
              <a:t> </a:t>
            </a:r>
            <a:r>
              <a:rPr lang="en-US" sz="1200" b="0" i="0" u="none" strike="noStrike" kern="1200" dirty="0" err="1">
                <a:solidFill>
                  <a:schemeClr val="tx1"/>
                </a:solidFill>
                <a:effectLst/>
                <a:latin typeface="+mn-lt"/>
                <a:ea typeface="ＭＳ Ｐゴシック" charset="0"/>
                <a:cs typeface="ＭＳ Ｐゴシック" charset="0"/>
              </a:rPr>
              <a:t>dirigente</a:t>
            </a:r>
            <a:r>
              <a:rPr lang="en-US" sz="1200" b="0" i="0" u="none" strike="noStrike" kern="1200" dirty="0">
                <a:solidFill>
                  <a:schemeClr val="tx1"/>
                </a:solidFill>
                <a:effectLst/>
                <a:latin typeface="+mn-lt"/>
                <a:ea typeface="ＭＳ Ｐゴシック" charset="0"/>
                <a:cs typeface="ＭＳ Ｐゴシック" charset="0"/>
              </a:rPr>
              <a:t> medico </a:t>
            </a:r>
            <a:r>
              <a:rPr lang="en-US" sz="1200" b="0" i="0" u="none" strike="noStrike" kern="1200" dirty="0" err="1">
                <a:solidFill>
                  <a:schemeClr val="tx1"/>
                </a:solidFill>
                <a:effectLst/>
                <a:latin typeface="+mn-lt"/>
                <a:ea typeface="ＭＳ Ｐゴシック" charset="0"/>
                <a:cs typeface="ＭＳ Ｐゴシック" charset="0"/>
              </a:rPr>
              <a:t>presso</a:t>
            </a:r>
            <a:r>
              <a:rPr lang="en-US" sz="1200" b="0" i="0" u="none" strike="noStrike" kern="1200" dirty="0">
                <a:solidFill>
                  <a:schemeClr val="tx1"/>
                </a:solidFill>
                <a:effectLst/>
                <a:latin typeface="+mn-lt"/>
                <a:ea typeface="ＭＳ Ｐゴシック" charset="0"/>
                <a:cs typeface="ＭＳ Ｐゴシック" charset="0"/>
              </a:rPr>
              <a:t> </a:t>
            </a:r>
            <a:r>
              <a:rPr lang="en-US" sz="1200" b="0" i="0" u="none" strike="noStrike" kern="1200" dirty="0" err="1">
                <a:solidFill>
                  <a:schemeClr val="tx1"/>
                </a:solidFill>
                <a:effectLst/>
                <a:latin typeface="+mn-lt"/>
                <a:ea typeface="ＭＳ Ｐゴシック" charset="0"/>
                <a:cs typeface="ＭＳ Ｐゴシック" charset="0"/>
              </a:rPr>
              <a:t>l’IRCCS</a:t>
            </a:r>
            <a:r>
              <a:rPr lang="en-US" sz="1200" b="0" i="0" u="none" strike="noStrike" kern="1200" dirty="0">
                <a:solidFill>
                  <a:schemeClr val="tx1"/>
                </a:solidFill>
                <a:effectLst/>
                <a:latin typeface="+mn-lt"/>
                <a:ea typeface="ＭＳ Ｐゴシック" charset="0"/>
                <a:cs typeface="ＭＳ Ｐゴシック" charset="0"/>
              </a:rPr>
              <a:t> De Bellis di </a:t>
            </a:r>
            <a:r>
              <a:rPr lang="en-US" sz="1200" b="0" i="0" u="none" strike="noStrike" kern="1200" dirty="0" err="1">
                <a:solidFill>
                  <a:schemeClr val="tx1"/>
                </a:solidFill>
                <a:effectLst/>
                <a:latin typeface="+mn-lt"/>
                <a:ea typeface="ＭＳ Ｐゴシック" charset="0"/>
                <a:cs typeface="ＭＳ Ｐゴシック" charset="0"/>
              </a:rPr>
              <a:t>Castellana</a:t>
            </a:r>
            <a:r>
              <a:rPr lang="en-US" sz="1200" b="0" i="0" u="none" strike="noStrike" kern="1200" dirty="0">
                <a:solidFill>
                  <a:schemeClr val="tx1"/>
                </a:solidFill>
                <a:effectLst/>
                <a:latin typeface="+mn-lt"/>
                <a:ea typeface="ＭＳ Ｐゴシック" charset="0"/>
                <a:cs typeface="ＭＳ Ｐゴシック" charset="0"/>
              </a:rPr>
              <a:t> </a:t>
            </a:r>
            <a:r>
              <a:rPr lang="en-US" sz="1200" b="0" i="0" u="none" strike="noStrike" kern="1200" dirty="0" err="1">
                <a:solidFill>
                  <a:schemeClr val="tx1"/>
                </a:solidFill>
                <a:effectLst/>
                <a:latin typeface="+mn-lt"/>
                <a:ea typeface="ＭＳ Ｐゴシック" charset="0"/>
                <a:cs typeface="ＭＳ Ｐゴシック" charset="0"/>
              </a:rPr>
              <a:t>Grotte</a:t>
            </a:r>
            <a:r>
              <a:rPr lang="en-US" sz="1200" b="0" i="0" u="none" strike="noStrike" kern="1200" dirty="0">
                <a:solidFill>
                  <a:schemeClr val="tx1"/>
                </a:solidFill>
                <a:effectLst/>
                <a:latin typeface="+mn-lt"/>
                <a:ea typeface="ＭＳ Ｐゴシック" charset="0"/>
                <a:cs typeface="ＭＳ Ｐゴシック" charset="0"/>
              </a:rPr>
              <a:t> </a:t>
            </a:r>
            <a:r>
              <a:rPr lang="en-US" sz="1200" b="0" i="0" u="none" strike="noStrike" kern="1200" dirty="0" smtClean="0">
                <a:solidFill>
                  <a:schemeClr val="tx1"/>
                </a:solidFill>
                <a:effectLst/>
                <a:latin typeface="+mn-lt"/>
                <a:ea typeface="ＭＳ Ｐゴシック" charset="0"/>
                <a:cs typeface="ＭＳ Ｐゴシック" charset="0"/>
              </a:rPr>
              <a:t>in</a:t>
            </a:r>
            <a:r>
              <a:rPr lang="en-US" sz="1200" b="0" i="0" u="none" strike="noStrike" kern="1200" baseline="0" dirty="0" smtClean="0">
                <a:solidFill>
                  <a:schemeClr val="tx1"/>
                </a:solidFill>
                <a:effectLst/>
                <a:latin typeface="+mn-lt"/>
                <a:ea typeface="ＭＳ Ｐゴシック" charset="0"/>
                <a:cs typeface="ＭＳ Ｐゴシック" charset="0"/>
              </a:rPr>
              <a:t> </a:t>
            </a:r>
            <a:r>
              <a:rPr lang="en-US" sz="1200" b="0" i="0" u="none" strike="noStrike" kern="1200" baseline="0" dirty="0" err="1" smtClean="0">
                <a:solidFill>
                  <a:schemeClr val="tx1"/>
                </a:solidFill>
                <a:effectLst/>
                <a:latin typeface="+mn-lt"/>
                <a:ea typeface="ＭＳ Ｐゴシック" charset="0"/>
                <a:cs typeface="ＭＳ Ｐゴシック" charset="0"/>
              </a:rPr>
              <a:t>prov</a:t>
            </a:r>
            <a:r>
              <a:rPr lang="en-US" sz="1200" b="0" i="0" u="none" strike="noStrike" kern="1200" baseline="0" dirty="0" smtClean="0">
                <a:solidFill>
                  <a:schemeClr val="tx1"/>
                </a:solidFill>
                <a:effectLst/>
                <a:latin typeface="+mn-lt"/>
                <a:ea typeface="ＭＳ Ｐゴシック" charset="0"/>
                <a:cs typeface="ＭＳ Ｐゴシック" charset="0"/>
              </a:rPr>
              <a:t> di Bari.</a:t>
            </a:r>
          </a:p>
          <a:p>
            <a:r>
              <a:rPr lang="en-US" sz="1200" b="0" i="0" u="none" strike="noStrike" kern="1200" dirty="0" smtClean="0">
                <a:solidFill>
                  <a:schemeClr val="tx1"/>
                </a:solidFill>
                <a:effectLst/>
                <a:latin typeface="+mn-lt"/>
                <a:ea typeface="ＭＳ Ｐゴシック" charset="0"/>
                <a:cs typeface="ＭＳ Ｐゴシック" charset="0"/>
              </a:rPr>
              <a:t>Lo </a:t>
            </a:r>
            <a:r>
              <a:rPr lang="en-US" sz="1200" b="0" i="0" u="none" strike="noStrike" kern="1200" dirty="0">
                <a:solidFill>
                  <a:schemeClr val="tx1"/>
                </a:solidFill>
                <a:effectLst/>
                <a:latin typeface="+mn-lt"/>
                <a:ea typeface="ＭＳ Ｐゴシック" charset="0"/>
                <a:cs typeface="ＭＳ Ｐゴシック" charset="0"/>
              </a:rPr>
              <a:t>studio </a:t>
            </a:r>
            <a:r>
              <a:rPr lang="en-US" sz="1200" b="0" i="0" u="none" strike="noStrike" kern="1200" dirty="0" err="1" smtClean="0">
                <a:solidFill>
                  <a:schemeClr val="tx1"/>
                </a:solidFill>
                <a:effectLst/>
                <a:latin typeface="+mn-lt"/>
                <a:ea typeface="ＭＳ Ｐゴシック" charset="0"/>
                <a:cs typeface="ＭＳ Ｐゴシック" charset="0"/>
              </a:rPr>
              <a:t>che</a:t>
            </a:r>
            <a:r>
              <a:rPr lang="en-US" sz="1200" b="0" i="0" u="none" strike="noStrike" kern="1200" dirty="0" smtClean="0">
                <a:solidFill>
                  <a:schemeClr val="tx1"/>
                </a:solidFill>
                <a:effectLst/>
                <a:latin typeface="+mn-lt"/>
                <a:ea typeface="ＭＳ Ｐゴシック" charset="0"/>
                <a:cs typeface="ＭＳ Ｐゴシック" charset="0"/>
              </a:rPr>
              <a:t> </a:t>
            </a:r>
            <a:r>
              <a:rPr lang="en-US" sz="1200" b="0" i="0" u="none" strike="noStrike" kern="1200" dirty="0" err="1" smtClean="0">
                <a:solidFill>
                  <a:schemeClr val="tx1"/>
                </a:solidFill>
                <a:effectLst/>
                <a:latin typeface="+mn-lt"/>
                <a:ea typeface="ＭＳ Ｐゴシック" charset="0"/>
                <a:cs typeface="ＭＳ Ｐゴシック" charset="0"/>
              </a:rPr>
              <a:t>propongo</a:t>
            </a:r>
            <a:r>
              <a:rPr lang="en-US" sz="1200" b="0" i="0" u="none" strike="noStrike" kern="1200" dirty="0" smtClean="0">
                <a:solidFill>
                  <a:schemeClr val="tx1"/>
                </a:solidFill>
                <a:effectLst/>
                <a:latin typeface="+mn-lt"/>
                <a:ea typeface="ＭＳ Ｐゴシック" charset="0"/>
                <a:cs typeface="ＭＳ Ｐゴシック" charset="0"/>
              </a:rPr>
              <a:t> </a:t>
            </a:r>
            <a:r>
              <a:rPr lang="en-US" sz="1200" b="0" i="0" u="none" strike="noStrike" kern="1200" dirty="0" err="1">
                <a:solidFill>
                  <a:schemeClr val="tx1"/>
                </a:solidFill>
                <a:effectLst/>
                <a:latin typeface="+mn-lt"/>
                <a:ea typeface="ＭＳ Ｐゴシック" charset="0"/>
                <a:cs typeface="ＭＳ Ｐゴシック" charset="0"/>
              </a:rPr>
              <a:t>riguarda</a:t>
            </a:r>
            <a:r>
              <a:rPr lang="en-US" sz="1200" b="0" i="0" u="none" strike="noStrike" kern="1200" dirty="0">
                <a:solidFill>
                  <a:schemeClr val="tx1"/>
                </a:solidFill>
                <a:effectLst/>
                <a:latin typeface="+mn-lt"/>
                <a:ea typeface="ＭＳ Ｐゴシック" charset="0"/>
                <a:cs typeface="ＭＳ Ｐゴシック" charset="0"/>
              </a:rPr>
              <a:t> le </a:t>
            </a:r>
            <a:r>
              <a:rPr lang="en-US" sz="1200" b="0" i="0" u="none" strike="noStrike" kern="1200" dirty="0" err="1" smtClean="0">
                <a:solidFill>
                  <a:schemeClr val="tx1"/>
                </a:solidFill>
                <a:effectLst/>
                <a:latin typeface="+mn-lt"/>
                <a:ea typeface="ＭＳ Ｐゴシック" charset="0"/>
                <a:cs typeface="ＭＳ Ｐゴシック" charset="0"/>
              </a:rPr>
              <a:t>dissezioni</a:t>
            </a:r>
            <a:r>
              <a:rPr lang="en-US" sz="1200" b="0" i="0" u="none" strike="noStrike" kern="1200" dirty="0" smtClean="0">
                <a:solidFill>
                  <a:schemeClr val="tx1"/>
                </a:solidFill>
                <a:effectLst/>
                <a:latin typeface="+mn-lt"/>
                <a:ea typeface="ＭＳ Ｐゴシック" charset="0"/>
                <a:cs typeface="ＭＳ Ｐゴシック" charset="0"/>
              </a:rPr>
              <a:t> </a:t>
            </a:r>
            <a:r>
              <a:rPr lang="en-US" sz="1200" b="0" i="0" u="none" strike="noStrike" kern="1200" dirty="0" err="1" smtClean="0">
                <a:solidFill>
                  <a:schemeClr val="tx1"/>
                </a:solidFill>
                <a:effectLst/>
                <a:latin typeface="+mn-lt"/>
                <a:ea typeface="ＭＳ Ｐゴシック" charset="0"/>
                <a:cs typeface="ＭＳ Ｐゴシック" charset="0"/>
              </a:rPr>
              <a:t>endoscopiche</a:t>
            </a:r>
            <a:r>
              <a:rPr lang="en-US" sz="1200" b="0" i="0" u="none" strike="noStrike" kern="1200" dirty="0" smtClean="0">
                <a:solidFill>
                  <a:schemeClr val="tx1"/>
                </a:solidFill>
                <a:effectLst/>
                <a:latin typeface="+mn-lt"/>
                <a:ea typeface="ＭＳ Ｐゴシック" charset="0"/>
                <a:cs typeface="ＭＳ Ｐゴシック" charset="0"/>
              </a:rPr>
              <a:t> </a:t>
            </a:r>
            <a:r>
              <a:rPr lang="en-US" sz="1200" b="0" i="0" u="none" strike="noStrike" kern="1200" dirty="0" err="1" smtClean="0">
                <a:solidFill>
                  <a:schemeClr val="tx1"/>
                </a:solidFill>
                <a:effectLst/>
                <a:latin typeface="+mn-lt"/>
                <a:ea typeface="ＭＳ Ｐゴシック" charset="0"/>
                <a:cs typeface="ＭＳ Ｐゴシック" charset="0"/>
              </a:rPr>
              <a:t>sottomucose</a:t>
            </a:r>
            <a:r>
              <a:rPr lang="en-US" sz="1200" b="0" i="0" u="none" strike="noStrike" kern="1200" dirty="0" smtClean="0">
                <a:solidFill>
                  <a:schemeClr val="tx1"/>
                </a:solidFill>
                <a:effectLst/>
                <a:latin typeface="+mn-lt"/>
                <a:ea typeface="ＭＳ Ｐゴシック" charset="0"/>
                <a:cs typeface="ＭＳ Ｐゴシック" charset="0"/>
              </a:rPr>
              <a:t> </a:t>
            </a:r>
            <a:r>
              <a:rPr lang="en-US" sz="1200" b="0" i="0" u="none" strike="noStrike" kern="1200" dirty="0" err="1" smtClean="0">
                <a:solidFill>
                  <a:schemeClr val="tx1"/>
                </a:solidFill>
                <a:effectLst/>
                <a:latin typeface="+mn-lt"/>
                <a:ea typeface="ＭＳ Ｐゴシック" charset="0"/>
                <a:cs typeface="ＭＳ Ｐゴシック" charset="0"/>
              </a:rPr>
              <a:t>gastriche</a:t>
            </a:r>
            <a:r>
              <a:rPr lang="en-US" sz="1200" b="0" i="0" u="none" strike="noStrike" kern="1200" dirty="0" smtClean="0">
                <a:solidFill>
                  <a:schemeClr val="tx1"/>
                </a:solidFill>
                <a:effectLst/>
                <a:latin typeface="+mn-lt"/>
                <a:ea typeface="ＭＳ Ｐゴシック" charset="0"/>
                <a:cs typeface="ＭＳ Ｐゴシック" charset="0"/>
              </a:rPr>
              <a:t>,</a:t>
            </a:r>
            <a:r>
              <a:rPr lang="en-US" sz="1200" b="0" i="0" u="none" strike="noStrike" kern="1200" baseline="0" dirty="0" smtClean="0">
                <a:solidFill>
                  <a:schemeClr val="tx1"/>
                </a:solidFill>
                <a:effectLst/>
                <a:latin typeface="+mn-lt"/>
                <a:ea typeface="ＭＳ Ｐゴシック" charset="0"/>
                <a:cs typeface="ＭＳ Ｐゴシック" charset="0"/>
              </a:rPr>
              <a:t> per le </a:t>
            </a:r>
            <a:r>
              <a:rPr lang="en-US" sz="1200" b="0" i="0" u="none" strike="noStrike" kern="1200" baseline="0" dirty="0" err="1" smtClean="0">
                <a:solidFill>
                  <a:schemeClr val="tx1"/>
                </a:solidFill>
                <a:effectLst/>
                <a:latin typeface="+mn-lt"/>
                <a:ea typeface="ＭＳ Ｐゴシック" charset="0"/>
                <a:cs typeface="ＭＳ Ｐゴシック" charset="0"/>
              </a:rPr>
              <a:t>quali</a:t>
            </a:r>
            <a:r>
              <a:rPr lang="en-US" sz="1200" b="0" i="0" u="none" strike="noStrike" kern="1200" baseline="0" dirty="0" smtClean="0">
                <a:solidFill>
                  <a:schemeClr val="tx1"/>
                </a:solidFill>
                <a:effectLst/>
                <a:latin typeface="+mn-lt"/>
                <a:ea typeface="ＭＳ Ｐゴシック" charset="0"/>
                <a:cs typeface="ＭＳ Ｐゴシック" charset="0"/>
              </a:rPr>
              <a:t> </a:t>
            </a:r>
            <a:r>
              <a:rPr lang="en-US" sz="1200" b="0" i="0" u="none" strike="noStrike" kern="1200" baseline="0" dirty="0" err="1" smtClean="0">
                <a:solidFill>
                  <a:schemeClr val="tx1"/>
                </a:solidFill>
                <a:effectLst/>
                <a:latin typeface="+mn-lt"/>
                <a:ea typeface="ＭＳ Ｐゴシック" charset="0"/>
                <a:cs typeface="ＭＳ Ｐゴシック" charset="0"/>
              </a:rPr>
              <a:t>s</a:t>
            </a:r>
            <a:r>
              <a:rPr lang="en-US" sz="1200" b="0" i="0" u="none" strike="noStrike" kern="1200" dirty="0" err="1" smtClean="0">
                <a:solidFill>
                  <a:schemeClr val="tx1"/>
                </a:solidFill>
                <a:effectLst/>
                <a:latin typeface="+mn-lt"/>
                <a:ea typeface="ＭＳ Ｐゴシック" charset="0"/>
                <a:cs typeface="ＭＳ Ｐゴシック" charset="0"/>
              </a:rPr>
              <a:t>i</a:t>
            </a:r>
            <a:r>
              <a:rPr lang="en-US" sz="1200" b="0" i="0" u="none" strike="noStrike" kern="1200" dirty="0" smtClean="0">
                <a:solidFill>
                  <a:schemeClr val="tx1"/>
                </a:solidFill>
                <a:effectLst/>
                <a:latin typeface="+mn-lt"/>
                <a:ea typeface="ＭＳ Ｐゴシック" charset="0"/>
                <a:cs typeface="ＭＳ Ｐゴシック" charset="0"/>
              </a:rPr>
              <a:t> </a:t>
            </a:r>
            <a:r>
              <a:rPr lang="en-US" sz="1200" b="0" i="0" u="none" strike="noStrike" kern="1200" baseline="0" dirty="0" err="1" smtClean="0">
                <a:solidFill>
                  <a:schemeClr val="tx1"/>
                </a:solidFill>
                <a:effectLst/>
                <a:latin typeface="+mn-lt"/>
                <a:ea typeface="ＭＳ Ｐゴシック" charset="0"/>
                <a:cs typeface="ＭＳ Ｐゴシック" charset="0"/>
              </a:rPr>
              <a:t>attiverà</a:t>
            </a:r>
            <a:r>
              <a:rPr lang="en-US" sz="1200" b="0" i="0" u="none" strike="noStrike" kern="1200" baseline="0" dirty="0" smtClean="0">
                <a:solidFill>
                  <a:schemeClr val="tx1"/>
                </a:solidFill>
                <a:effectLst/>
                <a:latin typeface="+mn-lt"/>
                <a:ea typeface="ＭＳ Ｐゴシック" charset="0"/>
                <a:cs typeface="ＭＳ Ｐゴシック" charset="0"/>
              </a:rPr>
              <a:t> un </a:t>
            </a:r>
            <a:r>
              <a:rPr lang="en-US" sz="1200" b="0" i="0" u="none" strike="noStrike" kern="1200" dirty="0" err="1" smtClean="0">
                <a:solidFill>
                  <a:schemeClr val="tx1"/>
                </a:solidFill>
                <a:effectLst/>
                <a:latin typeface="+mn-lt"/>
                <a:ea typeface="ＭＳ Ｐゴシック" charset="0"/>
                <a:cs typeface="ＭＳ Ｐゴシック" charset="0"/>
              </a:rPr>
              <a:t>registro</a:t>
            </a:r>
            <a:r>
              <a:rPr lang="en-US" sz="1200" b="0" i="0" u="none" strike="noStrike" kern="1200" dirty="0" smtClean="0">
                <a:solidFill>
                  <a:schemeClr val="tx1"/>
                </a:solidFill>
                <a:effectLst/>
                <a:latin typeface="+mn-lt"/>
                <a:ea typeface="ＭＳ Ｐゴシック" charset="0"/>
                <a:cs typeface="ＭＳ Ｐゴシック" charset="0"/>
              </a:rPr>
              <a:t> </a:t>
            </a:r>
            <a:r>
              <a:rPr lang="en-US" sz="1200" b="0" i="0" u="none" strike="noStrike" kern="1200" dirty="0" err="1">
                <a:solidFill>
                  <a:schemeClr val="tx1"/>
                </a:solidFill>
                <a:effectLst/>
                <a:latin typeface="+mn-lt"/>
                <a:ea typeface="ＭＳ Ｐゴシック" charset="0"/>
                <a:cs typeface="ＭＳ Ｐゴシック" charset="0"/>
              </a:rPr>
              <a:t>elettronico</a:t>
            </a:r>
            <a:r>
              <a:rPr lang="en-US" sz="1200" b="0" i="0" u="none" strike="noStrike" kern="1200" dirty="0">
                <a:solidFill>
                  <a:schemeClr val="tx1"/>
                </a:solidFill>
                <a:effectLst/>
                <a:latin typeface="+mn-lt"/>
                <a:ea typeface="ＭＳ Ｐゴシック" charset="0"/>
                <a:cs typeface="ＭＳ Ｐゴシック" charset="0"/>
              </a:rPr>
              <a:t> </a:t>
            </a:r>
            <a:r>
              <a:rPr lang="en-US" sz="1200" b="0" i="0" u="none" strike="noStrike" kern="1200" dirty="0" err="1" smtClean="0">
                <a:solidFill>
                  <a:schemeClr val="tx1"/>
                </a:solidFill>
                <a:effectLst/>
                <a:latin typeface="+mn-lt"/>
                <a:ea typeface="ＭＳ Ｐゴシック" charset="0"/>
                <a:cs typeface="ＭＳ Ｐゴシック" charset="0"/>
              </a:rPr>
              <a:t>italiano</a:t>
            </a:r>
            <a:r>
              <a:rPr lang="en-US" sz="1200" b="0" i="0" u="none" strike="noStrike" kern="1200" dirty="0" smtClean="0">
                <a:solidFill>
                  <a:schemeClr val="tx1"/>
                </a:solidFill>
                <a:effectLst/>
                <a:latin typeface="+mn-lt"/>
                <a:ea typeface="ＭＳ Ｐゴシック" charset="0"/>
                <a:cs typeface="ＭＳ Ｐゴシック" charset="0"/>
              </a:rPr>
              <a:t>.</a:t>
            </a:r>
            <a:endParaRPr lang="en-US" sz="1200" b="0" i="0" u="none" strike="noStrike" kern="1200" dirty="0">
              <a:solidFill>
                <a:schemeClr val="tx1"/>
              </a:solidFill>
              <a:effectLst/>
              <a:latin typeface="+mn-lt"/>
              <a:ea typeface="ＭＳ Ｐゴシック" charset="0"/>
              <a:cs typeface="ＭＳ Ｐゴシック" charset="0"/>
            </a:endParaRPr>
          </a:p>
          <a:p>
            <a:r>
              <a:rPr lang="en-US" sz="1200" b="0" i="0" u="none" strike="noStrike" kern="1200" dirty="0">
                <a:solidFill>
                  <a:schemeClr val="tx1"/>
                </a:solidFill>
                <a:effectLst/>
                <a:latin typeface="+mn-lt"/>
                <a:ea typeface="ＭＳ Ｐゴシック" charset="0"/>
                <a:cs typeface="ＭＳ Ｐゴシック" charset="0"/>
              </a:rPr>
              <a:t>-----------------------------------------------------------------------------------------------------------------------------------------------</a:t>
            </a:r>
          </a:p>
          <a:p>
            <a:r>
              <a:rPr lang="en-US" sz="1200" b="0" i="0" u="sng" strike="noStrike" kern="1200" dirty="0">
                <a:solidFill>
                  <a:schemeClr val="tx1"/>
                </a:solidFill>
                <a:effectLst/>
                <a:latin typeface="+mn-lt"/>
                <a:ea typeface="ＭＳ Ｐゴシック" charset="0"/>
                <a:cs typeface="ＭＳ Ｐゴシック" charset="0"/>
                <a:hlinkClick r:id="rId3" tooltip="Digestive endoscopy : official journal of the Japan Gastroenterological Endoscopy Society."/>
              </a:rPr>
              <a:t>Dig </a:t>
            </a:r>
            <a:r>
              <a:rPr lang="en-US" sz="1200" b="0" i="0" u="sng" strike="noStrike" kern="1200" dirty="0" err="1">
                <a:solidFill>
                  <a:schemeClr val="tx1"/>
                </a:solidFill>
                <a:effectLst/>
                <a:latin typeface="+mn-lt"/>
                <a:ea typeface="ＭＳ Ｐゴシック" charset="0"/>
                <a:cs typeface="ＭＳ Ｐゴシック" charset="0"/>
                <a:hlinkClick r:id="rId3" tooltip="Digestive endoscopy : official journal of the Japan Gastroenterological Endoscopy Society."/>
              </a:rPr>
              <a:t>Endosc</a:t>
            </a:r>
            <a:r>
              <a:rPr lang="en-US" sz="1200" b="0" i="0" u="sng" strike="noStrike" kern="1200" dirty="0">
                <a:solidFill>
                  <a:schemeClr val="tx1"/>
                </a:solidFill>
                <a:effectLst/>
                <a:latin typeface="+mn-lt"/>
                <a:ea typeface="ＭＳ Ｐゴシック" charset="0"/>
                <a:cs typeface="ＭＳ Ｐゴシック" charset="0"/>
                <a:hlinkClick r:id="rId3" tooltip="Digestive endoscopy : official journal of the Japan Gastroenterological Endoscopy Society."/>
              </a:rPr>
              <a:t>.</a:t>
            </a:r>
            <a:r>
              <a:rPr lang="en-US" sz="1200" b="0" i="0" u="none" strike="noStrike" kern="1200" dirty="0">
                <a:solidFill>
                  <a:schemeClr val="tx1"/>
                </a:solidFill>
                <a:effectLst/>
                <a:latin typeface="+mn-lt"/>
                <a:ea typeface="ＭＳ Ｐゴシック" charset="0"/>
                <a:cs typeface="ＭＳ Ｐゴシック" charset="0"/>
              </a:rPr>
              <a:t> 2019 Sep 17. </a:t>
            </a:r>
            <a:r>
              <a:rPr lang="en-US" sz="1200" b="0" i="0" u="none" strike="noStrike" kern="1200" dirty="0" err="1">
                <a:solidFill>
                  <a:schemeClr val="tx1"/>
                </a:solidFill>
                <a:effectLst/>
                <a:latin typeface="+mn-lt"/>
                <a:ea typeface="ＭＳ Ｐゴシック" charset="0"/>
                <a:cs typeface="ＭＳ Ｐゴシック" charset="0"/>
              </a:rPr>
              <a:t>doi</a:t>
            </a:r>
            <a:r>
              <a:rPr lang="en-US" sz="1200" b="0" i="0" u="none" strike="noStrike" kern="1200" dirty="0">
                <a:solidFill>
                  <a:schemeClr val="tx1"/>
                </a:solidFill>
                <a:effectLst/>
                <a:latin typeface="+mn-lt"/>
                <a:ea typeface="ＭＳ Ｐゴシック" charset="0"/>
                <a:cs typeface="ＭＳ Ｐゴシック" charset="0"/>
              </a:rPr>
              <a:t>: 10.1111/den.13531. [</a:t>
            </a:r>
            <a:r>
              <a:rPr lang="en-US" sz="1200" b="0" i="0" u="none" strike="noStrike" kern="1200" dirty="0" err="1">
                <a:solidFill>
                  <a:schemeClr val="tx1"/>
                </a:solidFill>
                <a:effectLst/>
                <a:latin typeface="+mn-lt"/>
                <a:ea typeface="ＭＳ Ｐゴシック" charset="0"/>
                <a:cs typeface="ＭＳ Ｐゴシック" charset="0"/>
              </a:rPr>
              <a:t>Epub</a:t>
            </a:r>
            <a:r>
              <a:rPr lang="en-US" sz="1200" b="0" i="0" u="none" strike="noStrike" kern="1200" dirty="0">
                <a:solidFill>
                  <a:schemeClr val="tx1"/>
                </a:solidFill>
                <a:effectLst/>
                <a:latin typeface="+mn-lt"/>
                <a:ea typeface="ＭＳ Ｐゴシック" charset="0"/>
                <a:cs typeface="ＭＳ Ｐゴシック" charset="0"/>
              </a:rPr>
              <a:t> ahead of print]</a:t>
            </a:r>
          </a:p>
          <a:p>
            <a:r>
              <a:rPr lang="en-US" sz="1200" b="1" i="0" u="none" strike="noStrike" kern="1200" dirty="0">
                <a:solidFill>
                  <a:schemeClr val="tx1"/>
                </a:solidFill>
                <a:effectLst/>
                <a:latin typeface="+mn-lt"/>
                <a:ea typeface="ＭＳ Ｐゴシック" charset="0"/>
                <a:cs typeface="ＭＳ Ｐゴシック" charset="0"/>
              </a:rPr>
              <a:t>History and future perspectives in Japanese guidelines for endoscopic resection of early gastric cancer.</a:t>
            </a:r>
          </a:p>
          <a:p>
            <a:r>
              <a:rPr lang="en-US" sz="1200" b="0" i="0" u="sng" strike="noStrike" kern="1200" dirty="0">
                <a:solidFill>
                  <a:schemeClr val="tx1"/>
                </a:solidFill>
                <a:effectLst/>
                <a:latin typeface="+mn-lt"/>
                <a:ea typeface="ＭＳ Ｐゴシック" charset="0"/>
                <a:cs typeface="ＭＳ Ｐゴシック" charset="0"/>
                <a:hlinkClick r:id="rId4"/>
              </a:rPr>
              <a:t>Hatta W</a:t>
            </a:r>
            <a:r>
              <a:rPr lang="en-US" sz="1200" b="0" i="0" u="none" strike="noStrike" kern="1200" baseline="30000" dirty="0">
                <a:solidFill>
                  <a:schemeClr val="tx1"/>
                </a:solidFill>
                <a:effectLst/>
                <a:latin typeface="+mn-lt"/>
                <a:ea typeface="ＭＳ Ｐゴシック" charset="0"/>
                <a:cs typeface="ＭＳ Ｐゴシック" charset="0"/>
              </a:rPr>
              <a:t>1</a:t>
            </a:r>
            <a:r>
              <a:rPr lang="en-US" sz="1200" b="0" i="0" u="none" strike="noStrike" kern="1200" dirty="0">
                <a:solidFill>
                  <a:schemeClr val="tx1"/>
                </a:solidFill>
                <a:effectLst/>
                <a:latin typeface="+mn-lt"/>
                <a:ea typeface="ＭＳ Ｐゴシック" charset="0"/>
                <a:cs typeface="ＭＳ Ｐゴシック" charset="0"/>
              </a:rPr>
              <a:t>, </a:t>
            </a:r>
            <a:r>
              <a:rPr lang="en-US" sz="1200" b="0" i="0" u="sng" strike="noStrike" kern="1200" dirty="0" err="1">
                <a:solidFill>
                  <a:schemeClr val="tx1"/>
                </a:solidFill>
                <a:effectLst/>
                <a:latin typeface="+mn-lt"/>
                <a:ea typeface="ＭＳ Ｐゴシック" charset="0"/>
                <a:cs typeface="ＭＳ Ｐゴシック" charset="0"/>
                <a:hlinkClick r:id="rId5"/>
              </a:rPr>
              <a:t>Gotoda</a:t>
            </a:r>
            <a:r>
              <a:rPr lang="en-US" sz="1200" b="0" i="0" u="sng" strike="noStrike" kern="1200" dirty="0">
                <a:solidFill>
                  <a:schemeClr val="tx1"/>
                </a:solidFill>
                <a:effectLst/>
                <a:latin typeface="+mn-lt"/>
                <a:ea typeface="ＭＳ Ｐゴシック" charset="0"/>
                <a:cs typeface="ＭＳ Ｐゴシック" charset="0"/>
                <a:hlinkClick r:id="rId5"/>
              </a:rPr>
              <a:t> T</a:t>
            </a:r>
            <a:r>
              <a:rPr lang="en-US" sz="1200" b="0" i="0" u="none" strike="noStrike" kern="1200" baseline="30000" dirty="0">
                <a:solidFill>
                  <a:schemeClr val="tx1"/>
                </a:solidFill>
                <a:effectLst/>
                <a:latin typeface="+mn-lt"/>
                <a:ea typeface="ＭＳ Ｐゴシック" charset="0"/>
                <a:cs typeface="ＭＳ Ｐゴシック" charset="0"/>
              </a:rPr>
              <a:t>2</a:t>
            </a:r>
            <a:r>
              <a:rPr lang="en-US" sz="1200" b="0" i="0" u="none" strike="noStrike" kern="1200" dirty="0">
                <a:solidFill>
                  <a:schemeClr val="tx1"/>
                </a:solidFill>
                <a:effectLst/>
                <a:latin typeface="+mn-lt"/>
                <a:ea typeface="ＭＳ Ｐゴシック" charset="0"/>
                <a:cs typeface="ＭＳ Ｐゴシック" charset="0"/>
              </a:rPr>
              <a:t>, </a:t>
            </a:r>
            <a:r>
              <a:rPr lang="en-US" sz="1200" b="0" i="0" u="sng" strike="noStrike" kern="1200" dirty="0">
                <a:solidFill>
                  <a:schemeClr val="tx1"/>
                </a:solidFill>
                <a:effectLst/>
                <a:latin typeface="+mn-lt"/>
                <a:ea typeface="ＭＳ Ｐゴシック" charset="0"/>
                <a:cs typeface="ＭＳ Ｐゴシック" charset="0"/>
                <a:hlinkClick r:id="rId6"/>
              </a:rPr>
              <a:t>Koike T</a:t>
            </a:r>
            <a:r>
              <a:rPr lang="en-US" sz="1200" b="0" i="0" u="none" strike="noStrike" kern="1200" baseline="30000" dirty="0">
                <a:solidFill>
                  <a:schemeClr val="tx1"/>
                </a:solidFill>
                <a:effectLst/>
                <a:latin typeface="+mn-lt"/>
                <a:ea typeface="ＭＳ Ｐゴシック" charset="0"/>
                <a:cs typeface="ＭＳ Ｐゴシック" charset="0"/>
              </a:rPr>
              <a:t>1</a:t>
            </a:r>
            <a:r>
              <a:rPr lang="en-US" sz="1200" b="0" i="0" u="none" strike="noStrike" kern="1200" dirty="0">
                <a:solidFill>
                  <a:schemeClr val="tx1"/>
                </a:solidFill>
                <a:effectLst/>
                <a:latin typeface="+mn-lt"/>
                <a:ea typeface="ＭＳ Ｐゴシック" charset="0"/>
                <a:cs typeface="ＭＳ Ｐゴシック" charset="0"/>
              </a:rPr>
              <a:t>, </a:t>
            </a:r>
            <a:r>
              <a:rPr lang="en-US" sz="1200" b="0" i="0" u="sng" strike="noStrike" kern="1200" dirty="0" err="1">
                <a:solidFill>
                  <a:schemeClr val="tx1"/>
                </a:solidFill>
                <a:effectLst/>
                <a:latin typeface="+mn-lt"/>
                <a:ea typeface="ＭＳ Ｐゴシック" charset="0"/>
                <a:cs typeface="ＭＳ Ｐゴシック" charset="0"/>
                <a:hlinkClick r:id="rId7"/>
              </a:rPr>
              <a:t>Masamune</a:t>
            </a:r>
            <a:r>
              <a:rPr lang="en-US" sz="1200" b="0" i="0" u="sng" strike="noStrike" kern="1200" dirty="0">
                <a:solidFill>
                  <a:schemeClr val="tx1"/>
                </a:solidFill>
                <a:effectLst/>
                <a:latin typeface="+mn-lt"/>
                <a:ea typeface="ＭＳ Ｐゴシック" charset="0"/>
                <a:cs typeface="ＭＳ Ｐゴシック" charset="0"/>
                <a:hlinkClick r:id="rId7"/>
              </a:rPr>
              <a:t> A</a:t>
            </a:r>
            <a:r>
              <a:rPr lang="en-US" sz="1200" b="0" i="0" u="none" strike="noStrike" kern="1200" baseline="30000" dirty="0">
                <a:solidFill>
                  <a:schemeClr val="tx1"/>
                </a:solidFill>
                <a:effectLst/>
                <a:latin typeface="+mn-lt"/>
                <a:ea typeface="ＭＳ Ｐゴシック" charset="0"/>
                <a:cs typeface="ＭＳ Ｐゴシック" charset="0"/>
              </a:rPr>
              <a:t>1</a:t>
            </a:r>
            <a:r>
              <a:rPr lang="en-US" sz="1200" b="0" i="0" u="none" strike="noStrike" kern="1200" dirty="0">
                <a:solidFill>
                  <a:schemeClr val="tx1"/>
                </a:solidFill>
                <a:effectLst/>
                <a:latin typeface="+mn-lt"/>
                <a:ea typeface="ＭＳ Ｐゴシック" charset="0"/>
                <a:cs typeface="ＭＳ Ｐゴシック" charset="0"/>
              </a:rPr>
              <a:t>.</a:t>
            </a:r>
          </a:p>
          <a:p>
            <a:r>
              <a:rPr lang="en-US" sz="1200" b="1" i="0" u="sng" strike="noStrike" kern="1200" dirty="0">
                <a:solidFill>
                  <a:schemeClr val="tx1"/>
                </a:solidFill>
                <a:effectLst/>
                <a:latin typeface="+mn-lt"/>
                <a:ea typeface="ＭＳ Ｐゴシック" charset="0"/>
                <a:cs typeface="ＭＳ Ｐゴシック" charset="0"/>
                <a:hlinkClick r:id="rId3" tooltip="Open/close author information list"/>
              </a:rPr>
              <a:t>Author information</a:t>
            </a:r>
            <a:endParaRPr lang="en-US" sz="1200" b="1" i="0" u="none" strike="noStrike" kern="1200" dirty="0">
              <a:solidFill>
                <a:schemeClr val="tx1"/>
              </a:solidFill>
              <a:effectLst/>
              <a:latin typeface="+mn-lt"/>
              <a:ea typeface="ＭＳ Ｐゴシック" charset="0"/>
              <a:cs typeface="ＭＳ Ｐゴシック" charset="0"/>
            </a:endParaRPr>
          </a:p>
          <a:p>
            <a:r>
              <a:rPr lang="en-US" sz="1200" b="0" i="0" u="none" strike="noStrike" kern="1200" dirty="0">
                <a:solidFill>
                  <a:schemeClr val="tx1"/>
                </a:solidFill>
                <a:effectLst/>
                <a:latin typeface="+mn-lt"/>
                <a:ea typeface="ＭＳ Ｐゴシック" charset="0"/>
                <a:cs typeface="ＭＳ Ｐゴシック" charset="0"/>
              </a:rPr>
              <a:t>1Division of Gastroenterology, Tohoku University Graduate School of Medicine, 1-1 </a:t>
            </a:r>
            <a:r>
              <a:rPr lang="en-US" sz="1200" b="0" i="0" u="none" strike="noStrike" kern="1200" dirty="0" err="1">
                <a:solidFill>
                  <a:schemeClr val="tx1"/>
                </a:solidFill>
                <a:effectLst/>
                <a:latin typeface="+mn-lt"/>
                <a:ea typeface="ＭＳ Ｐゴシック" charset="0"/>
                <a:cs typeface="ＭＳ Ｐゴシック" charset="0"/>
              </a:rPr>
              <a:t>Seiryo-machi</a:t>
            </a:r>
            <a:r>
              <a:rPr lang="en-US" sz="1200" b="0" i="0" u="none" strike="noStrike" kern="1200" dirty="0">
                <a:solidFill>
                  <a:schemeClr val="tx1"/>
                </a:solidFill>
                <a:effectLst/>
                <a:latin typeface="+mn-lt"/>
                <a:ea typeface="ＭＳ Ｐゴシック" charset="0"/>
                <a:cs typeface="ＭＳ Ｐゴシック" charset="0"/>
              </a:rPr>
              <a:t>, Aoba-</a:t>
            </a:r>
            <a:r>
              <a:rPr lang="en-US" sz="1200" b="0" i="0" u="none" strike="noStrike" kern="1200" dirty="0" err="1">
                <a:solidFill>
                  <a:schemeClr val="tx1"/>
                </a:solidFill>
                <a:effectLst/>
                <a:latin typeface="+mn-lt"/>
                <a:ea typeface="ＭＳ Ｐゴシック" charset="0"/>
                <a:cs typeface="ＭＳ Ｐゴシック" charset="0"/>
              </a:rPr>
              <a:t>ku</a:t>
            </a:r>
            <a:r>
              <a:rPr lang="en-US" sz="1200" b="0" i="0" u="none" strike="noStrike" kern="1200" dirty="0">
                <a:solidFill>
                  <a:schemeClr val="tx1"/>
                </a:solidFill>
                <a:effectLst/>
                <a:latin typeface="+mn-lt"/>
                <a:ea typeface="ＭＳ Ｐゴシック" charset="0"/>
                <a:cs typeface="ＭＳ Ｐゴシック" charset="0"/>
              </a:rPr>
              <a:t>, Sendai, 980-8574, Japan.2Division of Gastroenterology and Hepatology, Department of Medicine, Nihon University School of Medicine, 1-6 Kanda-</a:t>
            </a:r>
            <a:r>
              <a:rPr lang="en-US" sz="1200" b="0" i="0" u="none" strike="noStrike" kern="1200" dirty="0" err="1">
                <a:solidFill>
                  <a:schemeClr val="tx1"/>
                </a:solidFill>
                <a:effectLst/>
                <a:latin typeface="+mn-lt"/>
                <a:ea typeface="ＭＳ Ｐゴシック" charset="0"/>
                <a:cs typeface="ＭＳ Ｐゴシック" charset="0"/>
              </a:rPr>
              <a:t>Surugadai</a:t>
            </a:r>
            <a:r>
              <a:rPr lang="en-US" sz="1200" b="0" i="0" u="none" strike="noStrike" kern="1200" dirty="0">
                <a:solidFill>
                  <a:schemeClr val="tx1"/>
                </a:solidFill>
                <a:effectLst/>
                <a:latin typeface="+mn-lt"/>
                <a:ea typeface="ＭＳ Ｐゴシック" charset="0"/>
                <a:cs typeface="ＭＳ Ｐゴシック" charset="0"/>
              </a:rPr>
              <a:t>, Chiyoda-</a:t>
            </a:r>
            <a:r>
              <a:rPr lang="en-US" sz="1200" b="0" i="0" u="none" strike="noStrike" kern="1200" dirty="0" err="1">
                <a:solidFill>
                  <a:schemeClr val="tx1"/>
                </a:solidFill>
                <a:effectLst/>
                <a:latin typeface="+mn-lt"/>
                <a:ea typeface="ＭＳ Ｐゴシック" charset="0"/>
                <a:cs typeface="ＭＳ Ｐゴシック" charset="0"/>
              </a:rPr>
              <a:t>ku</a:t>
            </a:r>
            <a:r>
              <a:rPr lang="en-US" sz="1200" b="0" i="0" u="none" strike="noStrike" kern="1200" dirty="0">
                <a:solidFill>
                  <a:schemeClr val="tx1"/>
                </a:solidFill>
                <a:effectLst/>
                <a:latin typeface="+mn-lt"/>
                <a:ea typeface="ＭＳ Ｐゴシック" charset="0"/>
                <a:cs typeface="ＭＳ Ｐゴシック" charset="0"/>
              </a:rPr>
              <a:t>, Tokyo, 101-8309, Japan.</a:t>
            </a:r>
          </a:p>
          <a:p>
            <a:r>
              <a:rPr lang="en-US" sz="1200" b="1" i="0" u="none" strike="noStrike" kern="1200" dirty="0">
                <a:solidFill>
                  <a:schemeClr val="tx1"/>
                </a:solidFill>
                <a:effectLst/>
                <a:latin typeface="+mn-lt"/>
                <a:ea typeface="ＭＳ Ｐゴシック" charset="0"/>
                <a:cs typeface="ＭＳ Ｐゴシック" charset="0"/>
              </a:rPr>
              <a:t>Abstract</a:t>
            </a:r>
          </a:p>
          <a:p>
            <a:r>
              <a:rPr lang="en-US" sz="1200" b="0" i="0" u="none" strike="noStrike" kern="1200" dirty="0">
                <a:solidFill>
                  <a:schemeClr val="tx1"/>
                </a:solidFill>
                <a:effectLst/>
                <a:latin typeface="+mn-lt"/>
                <a:ea typeface="ＭＳ Ｐゴシック" charset="0"/>
                <a:cs typeface="ＭＳ Ｐゴシック" charset="0"/>
              </a:rPr>
              <a:t>The Japanese guidelines for gastric cancer treatment were first published in 2001, for the purpose of showing the appropriate indication for each treatment method for gastric cancer, reducing the differences in the therapeutic approach among institutions, and so on. With the accumulation of evidence and the development and prevalence of endoscopic submucosal dissection (ESD), the criteria for the indication and curability of endoscopic resection (ER) for early gastric cancer (EGC) have expanded. However, several issues still remain. Although a risk-scoring system (</a:t>
            </a:r>
            <a:r>
              <a:rPr lang="en-US" sz="1200" b="0" i="0" u="none" strike="noStrike" kern="1200" dirty="0" err="1">
                <a:solidFill>
                  <a:schemeClr val="tx1"/>
                </a:solidFill>
                <a:effectLst/>
                <a:latin typeface="+mn-lt"/>
                <a:ea typeface="ＭＳ Ｐゴシック" charset="0"/>
                <a:cs typeface="ＭＳ Ｐゴシック" charset="0"/>
              </a:rPr>
              <a:t>eCura</a:t>
            </a:r>
            <a:r>
              <a:rPr lang="en-US" sz="1200" b="0" i="0" u="none" strike="noStrike" kern="1200" dirty="0">
                <a:solidFill>
                  <a:schemeClr val="tx1"/>
                </a:solidFill>
                <a:effectLst/>
                <a:latin typeface="+mn-lt"/>
                <a:ea typeface="ＭＳ Ｐゴシック" charset="0"/>
                <a:cs typeface="ＭＳ Ｐゴシック" charset="0"/>
              </a:rPr>
              <a:t> system) for predicting lymph node metastasis (LNM) may help treatment decision in patients who do not meet the curative criteria for ER of EGC, which is referred to as </a:t>
            </a:r>
            <a:r>
              <a:rPr lang="en-US" sz="1200" b="0" i="0" u="none" strike="noStrike" kern="1200" dirty="0" err="1">
                <a:solidFill>
                  <a:schemeClr val="tx1"/>
                </a:solidFill>
                <a:effectLst/>
                <a:latin typeface="+mn-lt"/>
                <a:ea typeface="ＭＳ Ｐゴシック" charset="0"/>
                <a:cs typeface="ＭＳ Ｐゴシック" charset="0"/>
              </a:rPr>
              <a:t>eCura</a:t>
            </a:r>
            <a:r>
              <a:rPr lang="en-US" sz="1200" b="0" i="0" u="none" strike="noStrike" kern="1200" dirty="0">
                <a:solidFill>
                  <a:schemeClr val="tx1"/>
                </a:solidFill>
                <a:effectLst/>
                <a:latin typeface="+mn-lt"/>
                <a:ea typeface="ＭＳ Ｐゴシック" charset="0"/>
                <a:cs typeface="ＭＳ Ｐゴシック" charset="0"/>
              </a:rPr>
              <a:t> C-2 in the latest guidelines, additional gastrectomy with lymphadenectomy may be excessive for many patients, even those at high risk for LNM. Less-invasive function-preserving surgery, such as non-exposed endoscopic wall-inversion surgery with laparoscopic sentinel node sampling, may overcome this issue. In addition, further less-invasive treatment option, such as ER with chemotherapy, should be established for patients who prefer not to undergo additional gastrectomy.</a:t>
            </a:r>
          </a:p>
          <a:p>
            <a:pPr eaLnBrk="1" hangingPunct="1"/>
            <a:endParaRPr lang="it-IT" sz="1600" dirty="0">
              <a:ea typeface="ＭＳ Ｐゴシック" pitchFamily="34" charset="-128"/>
            </a:endParaRPr>
          </a:p>
        </p:txBody>
      </p:sp>
    </p:spTree>
    <p:extLst>
      <p:ext uri="{BB962C8B-B14F-4D97-AF65-F5344CB8AC3E}">
        <p14:creationId xmlns:p14="http://schemas.microsoft.com/office/powerpoint/2010/main" val="155651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Raccoglieremo i dati nelle varie fasi:</a:t>
            </a:r>
          </a:p>
          <a:p>
            <a:pPr marL="171450" indent="-171450">
              <a:buFontTx/>
              <a:buChar char="-"/>
            </a:pPr>
            <a:r>
              <a:rPr lang="it-IT" dirty="0"/>
              <a:t>di </a:t>
            </a:r>
            <a:r>
              <a:rPr lang="it-IT" dirty="0" smtClean="0"/>
              <a:t>valutazione </a:t>
            </a:r>
            <a:r>
              <a:rPr lang="it-IT" dirty="0"/>
              <a:t>della </a:t>
            </a:r>
            <a:r>
              <a:rPr lang="it-IT" dirty="0" smtClean="0"/>
              <a:t>lesione			-Di </a:t>
            </a:r>
            <a:r>
              <a:rPr lang="it-IT" dirty="0"/>
              <a:t>dissezione</a:t>
            </a:r>
          </a:p>
          <a:p>
            <a:pPr marL="171450" indent="-171450">
              <a:buFontTx/>
              <a:buChar char="-"/>
            </a:pPr>
            <a:r>
              <a:rPr lang="it-IT" dirty="0"/>
              <a:t>Di valutazione </a:t>
            </a:r>
            <a:r>
              <a:rPr lang="it-IT" dirty="0" smtClean="0"/>
              <a:t>patologica				-Di follow-up</a:t>
            </a:r>
          </a:p>
          <a:p>
            <a:pPr marL="171450" indent="-171450">
              <a:buFontTx/>
              <a:buChar char="-"/>
            </a:pPr>
            <a:r>
              <a:rPr lang="it-IT" dirty="0" smtClean="0"/>
              <a:t>-----------------------------------------------------------------------------------------------------------------</a:t>
            </a:r>
            <a:endParaRPr lang="it-IT" dirty="0"/>
          </a:p>
        </p:txBody>
      </p:sp>
      <p:sp>
        <p:nvSpPr>
          <p:cNvPr id="4" name="Segnaposto numero diapositiva 3"/>
          <p:cNvSpPr>
            <a:spLocks noGrp="1"/>
          </p:cNvSpPr>
          <p:nvPr>
            <p:ph type="sldNum" sz="quarter" idx="5"/>
          </p:nvPr>
        </p:nvSpPr>
        <p:spPr/>
        <p:txBody>
          <a:bodyPr/>
          <a:lstStyle/>
          <a:p>
            <a:pPr>
              <a:defRPr/>
            </a:pPr>
            <a:fld id="{B450C5CD-3541-4F0B-8A44-2899EEB2344A}" type="slidenum">
              <a:rPr lang="it-IT" smtClean="0"/>
              <a:pPr>
                <a:defRPr/>
              </a:pPr>
              <a:t>12</a:t>
            </a:fld>
            <a:endParaRPr lang="it-IT"/>
          </a:p>
        </p:txBody>
      </p:sp>
    </p:spTree>
    <p:extLst>
      <p:ext uri="{BB962C8B-B14F-4D97-AF65-F5344CB8AC3E}">
        <p14:creationId xmlns:p14="http://schemas.microsoft.com/office/powerpoint/2010/main" val="1857073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sz="1200" kern="1200" dirty="0" smtClean="0">
                <a:solidFill>
                  <a:schemeClr val="tx1"/>
                </a:solidFill>
                <a:effectLst/>
                <a:latin typeface="+mn-lt"/>
                <a:ea typeface="ＭＳ Ｐゴシック" charset="0"/>
                <a:cs typeface="ＭＳ Ｐゴシック" charset="0"/>
              </a:rPr>
              <a:t>Leggi dia</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200" kern="1200" dirty="0" smtClean="0">
                <a:solidFill>
                  <a:schemeClr val="tx1"/>
                </a:solidFill>
                <a:effectLst/>
                <a:latin typeface="+mn-lt"/>
                <a:ea typeface="ＭＳ Ｐゴシック" charset="0"/>
                <a:cs typeface="ＭＳ Ｐゴシック"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200" kern="1200" dirty="0" smtClean="0">
                <a:solidFill>
                  <a:schemeClr val="tx1"/>
                </a:solidFill>
                <a:effectLst/>
                <a:latin typeface="+mn-lt"/>
                <a:ea typeface="ＭＳ Ｐゴシック" charset="0"/>
                <a:cs typeface="ＭＳ Ｐゴシック" charset="0"/>
              </a:rPr>
              <a:t>La </a:t>
            </a:r>
            <a:r>
              <a:rPr lang="it-IT" sz="1200" kern="1200" dirty="0">
                <a:solidFill>
                  <a:schemeClr val="tx1"/>
                </a:solidFill>
                <a:effectLst/>
                <a:latin typeface="+mn-lt"/>
                <a:ea typeface="ＭＳ Ｐゴシック" charset="0"/>
                <a:cs typeface="ＭＳ Ｐゴシック" charset="0"/>
              </a:rPr>
              <a:t>dissezione endoscopica sottomucosa (ESD) è una tecnica che, introdotta più di 20 anni fa in Giappone, proprio per la resezione endoscopica delle lesioni neoplastiche precoci (</a:t>
            </a:r>
            <a:r>
              <a:rPr lang="it-IT" sz="1200" kern="1200" dirty="0" err="1">
                <a:solidFill>
                  <a:schemeClr val="tx1"/>
                </a:solidFill>
                <a:effectLst/>
                <a:latin typeface="+mn-lt"/>
                <a:ea typeface="ＭＳ Ｐゴシック" charset="0"/>
                <a:cs typeface="ＭＳ Ｐゴシック" charset="0"/>
              </a:rPr>
              <a:t>early</a:t>
            </a:r>
            <a:r>
              <a:rPr lang="it-IT" sz="1200" kern="1200" dirty="0">
                <a:solidFill>
                  <a:schemeClr val="tx1"/>
                </a:solidFill>
                <a:effectLst/>
                <a:latin typeface="+mn-lt"/>
                <a:ea typeface="ＭＳ Ｐゴシック" charset="0"/>
                <a:cs typeface="ＭＳ Ｐゴシック" charset="0"/>
              </a:rPr>
              <a:t>) dello stomaco, consente, per linee guida, il trattamento curativo del carcinoma gastrico T1a (2) con tecnica endoscopica, senza dover ricorrere alla chirurgia, rispetto alla quale presenta meno invasività e sovrapponibile tasso di sopravvivenza a 5 anni (3). </a:t>
            </a:r>
            <a:endParaRPr lang="it-IT" sz="1200" kern="1200" dirty="0" smtClean="0">
              <a:solidFill>
                <a:schemeClr val="tx1"/>
              </a:solidFill>
              <a:effectLst/>
              <a:latin typeface="+mn-lt"/>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altLang="it-IT" dirty="0" smtClean="0"/>
              <a:t>La dissezione è </a:t>
            </a:r>
            <a:r>
              <a:rPr lang="it-IT" altLang="it-IT" dirty="0" err="1" smtClean="0"/>
              <a:t>gold</a:t>
            </a:r>
            <a:r>
              <a:rPr lang="it-IT" altLang="it-IT" dirty="0" smtClean="0"/>
              <a:t> standard nel trattamento dell’EGC e il trend da rincorrere (che dovremmo cercare di ottenere) è </a:t>
            </a:r>
            <a:r>
              <a:rPr lang="it-IT" altLang="it-IT" dirty="0" err="1" smtClean="0"/>
              <a:t>qs</a:t>
            </a:r>
            <a:r>
              <a:rPr lang="it-IT" altLang="it-IT" dirty="0" smtClean="0"/>
              <a:t>,</a:t>
            </a:r>
            <a:r>
              <a:rPr lang="it-IT" altLang="it-IT" baseline="0" dirty="0" smtClean="0"/>
              <a:t> avuto al NCCH negli anni 2000, grazie alla prevenzione del cancro gastrico.  Tradotto nella ns pratica clinica…dobbiamo puntare alle gastroscopie di qualità che portino alla dx di EGC</a:t>
            </a:r>
            <a:endParaRPr lang="it-IT" altLang="it-IT"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200" kern="1200" dirty="0" smtClean="0">
                <a:solidFill>
                  <a:schemeClr val="tx1"/>
                </a:solidFill>
                <a:effectLst/>
                <a:latin typeface="+mn-lt"/>
                <a:ea typeface="ＭＳ Ｐゴシック" charset="0"/>
                <a:cs typeface="ＭＳ Ｐゴシック" charset="0"/>
              </a:rPr>
              <a:t>---------------------------------------------------------------------------------------------------------------------------------</a:t>
            </a:r>
            <a:endParaRPr lang="it-IT" sz="1200" kern="1200" dirty="0">
              <a:solidFill>
                <a:schemeClr val="tx1"/>
              </a:solidFill>
              <a:effectLst/>
              <a:latin typeface="+mn-lt"/>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200" kern="1200" dirty="0">
                <a:solidFill>
                  <a:schemeClr val="tx1"/>
                </a:solidFill>
                <a:effectLst/>
                <a:latin typeface="+mn-lt"/>
                <a:ea typeface="ＭＳ Ｐゴシック" charset="0"/>
                <a:cs typeface="ＭＳ Ｐゴシック" charset="0"/>
              </a:rPr>
              <a:t>La recente metanalisi di </a:t>
            </a:r>
            <a:r>
              <a:rPr lang="it-IT" sz="1200" kern="1200" dirty="0" err="1">
                <a:solidFill>
                  <a:schemeClr val="tx1"/>
                </a:solidFill>
                <a:effectLst/>
                <a:latin typeface="+mn-lt"/>
                <a:ea typeface="ＭＳ Ｐゴシック" charset="0"/>
                <a:cs typeface="ＭＳ Ｐゴシック" charset="0"/>
              </a:rPr>
              <a:t>Gu</a:t>
            </a:r>
            <a:r>
              <a:rPr lang="it-IT" sz="1200" kern="1200" dirty="0">
                <a:solidFill>
                  <a:schemeClr val="tx1"/>
                </a:solidFill>
                <a:effectLst/>
                <a:latin typeface="+mn-lt"/>
                <a:ea typeface="ＭＳ Ｐゴシック" charset="0"/>
                <a:cs typeface="ＭＳ Ｐゴシック" charset="0"/>
              </a:rPr>
              <a:t> et </a:t>
            </a:r>
            <a:r>
              <a:rPr lang="it-IT" sz="1200" kern="1200" dirty="0" err="1">
                <a:solidFill>
                  <a:schemeClr val="tx1"/>
                </a:solidFill>
                <a:effectLst/>
                <a:latin typeface="+mn-lt"/>
                <a:ea typeface="ＭＳ Ｐゴシック" charset="0"/>
                <a:cs typeface="ＭＳ Ｐゴシック" charset="0"/>
              </a:rPr>
              <a:t>all</a:t>
            </a:r>
            <a:r>
              <a:rPr lang="it-IT" sz="1200" kern="1200" dirty="0">
                <a:solidFill>
                  <a:schemeClr val="tx1"/>
                </a:solidFill>
                <a:effectLst/>
                <a:latin typeface="+mn-lt"/>
                <a:ea typeface="ＭＳ Ｐゴシック" charset="0"/>
                <a:cs typeface="ＭＳ Ｐゴシック" charset="0"/>
              </a:rPr>
              <a:t> ha documentato che non vi è differenza tra ESD e chirurgia nel trattamento dell’EGC sia in termini di sopravvivenza totale che malattia correlata, sebbene sia importante la sorveglianza endoscopia, in caso di ESD, per il rischio maggiore di tumore recidivo, in parte inteso come lesioni </a:t>
            </a:r>
            <a:r>
              <a:rPr lang="it-IT" sz="1200" kern="1200" dirty="0" err="1">
                <a:solidFill>
                  <a:schemeClr val="tx1"/>
                </a:solidFill>
                <a:effectLst/>
                <a:latin typeface="+mn-lt"/>
                <a:ea typeface="ＭＳ Ｐゴシック" charset="0"/>
                <a:cs typeface="ＭＳ Ｐゴシック" charset="0"/>
              </a:rPr>
              <a:t>metacrone</a:t>
            </a:r>
            <a:r>
              <a:rPr lang="it-IT" sz="1200" kern="1200" dirty="0">
                <a:solidFill>
                  <a:schemeClr val="tx1"/>
                </a:solidFill>
                <a:effectLst/>
                <a:latin typeface="+mn-lt"/>
                <a:ea typeface="ＭＳ Ｐゴシック" charset="0"/>
                <a:cs typeface="ＭＳ Ｐゴシック" charset="0"/>
              </a:rPr>
              <a:t> e, sempre meno, come “</a:t>
            </a:r>
            <a:r>
              <a:rPr lang="it-IT" sz="1200" kern="1200" dirty="0" err="1">
                <a:solidFill>
                  <a:schemeClr val="tx1"/>
                </a:solidFill>
                <a:effectLst/>
                <a:latin typeface="+mn-lt"/>
                <a:ea typeface="ＭＳ Ｐゴシック" charset="0"/>
                <a:cs typeface="ＭＳ Ｐゴシック" charset="0"/>
              </a:rPr>
              <a:t>missed</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cancer</a:t>
            </a:r>
            <a:r>
              <a:rPr lang="it-IT" sz="1200" kern="1200" dirty="0">
                <a:solidFill>
                  <a:schemeClr val="tx1"/>
                </a:solidFill>
                <a:effectLst/>
                <a:latin typeface="+mn-lt"/>
                <a:ea typeface="ＭＳ Ｐゴシック" charset="0"/>
                <a:cs typeface="ＭＳ Ｐゴシック" charset="0"/>
              </a:rPr>
              <a:t>”.</a:t>
            </a:r>
          </a:p>
          <a:p>
            <a:endParaRPr lang="it-IT" dirty="0"/>
          </a:p>
        </p:txBody>
      </p:sp>
      <p:sp>
        <p:nvSpPr>
          <p:cNvPr id="4" name="Segnaposto numero diapositiva 3"/>
          <p:cNvSpPr>
            <a:spLocks noGrp="1"/>
          </p:cNvSpPr>
          <p:nvPr>
            <p:ph type="sldNum" sz="quarter" idx="5"/>
          </p:nvPr>
        </p:nvSpPr>
        <p:spPr/>
        <p:txBody>
          <a:bodyPr/>
          <a:lstStyle/>
          <a:p>
            <a:pPr>
              <a:defRPr/>
            </a:pPr>
            <a:fld id="{B450C5CD-3541-4F0B-8A44-2899EEB2344A}" type="slidenum">
              <a:rPr lang="it-IT" smtClean="0"/>
              <a:pPr>
                <a:defRPr/>
              </a:pPr>
              <a:t>3</a:t>
            </a:fld>
            <a:endParaRPr lang="it-IT"/>
          </a:p>
        </p:txBody>
      </p:sp>
    </p:spTree>
    <p:extLst>
      <p:ext uri="{BB962C8B-B14F-4D97-AF65-F5344CB8AC3E}">
        <p14:creationId xmlns:p14="http://schemas.microsoft.com/office/powerpoint/2010/main" val="3748633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5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sz="1200" kern="1200" dirty="0" smtClean="0">
                <a:solidFill>
                  <a:schemeClr val="tx1"/>
                </a:solidFill>
                <a:effectLst/>
                <a:latin typeface="+mn-lt"/>
                <a:ea typeface="ＭＳ Ｐゴシック" charset="0"/>
                <a:cs typeface="ＭＳ Ｐゴシック" charset="0"/>
              </a:rPr>
              <a:t>Leggi dia</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200" kern="1200" dirty="0" smtClean="0">
                <a:solidFill>
                  <a:schemeClr val="tx1"/>
                </a:solidFill>
                <a:effectLst/>
                <a:latin typeface="+mn-lt"/>
                <a:ea typeface="ＭＳ Ｐゴシック" charset="0"/>
                <a:cs typeface="ＭＳ Ｐゴシック"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200" kern="1200" dirty="0" smtClean="0">
                <a:solidFill>
                  <a:schemeClr val="tx1"/>
                </a:solidFill>
                <a:effectLst/>
                <a:latin typeface="+mn-lt"/>
                <a:ea typeface="ＭＳ Ｐゴシック" charset="0"/>
                <a:cs typeface="ＭＳ Ｐゴシック" charset="0"/>
              </a:rPr>
              <a:t>Le dissezioni consentono</a:t>
            </a:r>
            <a:r>
              <a:rPr lang="it-IT" sz="1200" kern="1200" baseline="0" dirty="0" smtClean="0">
                <a:solidFill>
                  <a:schemeClr val="tx1"/>
                </a:solidFill>
                <a:effectLst/>
                <a:latin typeface="+mn-lt"/>
                <a:ea typeface="ＭＳ Ｐゴシック" charset="0"/>
                <a:cs typeface="ＭＳ Ｐゴシック" charset="0"/>
              </a:rPr>
              <a:t> un guadagno in termini di QOL e invasività nel trattamento delle neoplasie precoci gastrointestinali, posto che siano CURATIVE.</a:t>
            </a:r>
            <a:r>
              <a:rPr lang="it-IT" sz="1200" kern="1200" dirty="0" smtClean="0">
                <a:solidFill>
                  <a:schemeClr val="tx1"/>
                </a:solidFill>
                <a:effectLst/>
                <a:latin typeface="+mn-lt"/>
                <a:ea typeface="ＭＳ Ｐゴシック" charset="0"/>
                <a:cs typeface="ＭＳ Ｐゴシック" charset="0"/>
              </a:rPr>
              <a:t> </a:t>
            </a:r>
          </a:p>
          <a:p>
            <a:endParaRPr lang="it-IT" dirty="0" smtClean="0"/>
          </a:p>
          <a:p>
            <a:r>
              <a:rPr lang="it-IT" dirty="0" smtClean="0"/>
              <a:t>Nel caso dello stomaco la dissezione è curativa…leggere </a:t>
            </a:r>
            <a:r>
              <a:rPr lang="it-IT" dirty="0"/>
              <a:t>dia</a:t>
            </a:r>
          </a:p>
          <a:p>
            <a:r>
              <a:rPr lang="it-IT" dirty="0"/>
              <a:t>-----------------------------------------------------------------------------------------------------------</a:t>
            </a:r>
          </a:p>
          <a:p>
            <a:r>
              <a:rPr lang="it-IT" dirty="0"/>
              <a:t>Dalle recenti LG della British Society.</a:t>
            </a:r>
          </a:p>
          <a:p>
            <a:r>
              <a:rPr lang="it-IT" sz="1200" b="0" i="0" u="sng" strike="noStrike" kern="1200" dirty="0" err="1">
                <a:solidFill>
                  <a:schemeClr val="tx1"/>
                </a:solidFill>
                <a:effectLst/>
                <a:latin typeface="+mn-lt"/>
                <a:ea typeface="ＭＳ Ｐゴシック" charset="0"/>
                <a:cs typeface="ＭＳ Ｐゴシック" charset="0"/>
                <a:hlinkClick r:id="rId3" tooltip="Gut."/>
              </a:rPr>
              <a:t>Gut</a:t>
            </a:r>
            <a:r>
              <a:rPr lang="it-IT" sz="1200" b="0" i="0" u="sng" strike="noStrike" kern="1200" dirty="0">
                <a:solidFill>
                  <a:schemeClr val="tx1"/>
                </a:solidFill>
                <a:effectLst/>
                <a:latin typeface="+mn-lt"/>
                <a:ea typeface="ＭＳ Ｐゴシック" charset="0"/>
                <a:cs typeface="ＭＳ Ｐゴシック" charset="0"/>
                <a:hlinkClick r:id="rId3" tooltip="Gut."/>
              </a:rPr>
              <a:t>.</a:t>
            </a:r>
            <a:r>
              <a:rPr lang="it-IT" sz="1200" b="0" i="0" u="none" strike="noStrike" kern="1200" dirty="0">
                <a:solidFill>
                  <a:schemeClr val="tx1"/>
                </a:solidFill>
                <a:effectLst/>
                <a:latin typeface="+mn-lt"/>
                <a:ea typeface="ＭＳ Ｐゴシック" charset="0"/>
                <a:cs typeface="ＭＳ Ｐゴシック" charset="0"/>
              </a:rPr>
              <a:t> 2019 Sep;68(9):1545-1575. </a:t>
            </a:r>
            <a:r>
              <a:rPr lang="it-IT" sz="1200" b="0" i="0" u="none" strike="noStrike" kern="1200" dirty="0" err="1">
                <a:solidFill>
                  <a:schemeClr val="tx1"/>
                </a:solidFill>
                <a:effectLst/>
                <a:latin typeface="+mn-lt"/>
                <a:ea typeface="ＭＳ Ｐゴシック" charset="0"/>
                <a:cs typeface="ＭＳ Ｐゴシック" charset="0"/>
              </a:rPr>
              <a:t>doi</a:t>
            </a:r>
            <a:r>
              <a:rPr lang="it-IT" sz="1200" b="0" i="0" u="none" strike="noStrike" kern="1200" dirty="0">
                <a:solidFill>
                  <a:schemeClr val="tx1"/>
                </a:solidFill>
                <a:effectLst/>
                <a:latin typeface="+mn-lt"/>
                <a:ea typeface="ＭＳ Ｐゴシック" charset="0"/>
                <a:cs typeface="ＭＳ Ｐゴシック" charset="0"/>
              </a:rPr>
              <a:t>: 10.1136/gutjnl-2018-318126. </a:t>
            </a:r>
            <a:r>
              <a:rPr lang="it-IT" sz="1200" b="0" i="0" u="none" strike="noStrike" kern="1200" dirty="0" err="1">
                <a:solidFill>
                  <a:schemeClr val="tx1"/>
                </a:solidFill>
                <a:effectLst/>
                <a:latin typeface="+mn-lt"/>
                <a:ea typeface="ＭＳ Ｐゴシック" charset="0"/>
                <a:cs typeface="ＭＳ Ｐゴシック" charset="0"/>
              </a:rPr>
              <a:t>Epub</a:t>
            </a:r>
            <a:r>
              <a:rPr lang="it-IT" sz="1200" b="0" i="0" u="none" strike="noStrike" kern="1200" dirty="0">
                <a:solidFill>
                  <a:schemeClr val="tx1"/>
                </a:solidFill>
                <a:effectLst/>
                <a:latin typeface="+mn-lt"/>
                <a:ea typeface="ＭＳ Ｐゴシック" charset="0"/>
                <a:cs typeface="ＭＳ Ｐゴシック" charset="0"/>
              </a:rPr>
              <a:t> 2019 </a:t>
            </a:r>
            <a:r>
              <a:rPr lang="it-IT" sz="1200" b="0" i="0" u="none" strike="noStrike" kern="1200" dirty="0" err="1">
                <a:solidFill>
                  <a:schemeClr val="tx1"/>
                </a:solidFill>
                <a:effectLst/>
                <a:latin typeface="+mn-lt"/>
                <a:ea typeface="ＭＳ Ｐゴシック" charset="0"/>
                <a:cs typeface="ＭＳ Ｐゴシック" charset="0"/>
              </a:rPr>
              <a:t>Jul</a:t>
            </a:r>
            <a:r>
              <a:rPr lang="it-IT" sz="1200" b="0" i="0" u="none" strike="noStrike" kern="1200" dirty="0">
                <a:solidFill>
                  <a:schemeClr val="tx1"/>
                </a:solidFill>
                <a:effectLst/>
                <a:latin typeface="+mn-lt"/>
                <a:ea typeface="ＭＳ Ｐゴシック" charset="0"/>
                <a:cs typeface="ＭＳ Ｐゴシック" charset="0"/>
              </a:rPr>
              <a:t> 5.</a:t>
            </a:r>
          </a:p>
          <a:p>
            <a:r>
              <a:rPr lang="it-IT" sz="1200" b="1" i="0" u="none" strike="noStrike" kern="1200" dirty="0">
                <a:solidFill>
                  <a:schemeClr val="tx1"/>
                </a:solidFill>
                <a:effectLst/>
                <a:latin typeface="+mn-lt"/>
                <a:ea typeface="ＭＳ Ｐゴシック" charset="0"/>
                <a:cs typeface="ＭＳ Ｐゴシック" charset="0"/>
              </a:rPr>
              <a:t>British Society of </a:t>
            </a:r>
            <a:r>
              <a:rPr lang="it-IT" sz="1200" b="1" i="0" u="none" strike="noStrike" kern="1200" dirty="0" err="1">
                <a:solidFill>
                  <a:schemeClr val="tx1"/>
                </a:solidFill>
                <a:effectLst/>
                <a:latin typeface="+mn-lt"/>
                <a:ea typeface="ＭＳ Ｐゴシック" charset="0"/>
                <a:cs typeface="ＭＳ Ｐゴシック" charset="0"/>
              </a:rPr>
              <a:t>Gastroenterology</a:t>
            </a:r>
            <a:r>
              <a:rPr lang="it-IT" sz="1200" b="1" i="0" u="none" strike="noStrike" kern="1200" dirty="0">
                <a:solidFill>
                  <a:schemeClr val="tx1"/>
                </a:solidFill>
                <a:effectLst/>
                <a:latin typeface="+mn-lt"/>
                <a:ea typeface="ＭＳ Ｐゴシック" charset="0"/>
                <a:cs typeface="ＭＳ Ｐゴシック" charset="0"/>
              </a:rPr>
              <a:t> </a:t>
            </a:r>
            <a:r>
              <a:rPr lang="it-IT" sz="1200" b="1" i="0" u="none" strike="noStrike" kern="1200" dirty="0" err="1">
                <a:solidFill>
                  <a:schemeClr val="tx1"/>
                </a:solidFill>
                <a:effectLst/>
                <a:latin typeface="+mn-lt"/>
                <a:ea typeface="ＭＳ Ｐゴシック" charset="0"/>
                <a:cs typeface="ＭＳ Ｐゴシック" charset="0"/>
              </a:rPr>
              <a:t>guidelines</a:t>
            </a:r>
            <a:r>
              <a:rPr lang="it-IT" sz="1200" b="1" i="0" u="none" strike="noStrike" kern="1200" dirty="0">
                <a:solidFill>
                  <a:schemeClr val="tx1"/>
                </a:solidFill>
                <a:effectLst/>
                <a:latin typeface="+mn-lt"/>
                <a:ea typeface="ＭＳ Ｐゴシック" charset="0"/>
                <a:cs typeface="ＭＳ Ｐゴシック" charset="0"/>
              </a:rPr>
              <a:t> on the </a:t>
            </a:r>
            <a:r>
              <a:rPr lang="it-IT" sz="1200" b="1" i="0" u="none" strike="noStrike" kern="1200" dirty="0" err="1">
                <a:solidFill>
                  <a:schemeClr val="tx1"/>
                </a:solidFill>
                <a:effectLst/>
                <a:latin typeface="+mn-lt"/>
                <a:ea typeface="ＭＳ Ｐゴシック" charset="0"/>
                <a:cs typeface="ＭＳ Ｐゴシック" charset="0"/>
              </a:rPr>
              <a:t>diagnosis</a:t>
            </a:r>
            <a:r>
              <a:rPr lang="it-IT" sz="1200" b="1" i="0" u="none" strike="noStrike" kern="1200" dirty="0">
                <a:solidFill>
                  <a:schemeClr val="tx1"/>
                </a:solidFill>
                <a:effectLst/>
                <a:latin typeface="+mn-lt"/>
                <a:ea typeface="ＭＳ Ｐゴシック" charset="0"/>
                <a:cs typeface="ＭＳ Ｐゴシック" charset="0"/>
              </a:rPr>
              <a:t> and management of </a:t>
            </a:r>
            <a:r>
              <a:rPr lang="it-IT" sz="1200" b="1" i="0" u="none" strike="noStrike" kern="1200" dirty="0" err="1">
                <a:solidFill>
                  <a:schemeClr val="tx1"/>
                </a:solidFill>
                <a:effectLst/>
                <a:latin typeface="+mn-lt"/>
                <a:ea typeface="ＭＳ Ｐゴシック" charset="0"/>
                <a:cs typeface="ＭＳ Ｐゴシック" charset="0"/>
              </a:rPr>
              <a:t>patients</a:t>
            </a:r>
            <a:r>
              <a:rPr lang="it-IT" sz="1200" b="1" i="0" u="none" strike="noStrike" kern="1200" dirty="0">
                <a:solidFill>
                  <a:schemeClr val="tx1"/>
                </a:solidFill>
                <a:effectLst/>
                <a:latin typeface="+mn-lt"/>
                <a:ea typeface="ＭＳ Ｐゴシック" charset="0"/>
                <a:cs typeface="ＭＳ Ｐゴシック" charset="0"/>
              </a:rPr>
              <a:t> </a:t>
            </a:r>
            <a:r>
              <a:rPr lang="it-IT" sz="1200" b="1" i="0" u="none" strike="noStrike" kern="1200" dirty="0" err="1">
                <a:solidFill>
                  <a:schemeClr val="tx1"/>
                </a:solidFill>
                <a:effectLst/>
                <a:latin typeface="+mn-lt"/>
                <a:ea typeface="ＭＳ Ｐゴシック" charset="0"/>
                <a:cs typeface="ＭＳ Ｐゴシック" charset="0"/>
              </a:rPr>
              <a:t>at</a:t>
            </a:r>
            <a:r>
              <a:rPr lang="it-IT" sz="1200" b="1" i="0" u="none" strike="noStrike" kern="1200" dirty="0">
                <a:solidFill>
                  <a:schemeClr val="tx1"/>
                </a:solidFill>
                <a:effectLst/>
                <a:latin typeface="+mn-lt"/>
                <a:ea typeface="ＭＳ Ｐゴシック" charset="0"/>
                <a:cs typeface="ＭＳ Ｐゴシック" charset="0"/>
              </a:rPr>
              <a:t> risk of </a:t>
            </a:r>
            <a:r>
              <a:rPr lang="it-IT" sz="1200" b="1" i="0" u="none" strike="noStrike" kern="1200" dirty="0" err="1">
                <a:solidFill>
                  <a:schemeClr val="tx1"/>
                </a:solidFill>
                <a:effectLst/>
                <a:latin typeface="+mn-lt"/>
                <a:ea typeface="ＭＳ Ｐゴシック" charset="0"/>
                <a:cs typeface="ＭＳ Ｐゴシック" charset="0"/>
              </a:rPr>
              <a:t>gastric</a:t>
            </a:r>
            <a:r>
              <a:rPr lang="it-IT" sz="1200" b="1" i="0" u="none" strike="noStrike" kern="1200" dirty="0">
                <a:solidFill>
                  <a:schemeClr val="tx1"/>
                </a:solidFill>
                <a:effectLst/>
                <a:latin typeface="+mn-lt"/>
                <a:ea typeface="ＭＳ Ｐゴシック" charset="0"/>
                <a:cs typeface="ＭＳ Ｐゴシック" charset="0"/>
              </a:rPr>
              <a:t> adenocarcinoma.</a:t>
            </a:r>
          </a:p>
          <a:p>
            <a:r>
              <a:rPr lang="it-IT" sz="1200" b="0" i="0" u="sng" strike="noStrike" kern="1200" dirty="0">
                <a:solidFill>
                  <a:schemeClr val="tx1"/>
                </a:solidFill>
                <a:effectLst/>
                <a:latin typeface="+mn-lt"/>
                <a:ea typeface="ＭＳ Ｐゴシック" charset="0"/>
                <a:cs typeface="ＭＳ Ｐゴシック" charset="0"/>
                <a:hlinkClick r:id="rId4"/>
              </a:rPr>
              <a:t>Banks M</a:t>
            </a:r>
            <a:r>
              <a:rPr lang="it-IT" sz="1200" b="0" i="0" u="none" strike="noStrike" kern="1200" baseline="30000" dirty="0">
                <a:solidFill>
                  <a:schemeClr val="tx1"/>
                </a:solidFill>
                <a:effectLst/>
                <a:latin typeface="+mn-lt"/>
                <a:ea typeface="ＭＳ Ｐゴシック" charset="0"/>
                <a:cs typeface="ＭＳ Ｐゴシック" charset="0"/>
              </a:rPr>
              <a:t>1,2</a:t>
            </a:r>
            <a:r>
              <a:rPr lang="it-IT" sz="1200" b="0" i="0" u="none" strike="noStrike" kern="1200" dirty="0">
                <a:solidFill>
                  <a:schemeClr val="tx1"/>
                </a:solidFill>
                <a:effectLst/>
                <a:latin typeface="+mn-lt"/>
                <a:ea typeface="ＭＳ Ｐゴシック" charset="0"/>
                <a:cs typeface="ＭＳ Ｐゴシック" charset="0"/>
              </a:rPr>
              <a:t>, </a:t>
            </a:r>
            <a:r>
              <a:rPr lang="it-IT" sz="1200" b="0" i="0" u="sng" strike="noStrike" kern="1200" dirty="0">
                <a:solidFill>
                  <a:schemeClr val="tx1"/>
                </a:solidFill>
                <a:effectLst/>
                <a:latin typeface="+mn-lt"/>
                <a:ea typeface="ＭＳ Ｐゴシック" charset="0"/>
                <a:cs typeface="ＭＳ Ｐゴシック" charset="0"/>
                <a:hlinkClick r:id="rId5"/>
              </a:rPr>
              <a:t>Graham D</a:t>
            </a:r>
            <a:r>
              <a:rPr lang="it-IT" sz="1200" b="0" i="0" u="none" strike="noStrike" kern="1200" baseline="30000" dirty="0">
                <a:solidFill>
                  <a:schemeClr val="tx1"/>
                </a:solidFill>
                <a:effectLst/>
                <a:latin typeface="+mn-lt"/>
                <a:ea typeface="ＭＳ Ｐゴシック" charset="0"/>
                <a:cs typeface="ＭＳ Ｐゴシック" charset="0"/>
              </a:rPr>
              <a:t>1,3</a:t>
            </a:r>
            <a:r>
              <a:rPr lang="it-IT" sz="1200" b="0" i="0" u="none" strike="noStrike" kern="1200" dirty="0">
                <a:solidFill>
                  <a:schemeClr val="tx1"/>
                </a:solidFill>
                <a:effectLst/>
                <a:latin typeface="+mn-lt"/>
                <a:ea typeface="ＭＳ Ｐゴシック" charset="0"/>
                <a:cs typeface="ＭＳ Ｐゴシック" charset="0"/>
              </a:rPr>
              <a:t>, </a:t>
            </a:r>
            <a:r>
              <a:rPr lang="it-IT" sz="1200" b="0" i="0" u="sng" strike="noStrike" kern="1200" dirty="0">
                <a:solidFill>
                  <a:schemeClr val="tx1"/>
                </a:solidFill>
                <a:effectLst/>
                <a:latin typeface="+mn-lt"/>
                <a:ea typeface="ＭＳ Ｐゴシック" charset="0"/>
                <a:cs typeface="ＭＳ Ｐゴシック" charset="0"/>
                <a:hlinkClick r:id="rId6"/>
              </a:rPr>
              <a:t>Jansen M</a:t>
            </a:r>
            <a:r>
              <a:rPr lang="it-IT" sz="1200" b="0" i="0" u="none" strike="noStrike" kern="1200" baseline="30000" dirty="0">
                <a:solidFill>
                  <a:schemeClr val="tx1"/>
                </a:solidFill>
                <a:effectLst/>
                <a:latin typeface="+mn-lt"/>
                <a:ea typeface="ＭＳ Ｐゴシック" charset="0"/>
                <a:cs typeface="ＭＳ Ｐゴシック" charset="0"/>
              </a:rPr>
              <a:t>4</a:t>
            </a:r>
            <a:r>
              <a:rPr lang="it-IT" sz="1200" b="0" i="0" u="none" strike="noStrike" kern="1200" dirty="0">
                <a:solidFill>
                  <a:schemeClr val="tx1"/>
                </a:solidFill>
                <a:effectLst/>
                <a:latin typeface="+mn-lt"/>
                <a:ea typeface="ＭＳ Ｐゴシック" charset="0"/>
                <a:cs typeface="ＭＳ Ｐゴシック" charset="0"/>
              </a:rPr>
              <a:t>, </a:t>
            </a:r>
            <a:r>
              <a:rPr lang="it-IT" sz="1200" b="0" i="0" u="sng" strike="noStrike" kern="1200" dirty="0" err="1">
                <a:solidFill>
                  <a:schemeClr val="tx1"/>
                </a:solidFill>
                <a:effectLst/>
                <a:latin typeface="+mn-lt"/>
                <a:ea typeface="ＭＳ Ｐゴシック" charset="0"/>
                <a:cs typeface="ＭＳ Ｐゴシック" charset="0"/>
                <a:hlinkClick r:id="rId7"/>
              </a:rPr>
              <a:t>Gotoda</a:t>
            </a:r>
            <a:r>
              <a:rPr lang="it-IT" sz="1200" b="0" i="0" u="sng" strike="noStrike" kern="1200" dirty="0">
                <a:solidFill>
                  <a:schemeClr val="tx1"/>
                </a:solidFill>
                <a:effectLst/>
                <a:latin typeface="+mn-lt"/>
                <a:ea typeface="ＭＳ Ｐゴシック" charset="0"/>
                <a:cs typeface="ＭＳ Ｐゴシック" charset="0"/>
                <a:hlinkClick r:id="rId7"/>
              </a:rPr>
              <a:t> T</a:t>
            </a:r>
            <a:r>
              <a:rPr lang="it-IT" sz="1200" b="0" i="0" u="none" strike="noStrike" kern="1200" baseline="30000" dirty="0">
                <a:solidFill>
                  <a:schemeClr val="tx1"/>
                </a:solidFill>
                <a:effectLst/>
                <a:latin typeface="+mn-lt"/>
                <a:ea typeface="ＭＳ Ｐゴシック" charset="0"/>
                <a:cs typeface="ＭＳ Ｐゴシック" charset="0"/>
              </a:rPr>
              <a:t>5</a:t>
            </a:r>
            <a:r>
              <a:rPr lang="it-IT" sz="1200" b="0" i="0" u="none" strike="noStrike" kern="1200" dirty="0">
                <a:solidFill>
                  <a:schemeClr val="tx1"/>
                </a:solidFill>
                <a:effectLst/>
                <a:latin typeface="+mn-lt"/>
                <a:ea typeface="ＭＳ Ｐゴシック" charset="0"/>
                <a:cs typeface="ＭＳ Ｐゴシック" charset="0"/>
              </a:rPr>
              <a:t>, </a:t>
            </a:r>
            <a:r>
              <a:rPr lang="it-IT" sz="1200" b="0" i="0" u="sng" strike="noStrike" kern="1200" dirty="0">
                <a:solidFill>
                  <a:schemeClr val="tx1"/>
                </a:solidFill>
                <a:effectLst/>
                <a:latin typeface="+mn-lt"/>
                <a:ea typeface="ＭＳ Ｐゴシック" charset="0"/>
                <a:cs typeface="ＭＳ Ｐゴシック" charset="0"/>
                <a:hlinkClick r:id="rId8"/>
              </a:rPr>
              <a:t>Coda S</a:t>
            </a:r>
            <a:r>
              <a:rPr lang="it-IT" sz="1200" b="0" i="0" u="none" strike="noStrike" kern="1200" baseline="30000" dirty="0">
                <a:solidFill>
                  <a:schemeClr val="tx1"/>
                </a:solidFill>
                <a:effectLst/>
                <a:latin typeface="+mn-lt"/>
                <a:ea typeface="ＭＳ Ｐゴシック" charset="0"/>
                <a:cs typeface="ＭＳ Ｐゴシック" charset="0"/>
              </a:rPr>
              <a:t>6</a:t>
            </a:r>
            <a:r>
              <a:rPr lang="it-IT" sz="1200" b="0" i="0" u="none" strike="noStrike" kern="1200" dirty="0">
                <a:solidFill>
                  <a:schemeClr val="tx1"/>
                </a:solidFill>
                <a:effectLst/>
                <a:latin typeface="+mn-lt"/>
                <a:ea typeface="ＭＳ Ｐゴシック" charset="0"/>
                <a:cs typeface="ＭＳ Ｐゴシック" charset="0"/>
              </a:rPr>
              <a:t>, </a:t>
            </a:r>
            <a:r>
              <a:rPr lang="it-IT" sz="1200" b="0" i="0" u="sng" strike="noStrike" kern="1200" dirty="0">
                <a:solidFill>
                  <a:schemeClr val="tx1"/>
                </a:solidFill>
                <a:effectLst/>
                <a:latin typeface="+mn-lt"/>
                <a:ea typeface="ＭＳ Ｐゴシック" charset="0"/>
                <a:cs typeface="ＭＳ Ｐゴシック" charset="0"/>
                <a:hlinkClick r:id="rId9"/>
              </a:rPr>
              <a:t>di Pietro M</a:t>
            </a:r>
            <a:r>
              <a:rPr lang="it-IT" sz="1200" b="0" i="0" u="none" strike="noStrike" kern="1200" baseline="30000" dirty="0">
                <a:solidFill>
                  <a:schemeClr val="tx1"/>
                </a:solidFill>
                <a:effectLst/>
                <a:latin typeface="+mn-lt"/>
                <a:ea typeface="ＭＳ Ｐゴシック" charset="0"/>
                <a:cs typeface="ＭＳ Ｐゴシック" charset="0"/>
              </a:rPr>
              <a:t>7,8</a:t>
            </a:r>
            <a:r>
              <a:rPr lang="it-IT" sz="1200" b="0" i="0" u="none" strike="noStrike" kern="1200" dirty="0">
                <a:solidFill>
                  <a:schemeClr val="tx1"/>
                </a:solidFill>
                <a:effectLst/>
                <a:latin typeface="+mn-lt"/>
                <a:ea typeface="ＭＳ Ｐゴシック" charset="0"/>
                <a:cs typeface="ＭＳ Ｐゴシック" charset="0"/>
              </a:rPr>
              <a:t>, </a:t>
            </a:r>
            <a:r>
              <a:rPr lang="it-IT" sz="1200" b="0" i="0" u="sng" strike="noStrike" kern="1200" dirty="0" err="1">
                <a:solidFill>
                  <a:schemeClr val="tx1"/>
                </a:solidFill>
                <a:effectLst/>
                <a:latin typeface="+mn-lt"/>
                <a:ea typeface="ＭＳ Ｐゴシック" charset="0"/>
                <a:cs typeface="ＭＳ Ｐゴシック" charset="0"/>
                <a:hlinkClick r:id="rId10"/>
              </a:rPr>
              <a:t>Uedo</a:t>
            </a:r>
            <a:r>
              <a:rPr lang="it-IT" sz="1200" b="0" i="0" u="sng" strike="noStrike" kern="1200" dirty="0">
                <a:solidFill>
                  <a:schemeClr val="tx1"/>
                </a:solidFill>
                <a:effectLst/>
                <a:latin typeface="+mn-lt"/>
                <a:ea typeface="ＭＳ Ｐゴシック" charset="0"/>
                <a:cs typeface="ＭＳ Ｐゴシック" charset="0"/>
                <a:hlinkClick r:id="rId10"/>
              </a:rPr>
              <a:t> N</a:t>
            </a:r>
            <a:r>
              <a:rPr lang="it-IT" sz="1200" b="0" i="0" u="none" strike="noStrike" kern="1200" baseline="30000" dirty="0">
                <a:solidFill>
                  <a:schemeClr val="tx1"/>
                </a:solidFill>
                <a:effectLst/>
                <a:latin typeface="+mn-lt"/>
                <a:ea typeface="ＭＳ Ｐゴシック" charset="0"/>
                <a:cs typeface="ＭＳ Ｐゴシック" charset="0"/>
              </a:rPr>
              <a:t>9</a:t>
            </a:r>
            <a:r>
              <a:rPr lang="it-IT" sz="1200" b="0" i="0" u="none" strike="noStrike" kern="1200" dirty="0">
                <a:solidFill>
                  <a:schemeClr val="tx1"/>
                </a:solidFill>
                <a:effectLst/>
                <a:latin typeface="+mn-lt"/>
                <a:ea typeface="ＭＳ Ｐゴシック" charset="0"/>
                <a:cs typeface="ＭＳ Ｐゴシック" charset="0"/>
              </a:rPr>
              <a:t>, </a:t>
            </a:r>
            <a:r>
              <a:rPr lang="it-IT" sz="1200" b="0" i="0" u="sng" strike="noStrike" kern="1200" dirty="0" err="1">
                <a:solidFill>
                  <a:schemeClr val="tx1"/>
                </a:solidFill>
                <a:effectLst/>
                <a:latin typeface="+mn-lt"/>
                <a:ea typeface="ＭＳ Ｐゴシック" charset="0"/>
                <a:cs typeface="ＭＳ Ｐゴシック" charset="0"/>
                <a:hlinkClick r:id="rId11"/>
              </a:rPr>
              <a:t>Bhandari</a:t>
            </a:r>
            <a:r>
              <a:rPr lang="it-IT" sz="1200" b="0" i="0" u="sng" strike="noStrike" kern="1200" dirty="0">
                <a:solidFill>
                  <a:schemeClr val="tx1"/>
                </a:solidFill>
                <a:effectLst/>
                <a:latin typeface="+mn-lt"/>
                <a:ea typeface="ＭＳ Ｐゴシック" charset="0"/>
                <a:cs typeface="ＭＳ Ｐゴシック" charset="0"/>
                <a:hlinkClick r:id="rId11"/>
              </a:rPr>
              <a:t> P</a:t>
            </a:r>
            <a:r>
              <a:rPr lang="it-IT" sz="1200" b="0" i="0" u="none" strike="noStrike" kern="1200" baseline="30000" dirty="0">
                <a:solidFill>
                  <a:schemeClr val="tx1"/>
                </a:solidFill>
                <a:effectLst/>
                <a:latin typeface="+mn-lt"/>
                <a:ea typeface="ＭＳ Ｐゴシック" charset="0"/>
                <a:cs typeface="ＭＳ Ｐゴシック" charset="0"/>
              </a:rPr>
              <a:t>10</a:t>
            </a:r>
            <a:r>
              <a:rPr lang="it-IT" sz="1200" b="0" i="0" u="none" strike="noStrike" kern="1200" dirty="0">
                <a:solidFill>
                  <a:schemeClr val="tx1"/>
                </a:solidFill>
                <a:effectLst/>
                <a:latin typeface="+mn-lt"/>
                <a:ea typeface="ＭＳ Ｐゴシック" charset="0"/>
                <a:cs typeface="ＭＳ Ｐゴシック" charset="0"/>
              </a:rPr>
              <a:t>, </a:t>
            </a:r>
            <a:r>
              <a:rPr lang="it-IT" sz="1200" b="0" i="0" u="sng" strike="noStrike" kern="1200" dirty="0" err="1">
                <a:solidFill>
                  <a:schemeClr val="tx1"/>
                </a:solidFill>
                <a:effectLst/>
                <a:latin typeface="+mn-lt"/>
                <a:ea typeface="ＭＳ Ｐゴシック" charset="0"/>
                <a:cs typeface="ＭＳ Ｐゴシック" charset="0"/>
                <a:hlinkClick r:id="rId12"/>
              </a:rPr>
              <a:t>Pritchard</a:t>
            </a:r>
            <a:r>
              <a:rPr lang="it-IT" sz="1200" b="0" i="0" u="sng" strike="noStrike" kern="1200" dirty="0">
                <a:solidFill>
                  <a:schemeClr val="tx1"/>
                </a:solidFill>
                <a:effectLst/>
                <a:latin typeface="+mn-lt"/>
                <a:ea typeface="ＭＳ Ｐゴシック" charset="0"/>
                <a:cs typeface="ＭＳ Ｐゴシック" charset="0"/>
                <a:hlinkClick r:id="rId12"/>
              </a:rPr>
              <a:t> DM</a:t>
            </a:r>
            <a:r>
              <a:rPr lang="it-IT" sz="1200" b="0" i="0" u="none" strike="noStrike" kern="1200" baseline="30000" dirty="0">
                <a:solidFill>
                  <a:schemeClr val="tx1"/>
                </a:solidFill>
                <a:effectLst/>
                <a:latin typeface="+mn-lt"/>
                <a:ea typeface="ＭＳ Ｐゴシック" charset="0"/>
                <a:cs typeface="ＭＳ Ｐゴシック" charset="0"/>
              </a:rPr>
              <a:t>11</a:t>
            </a:r>
            <a:r>
              <a:rPr lang="it-IT" sz="1200" b="0" i="0" u="none" strike="noStrike" kern="1200" dirty="0">
                <a:solidFill>
                  <a:schemeClr val="tx1"/>
                </a:solidFill>
                <a:effectLst/>
                <a:latin typeface="+mn-lt"/>
                <a:ea typeface="ＭＳ Ｐゴシック" charset="0"/>
                <a:cs typeface="ＭＳ Ｐゴシック" charset="0"/>
              </a:rPr>
              <a:t>, </a:t>
            </a:r>
            <a:r>
              <a:rPr lang="it-IT" sz="1200" b="0" i="0" u="sng" strike="noStrike" kern="1200" dirty="0" err="1">
                <a:solidFill>
                  <a:schemeClr val="tx1"/>
                </a:solidFill>
                <a:effectLst/>
                <a:latin typeface="+mn-lt"/>
                <a:ea typeface="ＭＳ Ｐゴシック" charset="0"/>
                <a:cs typeface="ＭＳ Ｐゴシック" charset="0"/>
                <a:hlinkClick r:id="rId13"/>
              </a:rPr>
              <a:t>Kuipers</a:t>
            </a:r>
            <a:r>
              <a:rPr lang="it-IT" sz="1200" b="0" i="0" u="sng" strike="noStrike" kern="1200" dirty="0">
                <a:solidFill>
                  <a:schemeClr val="tx1"/>
                </a:solidFill>
                <a:effectLst/>
                <a:latin typeface="+mn-lt"/>
                <a:ea typeface="ＭＳ Ｐゴシック" charset="0"/>
                <a:cs typeface="ＭＳ Ｐゴシック" charset="0"/>
                <a:hlinkClick r:id="rId13"/>
              </a:rPr>
              <a:t> EJ</a:t>
            </a:r>
            <a:r>
              <a:rPr lang="it-IT" sz="1200" b="0" i="0" u="none" strike="noStrike" kern="1200" baseline="30000" dirty="0">
                <a:solidFill>
                  <a:schemeClr val="tx1"/>
                </a:solidFill>
                <a:effectLst/>
                <a:latin typeface="+mn-lt"/>
                <a:ea typeface="ＭＳ Ｐゴシック" charset="0"/>
                <a:cs typeface="ＭＳ Ｐゴシック" charset="0"/>
              </a:rPr>
              <a:t>12</a:t>
            </a:r>
            <a:r>
              <a:rPr lang="it-IT" sz="1200" b="0" i="0" u="none" strike="noStrike" kern="1200" dirty="0">
                <a:solidFill>
                  <a:schemeClr val="tx1"/>
                </a:solidFill>
                <a:effectLst/>
                <a:latin typeface="+mn-lt"/>
                <a:ea typeface="ＭＳ Ｐゴシック" charset="0"/>
                <a:cs typeface="ＭＳ Ｐゴシック" charset="0"/>
              </a:rPr>
              <a:t>, </a:t>
            </a:r>
            <a:r>
              <a:rPr lang="it-IT" sz="1200" b="0" i="0" u="sng" strike="noStrike" kern="1200" dirty="0">
                <a:solidFill>
                  <a:schemeClr val="tx1"/>
                </a:solidFill>
                <a:effectLst/>
                <a:latin typeface="+mn-lt"/>
                <a:ea typeface="ＭＳ Ｐゴシック" charset="0"/>
                <a:cs typeface="ＭＳ Ｐゴシック" charset="0"/>
                <a:hlinkClick r:id="rId14"/>
              </a:rPr>
              <a:t>Rodriguez-</a:t>
            </a:r>
            <a:r>
              <a:rPr lang="it-IT" sz="1200" b="0" i="0" u="sng" strike="noStrike" kern="1200" dirty="0" err="1">
                <a:solidFill>
                  <a:schemeClr val="tx1"/>
                </a:solidFill>
                <a:effectLst/>
                <a:latin typeface="+mn-lt"/>
                <a:ea typeface="ＭＳ Ｐゴシック" charset="0"/>
                <a:cs typeface="ＭＳ Ｐゴシック" charset="0"/>
                <a:hlinkClick r:id="rId14"/>
              </a:rPr>
              <a:t>Justo</a:t>
            </a:r>
            <a:r>
              <a:rPr lang="it-IT" sz="1200" b="0" i="0" u="sng" strike="noStrike" kern="1200" dirty="0">
                <a:solidFill>
                  <a:schemeClr val="tx1"/>
                </a:solidFill>
                <a:effectLst/>
                <a:latin typeface="+mn-lt"/>
                <a:ea typeface="ＭＳ Ｐゴシック" charset="0"/>
                <a:cs typeface="ＭＳ Ｐゴシック" charset="0"/>
                <a:hlinkClick r:id="rId14"/>
              </a:rPr>
              <a:t> M</a:t>
            </a:r>
            <a:r>
              <a:rPr lang="it-IT" sz="1200" b="0" i="0" u="none" strike="noStrike" kern="1200" baseline="30000" dirty="0">
                <a:solidFill>
                  <a:schemeClr val="tx1"/>
                </a:solidFill>
                <a:effectLst/>
                <a:latin typeface="+mn-lt"/>
                <a:ea typeface="ＭＳ Ｐゴシック" charset="0"/>
                <a:cs typeface="ＭＳ Ｐゴシック" charset="0"/>
              </a:rPr>
              <a:t>4</a:t>
            </a:r>
            <a:r>
              <a:rPr lang="it-IT" sz="1200" b="0" i="0" u="none" strike="noStrike" kern="1200" dirty="0">
                <a:solidFill>
                  <a:schemeClr val="tx1"/>
                </a:solidFill>
                <a:effectLst/>
                <a:latin typeface="+mn-lt"/>
                <a:ea typeface="ＭＳ Ｐゴシック" charset="0"/>
                <a:cs typeface="ＭＳ Ｐゴシック" charset="0"/>
              </a:rPr>
              <a:t>, </a:t>
            </a:r>
            <a:r>
              <a:rPr lang="it-IT" sz="1200" b="0" i="0" u="sng" strike="noStrike" kern="1200" dirty="0">
                <a:solidFill>
                  <a:schemeClr val="tx1"/>
                </a:solidFill>
                <a:effectLst/>
                <a:latin typeface="+mn-lt"/>
                <a:ea typeface="ＭＳ Ｐゴシック" charset="0"/>
                <a:cs typeface="ＭＳ Ｐゴシック" charset="0"/>
                <a:hlinkClick r:id="rId15"/>
              </a:rPr>
              <a:t>Novelli MR</a:t>
            </a:r>
            <a:r>
              <a:rPr lang="it-IT" sz="1200" b="0" i="0" u="none" strike="noStrike" kern="1200" baseline="30000" dirty="0">
                <a:solidFill>
                  <a:schemeClr val="tx1"/>
                </a:solidFill>
                <a:effectLst/>
                <a:latin typeface="+mn-lt"/>
                <a:ea typeface="ＭＳ Ｐゴシック" charset="0"/>
                <a:cs typeface="ＭＳ Ｐゴシック" charset="0"/>
              </a:rPr>
              <a:t>4</a:t>
            </a:r>
            <a:r>
              <a:rPr lang="it-IT" sz="1200" b="0" i="0" u="none" strike="noStrike" kern="1200" dirty="0">
                <a:solidFill>
                  <a:schemeClr val="tx1"/>
                </a:solidFill>
                <a:effectLst/>
                <a:latin typeface="+mn-lt"/>
                <a:ea typeface="ＭＳ Ｐゴシック" charset="0"/>
                <a:cs typeface="ＭＳ Ｐゴシック" charset="0"/>
              </a:rPr>
              <a:t>, </a:t>
            </a:r>
            <a:r>
              <a:rPr lang="it-IT" sz="1200" b="0" i="0" u="sng" strike="noStrike" kern="1200" dirty="0" err="1">
                <a:solidFill>
                  <a:schemeClr val="tx1"/>
                </a:solidFill>
                <a:effectLst/>
                <a:latin typeface="+mn-lt"/>
                <a:ea typeface="ＭＳ Ｐゴシック" charset="0"/>
                <a:cs typeface="ＭＳ Ｐゴシック" charset="0"/>
                <a:hlinkClick r:id="rId16"/>
              </a:rPr>
              <a:t>Ragunath</a:t>
            </a:r>
            <a:r>
              <a:rPr lang="it-IT" sz="1200" b="0" i="0" u="sng" strike="noStrike" kern="1200" dirty="0">
                <a:solidFill>
                  <a:schemeClr val="tx1"/>
                </a:solidFill>
                <a:effectLst/>
                <a:latin typeface="+mn-lt"/>
                <a:ea typeface="ＭＳ Ｐゴシック" charset="0"/>
                <a:cs typeface="ＭＳ Ｐゴシック" charset="0"/>
                <a:hlinkClick r:id="rId16"/>
              </a:rPr>
              <a:t> K</a:t>
            </a:r>
            <a:r>
              <a:rPr lang="it-IT" sz="1200" b="0" i="0" u="none" strike="noStrike" kern="1200" baseline="30000" dirty="0">
                <a:solidFill>
                  <a:schemeClr val="tx1"/>
                </a:solidFill>
                <a:effectLst/>
                <a:latin typeface="+mn-lt"/>
                <a:ea typeface="ＭＳ Ｐゴシック" charset="0"/>
                <a:cs typeface="ＭＳ Ｐゴシック" charset="0"/>
              </a:rPr>
              <a:t>13</a:t>
            </a:r>
            <a:r>
              <a:rPr lang="it-IT" sz="1200" b="0" i="0" u="none" strike="noStrike" kern="1200" dirty="0">
                <a:solidFill>
                  <a:schemeClr val="tx1"/>
                </a:solidFill>
                <a:effectLst/>
                <a:latin typeface="+mn-lt"/>
                <a:ea typeface="ＭＳ Ｐゴシック" charset="0"/>
                <a:cs typeface="ＭＳ Ｐゴシック" charset="0"/>
              </a:rPr>
              <a:t>, </a:t>
            </a:r>
            <a:r>
              <a:rPr lang="it-IT" sz="1200" b="0" i="0" u="sng" strike="noStrike" kern="1200" dirty="0" err="1">
                <a:solidFill>
                  <a:schemeClr val="tx1"/>
                </a:solidFill>
                <a:effectLst/>
                <a:latin typeface="+mn-lt"/>
                <a:ea typeface="ＭＳ Ｐゴシック" charset="0"/>
                <a:cs typeface="ＭＳ Ｐゴシック" charset="0"/>
                <a:hlinkClick r:id="rId17"/>
              </a:rPr>
              <a:t>Shepherd</a:t>
            </a:r>
            <a:r>
              <a:rPr lang="it-IT" sz="1200" b="0" i="0" u="sng" strike="noStrike" kern="1200" dirty="0">
                <a:solidFill>
                  <a:schemeClr val="tx1"/>
                </a:solidFill>
                <a:effectLst/>
                <a:latin typeface="+mn-lt"/>
                <a:ea typeface="ＭＳ Ｐゴシック" charset="0"/>
                <a:cs typeface="ＭＳ Ｐゴシック" charset="0"/>
                <a:hlinkClick r:id="rId17"/>
              </a:rPr>
              <a:t> N</a:t>
            </a:r>
            <a:r>
              <a:rPr lang="it-IT" sz="1200" b="0" i="0" u="none" strike="noStrike" kern="1200" baseline="30000" dirty="0">
                <a:solidFill>
                  <a:schemeClr val="tx1"/>
                </a:solidFill>
                <a:effectLst/>
                <a:latin typeface="+mn-lt"/>
                <a:ea typeface="ＭＳ Ｐゴシック" charset="0"/>
                <a:cs typeface="ＭＳ Ｐゴシック" charset="0"/>
              </a:rPr>
              <a:t>14</a:t>
            </a:r>
            <a:r>
              <a:rPr lang="it-IT" sz="1200" b="0" i="0" u="none" strike="noStrike" kern="1200" dirty="0">
                <a:solidFill>
                  <a:schemeClr val="tx1"/>
                </a:solidFill>
                <a:effectLst/>
                <a:latin typeface="+mn-lt"/>
                <a:ea typeface="ＭＳ Ｐゴシック" charset="0"/>
                <a:cs typeface="ＭＳ Ｐゴシック" charset="0"/>
              </a:rPr>
              <a:t>, </a:t>
            </a:r>
            <a:r>
              <a:rPr lang="it-IT" sz="1200" b="0" i="0" u="sng" strike="noStrike" kern="1200" dirty="0" err="1">
                <a:solidFill>
                  <a:schemeClr val="tx1"/>
                </a:solidFill>
                <a:effectLst/>
                <a:latin typeface="+mn-lt"/>
                <a:ea typeface="ＭＳ Ｐゴシック" charset="0"/>
                <a:cs typeface="ＭＳ Ｐゴシック" charset="0"/>
                <a:hlinkClick r:id="rId18"/>
              </a:rPr>
              <a:t>Dinis</a:t>
            </a:r>
            <a:r>
              <a:rPr lang="it-IT" sz="1200" b="0" i="0" u="sng" strike="noStrike" kern="1200" dirty="0">
                <a:solidFill>
                  <a:schemeClr val="tx1"/>
                </a:solidFill>
                <a:effectLst/>
                <a:latin typeface="+mn-lt"/>
                <a:ea typeface="ＭＳ Ｐゴシック" charset="0"/>
                <a:cs typeface="ＭＳ Ｐゴシック" charset="0"/>
                <a:hlinkClick r:id="rId18"/>
              </a:rPr>
              <a:t>-Ribeiro M</a:t>
            </a:r>
            <a:r>
              <a:rPr lang="it-IT" sz="1200" b="0" i="0" u="none" strike="noStrike" kern="1200" baseline="30000" dirty="0">
                <a:solidFill>
                  <a:schemeClr val="tx1"/>
                </a:solidFill>
                <a:effectLst/>
                <a:latin typeface="+mn-lt"/>
                <a:ea typeface="ＭＳ Ｐゴシック" charset="0"/>
                <a:cs typeface="ＭＳ Ｐゴシック" charset="0"/>
              </a:rPr>
              <a:t>15</a:t>
            </a:r>
            <a:r>
              <a:rPr lang="it-IT" sz="1200" b="0" i="0" u="none" strike="noStrike" kern="1200" dirty="0">
                <a:solidFill>
                  <a:schemeClr val="tx1"/>
                </a:solidFill>
                <a:effectLst/>
                <a:latin typeface="+mn-lt"/>
                <a:ea typeface="ＭＳ Ｐゴシック" charset="0"/>
                <a:cs typeface="ＭＳ Ｐゴシック" charset="0"/>
              </a:rPr>
              <a:t>.</a:t>
            </a:r>
          </a:p>
          <a:p>
            <a:r>
              <a:rPr lang="it-IT" sz="1200" b="1" i="0" u="sng" strike="noStrike" kern="1200" dirty="0">
                <a:solidFill>
                  <a:schemeClr val="tx1"/>
                </a:solidFill>
                <a:effectLst/>
                <a:latin typeface="+mn-lt"/>
                <a:ea typeface="ＭＳ Ｐゴシック" charset="0"/>
                <a:cs typeface="ＭＳ Ｐゴシック" charset="0"/>
                <a:hlinkClick r:id="rId3" tooltip="Open/close author information list"/>
              </a:rPr>
              <a:t>Author information</a:t>
            </a:r>
            <a:endParaRPr lang="it-IT" sz="1200" b="1" i="0" u="none" strike="noStrike" kern="1200" dirty="0">
              <a:solidFill>
                <a:schemeClr val="tx1"/>
              </a:solidFill>
              <a:effectLst/>
              <a:latin typeface="+mn-lt"/>
              <a:ea typeface="ＭＳ Ｐゴシック" charset="0"/>
              <a:cs typeface="ＭＳ Ｐゴシック" charset="0"/>
            </a:endParaRPr>
          </a:p>
          <a:p>
            <a:r>
              <a:rPr lang="it-IT" sz="1200" b="0" i="0" u="none" strike="noStrike" kern="1200" dirty="0">
                <a:solidFill>
                  <a:schemeClr val="tx1"/>
                </a:solidFill>
                <a:effectLst/>
                <a:latin typeface="+mn-lt"/>
                <a:ea typeface="ＭＳ Ｐゴシック" charset="0"/>
                <a:cs typeface="ＭＳ Ｐゴシック" charset="0"/>
              </a:rPr>
              <a:t>1University College London Hospital, University College London Hospitals NHS Foundation Trust, London, UK.2Research Department of </a:t>
            </a:r>
            <a:r>
              <a:rPr lang="it-IT" sz="1200" b="0" i="0" u="none" strike="noStrike" kern="1200" dirty="0" err="1">
                <a:solidFill>
                  <a:schemeClr val="tx1"/>
                </a:solidFill>
                <a:effectLst/>
                <a:latin typeface="+mn-lt"/>
                <a:ea typeface="ＭＳ Ｐゴシック" charset="0"/>
                <a:cs typeface="ＭＳ Ｐゴシック" charset="0"/>
              </a:rPr>
              <a:t>Targeted</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Intervention</a:t>
            </a:r>
            <a:r>
              <a:rPr lang="it-IT" sz="1200" b="0" i="0" u="none" strike="noStrike" kern="1200" dirty="0">
                <a:solidFill>
                  <a:schemeClr val="tx1"/>
                </a:solidFill>
                <a:effectLst/>
                <a:latin typeface="+mn-lt"/>
                <a:ea typeface="ＭＳ Ｐゴシック" charset="0"/>
                <a:cs typeface="ＭＳ Ｐゴシック" charset="0"/>
              </a:rPr>
              <a:t>, University College London, London, UK.3Division of Surgery and </a:t>
            </a:r>
            <a:r>
              <a:rPr lang="it-IT" sz="1200" b="0" i="0" u="none" strike="noStrike" kern="1200" dirty="0" err="1">
                <a:solidFill>
                  <a:schemeClr val="tx1"/>
                </a:solidFill>
                <a:effectLst/>
                <a:latin typeface="+mn-lt"/>
                <a:ea typeface="ＭＳ Ｐゴシック" charset="0"/>
                <a:cs typeface="ＭＳ Ｐゴシック" charset="0"/>
              </a:rPr>
              <a:t>Interventional</a:t>
            </a:r>
            <a:r>
              <a:rPr lang="it-IT" sz="1200" b="0" i="0" u="none" strike="noStrike" kern="1200" dirty="0">
                <a:solidFill>
                  <a:schemeClr val="tx1"/>
                </a:solidFill>
                <a:effectLst/>
                <a:latin typeface="+mn-lt"/>
                <a:ea typeface="ＭＳ Ｐゴシック" charset="0"/>
                <a:cs typeface="ＭＳ Ｐゴシック" charset="0"/>
              </a:rPr>
              <a:t> Science, University College London </a:t>
            </a:r>
            <a:r>
              <a:rPr lang="it-IT" sz="1200" b="0" i="0" u="none" strike="noStrike" kern="1200" dirty="0" err="1">
                <a:solidFill>
                  <a:schemeClr val="tx1"/>
                </a:solidFill>
                <a:effectLst/>
                <a:latin typeface="+mn-lt"/>
                <a:ea typeface="ＭＳ Ｐゴシック" charset="0"/>
                <a:cs typeface="ＭＳ Ｐゴシック" charset="0"/>
              </a:rPr>
              <a:t>Division</a:t>
            </a:r>
            <a:r>
              <a:rPr lang="it-IT" sz="1200" b="0" i="0" u="none" strike="noStrike" kern="1200" dirty="0">
                <a:solidFill>
                  <a:schemeClr val="tx1"/>
                </a:solidFill>
                <a:effectLst/>
                <a:latin typeface="+mn-lt"/>
                <a:ea typeface="ＭＳ Ｐゴシック" charset="0"/>
                <a:cs typeface="ＭＳ Ｐゴシック" charset="0"/>
              </a:rPr>
              <a:t> of </a:t>
            </a:r>
            <a:r>
              <a:rPr lang="it-IT" sz="1200" b="0" i="0" u="none" strike="noStrike" kern="1200" dirty="0" err="1">
                <a:solidFill>
                  <a:schemeClr val="tx1"/>
                </a:solidFill>
                <a:effectLst/>
                <a:latin typeface="+mn-lt"/>
                <a:ea typeface="ＭＳ Ｐゴシック" charset="0"/>
                <a:cs typeface="ＭＳ Ｐゴシック" charset="0"/>
              </a:rPr>
              <a:t>Biosciences</a:t>
            </a:r>
            <a:r>
              <a:rPr lang="it-IT" sz="1200" b="0" i="0" u="none" strike="noStrike" kern="1200" dirty="0">
                <a:solidFill>
                  <a:schemeClr val="tx1"/>
                </a:solidFill>
                <a:effectLst/>
                <a:latin typeface="+mn-lt"/>
                <a:ea typeface="ＭＳ Ｐゴシック" charset="0"/>
                <a:cs typeface="ＭＳ Ｐゴシック" charset="0"/>
              </a:rPr>
              <a:t>, London, UK.4Department of </a:t>
            </a:r>
            <a:r>
              <a:rPr lang="it-IT" sz="1200" b="0" i="0" u="none" strike="noStrike" kern="1200" dirty="0" err="1">
                <a:solidFill>
                  <a:schemeClr val="tx1"/>
                </a:solidFill>
                <a:effectLst/>
                <a:latin typeface="+mn-lt"/>
                <a:ea typeface="ＭＳ Ｐゴシック" charset="0"/>
                <a:cs typeface="ＭＳ Ｐゴシック" charset="0"/>
              </a:rPr>
              <a:t>Histopathology</a:t>
            </a:r>
            <a:r>
              <a:rPr lang="it-IT" sz="1200" b="0" i="0" u="none" strike="noStrike" kern="1200" dirty="0">
                <a:solidFill>
                  <a:schemeClr val="tx1"/>
                </a:solidFill>
                <a:effectLst/>
                <a:latin typeface="+mn-lt"/>
                <a:ea typeface="ＭＳ Ｐゴシック" charset="0"/>
                <a:cs typeface="ＭＳ Ｐゴシック" charset="0"/>
              </a:rPr>
              <a:t>, University College London, London, UK.5Gastroenterology, </a:t>
            </a:r>
            <a:r>
              <a:rPr lang="it-IT" sz="1200" b="0" i="0" u="none" strike="noStrike" kern="1200" dirty="0" err="1">
                <a:solidFill>
                  <a:schemeClr val="tx1"/>
                </a:solidFill>
                <a:effectLst/>
                <a:latin typeface="+mn-lt"/>
                <a:ea typeface="ＭＳ Ｐゴシック" charset="0"/>
                <a:cs typeface="ＭＳ Ｐゴシック" charset="0"/>
              </a:rPr>
              <a:t>Nihon</a:t>
            </a:r>
            <a:r>
              <a:rPr lang="it-IT" sz="1200" b="0" i="0" u="none" strike="noStrike" kern="1200" dirty="0">
                <a:solidFill>
                  <a:schemeClr val="tx1"/>
                </a:solidFill>
                <a:effectLst/>
                <a:latin typeface="+mn-lt"/>
                <a:ea typeface="ＭＳ Ｐゴシック" charset="0"/>
                <a:cs typeface="ＭＳ Ｐゴシック" charset="0"/>
              </a:rPr>
              <a:t> University School of Medicine Graduate School of Medicine, </a:t>
            </a:r>
            <a:r>
              <a:rPr lang="it-IT" sz="1200" b="0" i="0" u="none" strike="noStrike" kern="1200" dirty="0" err="1">
                <a:solidFill>
                  <a:schemeClr val="tx1"/>
                </a:solidFill>
                <a:effectLst/>
                <a:latin typeface="+mn-lt"/>
                <a:ea typeface="ＭＳ Ｐゴシック" charset="0"/>
                <a:cs typeface="ＭＳ Ｐゴシック" charset="0"/>
              </a:rPr>
              <a:t>Itabashi-ku</a:t>
            </a:r>
            <a:r>
              <a:rPr lang="it-IT" sz="1200" b="0" i="0" u="none" strike="noStrike" kern="1200" dirty="0">
                <a:solidFill>
                  <a:schemeClr val="tx1"/>
                </a:solidFill>
                <a:effectLst/>
                <a:latin typeface="+mn-lt"/>
                <a:ea typeface="ＭＳ Ｐゴシック" charset="0"/>
                <a:cs typeface="ＭＳ Ｐゴシック" charset="0"/>
              </a:rPr>
              <a:t>, Tokyo, Japan.6Endoscopy, </a:t>
            </a:r>
            <a:r>
              <a:rPr lang="it-IT" sz="1200" b="0" i="0" u="none" strike="noStrike" kern="1200" dirty="0" err="1">
                <a:solidFill>
                  <a:schemeClr val="tx1"/>
                </a:solidFill>
                <a:effectLst/>
                <a:latin typeface="+mn-lt"/>
                <a:ea typeface="ＭＳ Ｐゴシック" charset="0"/>
                <a:cs typeface="ＭＳ Ｐゴシック" charset="0"/>
              </a:rPr>
              <a:t>Inhealth</a:t>
            </a:r>
            <a:r>
              <a:rPr lang="it-IT" sz="1200" b="0" i="0" u="none" strike="noStrike" kern="1200" dirty="0">
                <a:solidFill>
                  <a:schemeClr val="tx1"/>
                </a:solidFill>
                <a:effectLst/>
                <a:latin typeface="+mn-lt"/>
                <a:ea typeface="ＭＳ Ｐゴシック" charset="0"/>
                <a:cs typeface="ＭＳ Ｐゴシック" charset="0"/>
              </a:rPr>
              <a:t> Group, London, UK.7MRC Cancer Unit, University of Cambridge, Cambridge, UK.8Gastroenterology, Cambridge University Hospitals NHS Foundation Trust, Cambridge, UK.9Department of </a:t>
            </a:r>
            <a:r>
              <a:rPr lang="it-IT" sz="1200" b="0" i="0" u="none" strike="noStrike" kern="1200" dirty="0" err="1">
                <a:solidFill>
                  <a:schemeClr val="tx1"/>
                </a:solidFill>
                <a:effectLst/>
                <a:latin typeface="+mn-lt"/>
                <a:ea typeface="ＭＳ Ｐゴシック" charset="0"/>
                <a:cs typeface="ＭＳ Ｐゴシック" charset="0"/>
              </a:rPr>
              <a:t>Gastrointestinal</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Oncology</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Endoscopic</a:t>
            </a:r>
            <a:r>
              <a:rPr lang="it-IT" sz="1200" b="0" i="0" u="none" strike="noStrike" kern="1200" dirty="0">
                <a:solidFill>
                  <a:schemeClr val="tx1"/>
                </a:solidFill>
                <a:effectLst/>
                <a:latin typeface="+mn-lt"/>
                <a:ea typeface="ＭＳ Ｐゴシック" charset="0"/>
                <a:cs typeface="ＭＳ Ｐゴシック" charset="0"/>
              </a:rPr>
              <a:t> Training and Learning Center, Osaka </a:t>
            </a:r>
            <a:r>
              <a:rPr lang="it-IT" sz="1200" b="0" i="0" u="none" strike="noStrike" kern="1200" dirty="0" err="1">
                <a:solidFill>
                  <a:schemeClr val="tx1"/>
                </a:solidFill>
                <a:effectLst/>
                <a:latin typeface="+mn-lt"/>
                <a:ea typeface="ＭＳ Ｐゴシック" charset="0"/>
                <a:cs typeface="ＭＳ Ｐゴシック" charset="0"/>
              </a:rPr>
              <a:t>Medical</a:t>
            </a:r>
            <a:r>
              <a:rPr lang="it-IT" sz="1200" b="0" i="0" u="none" strike="noStrike" kern="1200" dirty="0">
                <a:solidFill>
                  <a:schemeClr val="tx1"/>
                </a:solidFill>
                <a:effectLst/>
                <a:latin typeface="+mn-lt"/>
                <a:ea typeface="ＭＳ Ｐゴシック" charset="0"/>
                <a:cs typeface="ＭＳ Ｐゴシック" charset="0"/>
              </a:rPr>
              <a:t> Center for Cancer and </a:t>
            </a:r>
            <a:r>
              <a:rPr lang="it-IT" sz="1200" b="0" i="0" u="none" strike="noStrike" kern="1200" dirty="0" err="1">
                <a:solidFill>
                  <a:schemeClr val="tx1"/>
                </a:solidFill>
                <a:effectLst/>
                <a:latin typeface="+mn-lt"/>
                <a:ea typeface="ＭＳ Ｐゴシック" charset="0"/>
                <a:cs typeface="ＭＳ Ｐゴシック" charset="0"/>
              </a:rPr>
              <a:t>Cardiovascular</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Diseases</a:t>
            </a:r>
            <a:r>
              <a:rPr lang="it-IT" sz="1200" b="0" i="0" u="none" strike="noStrike" kern="1200" dirty="0">
                <a:solidFill>
                  <a:schemeClr val="tx1"/>
                </a:solidFill>
                <a:effectLst/>
                <a:latin typeface="+mn-lt"/>
                <a:ea typeface="ＭＳ Ｐゴシック" charset="0"/>
                <a:cs typeface="ＭＳ Ｐゴシック" charset="0"/>
              </a:rPr>
              <a:t>, Osaka, Japan.10Gastroenterology, Portsmouth, Portsmouth, UK.11Institute of </a:t>
            </a:r>
            <a:r>
              <a:rPr lang="it-IT" sz="1200" b="0" i="0" u="none" strike="noStrike" kern="1200" dirty="0" err="1">
                <a:solidFill>
                  <a:schemeClr val="tx1"/>
                </a:solidFill>
                <a:effectLst/>
                <a:latin typeface="+mn-lt"/>
                <a:ea typeface="ＭＳ Ｐゴシック" charset="0"/>
                <a:cs typeface="ＭＳ Ｐゴシック" charset="0"/>
              </a:rPr>
              <a:t>Translational</a:t>
            </a:r>
            <a:r>
              <a:rPr lang="it-IT" sz="1200" b="0" i="0" u="none" strike="noStrike" kern="1200" dirty="0">
                <a:solidFill>
                  <a:schemeClr val="tx1"/>
                </a:solidFill>
                <a:effectLst/>
                <a:latin typeface="+mn-lt"/>
                <a:ea typeface="ＭＳ Ｐゴシック" charset="0"/>
                <a:cs typeface="ＭＳ Ｐゴシック" charset="0"/>
              </a:rPr>
              <a:t> Medicine, University of Liverpool, Liverpool, UK.12Erasmus University </a:t>
            </a:r>
            <a:r>
              <a:rPr lang="it-IT" sz="1200" b="0" i="0" u="none" strike="noStrike" kern="1200" dirty="0" err="1">
                <a:solidFill>
                  <a:schemeClr val="tx1"/>
                </a:solidFill>
                <a:effectLst/>
                <a:latin typeface="+mn-lt"/>
                <a:ea typeface="ＭＳ Ｐゴシック" charset="0"/>
                <a:cs typeface="ＭＳ Ｐゴシック" charset="0"/>
              </a:rPr>
              <a:t>Medical</a:t>
            </a:r>
            <a:r>
              <a:rPr lang="it-IT" sz="1200" b="0" i="0" u="none" strike="noStrike" kern="1200" dirty="0">
                <a:solidFill>
                  <a:schemeClr val="tx1"/>
                </a:solidFill>
                <a:effectLst/>
                <a:latin typeface="+mn-lt"/>
                <a:ea typeface="ＭＳ Ｐゴシック" charset="0"/>
                <a:cs typeface="ＭＳ Ｐゴシック" charset="0"/>
              </a:rPr>
              <a:t> Center, Rotterdam, Netherlands.13Nottingham Digestive </a:t>
            </a:r>
            <a:r>
              <a:rPr lang="it-IT" sz="1200" b="0" i="0" u="none" strike="noStrike" kern="1200" dirty="0" err="1">
                <a:solidFill>
                  <a:schemeClr val="tx1"/>
                </a:solidFill>
                <a:effectLst/>
                <a:latin typeface="+mn-lt"/>
                <a:ea typeface="ＭＳ Ｐゴシック" charset="0"/>
                <a:cs typeface="ＭＳ Ｐゴシック" charset="0"/>
              </a:rPr>
              <a:t>Diseases</a:t>
            </a:r>
            <a:r>
              <a:rPr lang="it-IT" sz="1200" b="0" i="0" u="none" strike="noStrike" kern="1200" dirty="0">
                <a:solidFill>
                  <a:schemeClr val="tx1"/>
                </a:solidFill>
                <a:effectLst/>
                <a:latin typeface="+mn-lt"/>
                <a:ea typeface="ＭＳ Ｐゴシック" charset="0"/>
                <a:cs typeface="ＭＳ Ｐゴシック" charset="0"/>
              </a:rPr>
              <a:t> Centre, Nottingham University Hospital, Nottingham, UK.14Gloucestershire Cellular </a:t>
            </a:r>
            <a:r>
              <a:rPr lang="it-IT" sz="1200" b="0" i="0" u="none" strike="noStrike" kern="1200" dirty="0" err="1">
                <a:solidFill>
                  <a:schemeClr val="tx1"/>
                </a:solidFill>
                <a:effectLst/>
                <a:latin typeface="+mn-lt"/>
                <a:ea typeface="ＭＳ Ｐゴシック" charset="0"/>
                <a:cs typeface="ＭＳ Ｐゴシック" charset="0"/>
              </a:rPr>
              <a:t>Pathology</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Laboratory</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Cheltenham</a:t>
            </a:r>
            <a:r>
              <a:rPr lang="it-IT" sz="1200" b="0" i="0" u="none" strike="noStrike" kern="1200" dirty="0">
                <a:solidFill>
                  <a:schemeClr val="tx1"/>
                </a:solidFill>
                <a:effectLst/>
                <a:latin typeface="+mn-lt"/>
                <a:ea typeface="ＭＳ Ｐゴシック" charset="0"/>
                <a:cs typeface="ＭＳ Ｐゴシック" charset="0"/>
              </a:rPr>
              <a:t> General Hospital, </a:t>
            </a:r>
            <a:r>
              <a:rPr lang="it-IT" sz="1200" b="0" i="0" u="none" strike="noStrike" kern="1200" dirty="0" err="1">
                <a:solidFill>
                  <a:schemeClr val="tx1"/>
                </a:solidFill>
                <a:effectLst/>
                <a:latin typeface="+mn-lt"/>
                <a:ea typeface="ＭＳ Ｐゴシック" charset="0"/>
                <a:cs typeface="ＭＳ Ｐゴシック" charset="0"/>
              </a:rPr>
              <a:t>Cheltenham</a:t>
            </a:r>
            <a:r>
              <a:rPr lang="it-IT" sz="1200" b="0" i="0" u="none" strike="noStrike" kern="1200" dirty="0">
                <a:solidFill>
                  <a:schemeClr val="tx1"/>
                </a:solidFill>
                <a:effectLst/>
                <a:latin typeface="+mn-lt"/>
                <a:ea typeface="ＭＳ Ｐゴシック" charset="0"/>
                <a:cs typeface="ＭＳ Ｐゴシック" charset="0"/>
              </a:rPr>
              <a:t>, Gloucestershire, UK.15Gastroenterology, IPO Porto, Porto, Portugal.</a:t>
            </a:r>
          </a:p>
          <a:p>
            <a:r>
              <a:rPr lang="it-IT" sz="1200" b="1" i="0" u="none" strike="noStrike" kern="1200" dirty="0">
                <a:solidFill>
                  <a:schemeClr val="tx1"/>
                </a:solidFill>
                <a:effectLst/>
                <a:latin typeface="+mn-lt"/>
                <a:ea typeface="ＭＳ Ｐゴシック" charset="0"/>
                <a:cs typeface="ＭＳ Ｐゴシック" charset="0"/>
              </a:rPr>
              <a:t>Abstract</a:t>
            </a:r>
          </a:p>
          <a:p>
            <a:r>
              <a:rPr lang="it-IT" sz="1200" b="0" i="0" u="none" strike="noStrike" kern="1200" dirty="0" err="1">
                <a:solidFill>
                  <a:schemeClr val="tx1"/>
                </a:solidFill>
                <a:effectLst/>
                <a:latin typeface="+mn-lt"/>
                <a:ea typeface="ＭＳ Ｐゴシック" charset="0"/>
                <a:cs typeface="ＭＳ Ｐゴシック" charset="0"/>
              </a:rPr>
              <a:t>Gastric</a:t>
            </a:r>
            <a:r>
              <a:rPr lang="it-IT" sz="1200" b="0" i="0" u="none" strike="noStrike" kern="1200" dirty="0">
                <a:solidFill>
                  <a:schemeClr val="tx1"/>
                </a:solidFill>
                <a:effectLst/>
                <a:latin typeface="+mn-lt"/>
                <a:ea typeface="ＭＳ Ｐゴシック" charset="0"/>
                <a:cs typeface="ＭＳ Ｐゴシック" charset="0"/>
              </a:rPr>
              <a:t> adenocarcinoma </a:t>
            </a:r>
            <a:r>
              <a:rPr lang="it-IT" sz="1200" b="0" i="0" u="none" strike="noStrike" kern="1200" dirty="0" err="1">
                <a:solidFill>
                  <a:schemeClr val="tx1"/>
                </a:solidFill>
                <a:effectLst/>
                <a:latin typeface="+mn-lt"/>
                <a:ea typeface="ＭＳ Ｐゴシック" charset="0"/>
                <a:cs typeface="ＭＳ Ｐゴシック" charset="0"/>
              </a:rPr>
              <a:t>carries</a:t>
            </a:r>
            <a:r>
              <a:rPr lang="it-IT" sz="1200" b="0" i="0" u="none" strike="noStrike" kern="1200" dirty="0">
                <a:solidFill>
                  <a:schemeClr val="tx1"/>
                </a:solidFill>
                <a:effectLst/>
                <a:latin typeface="+mn-lt"/>
                <a:ea typeface="ＭＳ Ｐゴシック" charset="0"/>
                <a:cs typeface="ＭＳ Ｐゴシック" charset="0"/>
              </a:rPr>
              <a:t> a </a:t>
            </a:r>
            <a:r>
              <a:rPr lang="it-IT" sz="1200" b="0" i="0" u="none" strike="noStrike" kern="1200" dirty="0" err="1">
                <a:solidFill>
                  <a:schemeClr val="tx1"/>
                </a:solidFill>
                <a:effectLst/>
                <a:latin typeface="+mn-lt"/>
                <a:ea typeface="ＭＳ Ｐゴシック" charset="0"/>
                <a:cs typeface="ＭＳ Ｐゴシック" charset="0"/>
              </a:rPr>
              <a:t>poor</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prognosis</a:t>
            </a:r>
            <a:r>
              <a:rPr lang="it-IT" sz="1200" b="0" i="0" u="none" strike="noStrike" kern="1200" dirty="0">
                <a:solidFill>
                  <a:schemeClr val="tx1"/>
                </a:solidFill>
                <a:effectLst/>
                <a:latin typeface="+mn-lt"/>
                <a:ea typeface="ＭＳ Ｐゴシック" charset="0"/>
                <a:cs typeface="ＭＳ Ｐゴシック" charset="0"/>
              </a:rPr>
              <a:t>, in part due to the late stage of </a:t>
            </a:r>
            <a:r>
              <a:rPr lang="it-IT" sz="1200" b="0" i="0" u="none" strike="noStrike" kern="1200" dirty="0" err="1">
                <a:solidFill>
                  <a:schemeClr val="tx1"/>
                </a:solidFill>
                <a:effectLst/>
                <a:latin typeface="+mn-lt"/>
                <a:ea typeface="ＭＳ Ｐゴシック" charset="0"/>
                <a:cs typeface="ＭＳ Ｐゴシック" charset="0"/>
              </a:rPr>
              <a:t>diagnosis</a:t>
            </a:r>
            <a:r>
              <a:rPr lang="it-IT" sz="1200" b="0" i="0" u="none" strike="noStrike" kern="1200" dirty="0">
                <a:solidFill>
                  <a:schemeClr val="tx1"/>
                </a:solidFill>
                <a:effectLst/>
                <a:latin typeface="+mn-lt"/>
                <a:ea typeface="ＭＳ Ｐゴシック" charset="0"/>
                <a:cs typeface="ＭＳ Ｐゴシック" charset="0"/>
              </a:rPr>
              <a:t>. Risk </a:t>
            </a:r>
            <a:r>
              <a:rPr lang="it-IT" sz="1200" b="0" i="0" u="none" strike="noStrike" kern="1200" dirty="0" err="1">
                <a:solidFill>
                  <a:schemeClr val="tx1"/>
                </a:solidFill>
                <a:effectLst/>
                <a:latin typeface="+mn-lt"/>
                <a:ea typeface="ＭＳ Ｐゴシック" charset="0"/>
                <a:cs typeface="ＭＳ Ｐゴシック" charset="0"/>
              </a:rPr>
              <a:t>factors</a:t>
            </a:r>
            <a:r>
              <a:rPr lang="it-IT" sz="1200" b="0" i="0" u="none" strike="noStrike" kern="1200" dirty="0">
                <a:solidFill>
                  <a:schemeClr val="tx1"/>
                </a:solidFill>
                <a:effectLst/>
                <a:latin typeface="+mn-lt"/>
                <a:ea typeface="ＭＳ Ｐゴシック" charset="0"/>
                <a:cs typeface="ＭＳ Ｐゴシック" charset="0"/>
              </a:rPr>
              <a:t> include </a:t>
            </a:r>
            <a:r>
              <a:rPr lang="it-IT" sz="1200" b="0" i="1" u="none" strike="noStrike" kern="1200" dirty="0" err="1">
                <a:solidFill>
                  <a:schemeClr val="tx1"/>
                </a:solidFill>
                <a:effectLst/>
                <a:latin typeface="+mn-lt"/>
                <a:ea typeface="ＭＳ Ｐゴシック" charset="0"/>
                <a:cs typeface="ＭＳ Ｐゴシック" charset="0"/>
              </a:rPr>
              <a:t>Helicobacter</a:t>
            </a:r>
            <a:r>
              <a:rPr lang="it-IT" sz="1200" b="0" i="1" u="none" strike="noStrike" kern="1200" dirty="0">
                <a:solidFill>
                  <a:schemeClr val="tx1"/>
                </a:solidFill>
                <a:effectLst/>
                <a:latin typeface="+mn-lt"/>
                <a:ea typeface="ＭＳ Ｐゴシック" charset="0"/>
                <a:cs typeface="ＭＳ Ｐゴシック" charset="0"/>
              </a:rPr>
              <a:t> pylori</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infection</a:t>
            </a:r>
            <a:r>
              <a:rPr lang="it-IT" sz="1200" b="0" i="0" u="none" strike="noStrike" kern="1200" dirty="0">
                <a:solidFill>
                  <a:schemeClr val="tx1"/>
                </a:solidFill>
                <a:effectLst/>
                <a:latin typeface="+mn-lt"/>
                <a:ea typeface="ＭＳ Ｐゴシック" charset="0"/>
                <a:cs typeface="ＭＳ Ｐゴシック" charset="0"/>
              </a:rPr>
              <a:t>, family history of </a:t>
            </a:r>
            <a:r>
              <a:rPr lang="it-IT" sz="1200" b="0" i="0" u="none" strike="noStrike" kern="1200" dirty="0" err="1">
                <a:solidFill>
                  <a:schemeClr val="tx1"/>
                </a:solidFill>
                <a:effectLst/>
                <a:latin typeface="+mn-lt"/>
                <a:ea typeface="ＭＳ Ｐゴシック" charset="0"/>
                <a:cs typeface="ＭＳ Ｐゴシック" charset="0"/>
              </a:rPr>
              <a:t>gastric</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cancer</a:t>
            </a:r>
            <a:r>
              <a:rPr lang="it-IT" sz="1200" b="0" i="0" u="none" strike="noStrike" kern="1200" dirty="0">
                <a:solidFill>
                  <a:schemeClr val="tx1"/>
                </a:solidFill>
                <a:effectLst/>
                <a:latin typeface="+mn-lt"/>
                <a:ea typeface="ＭＳ Ｐゴシック" charset="0"/>
                <a:cs typeface="ＭＳ Ｐゴシック" charset="0"/>
              </a:rPr>
              <a:t>-in </a:t>
            </a:r>
            <a:r>
              <a:rPr lang="it-IT" sz="1200" b="0" i="0" u="none" strike="noStrike" kern="1200" dirty="0" err="1">
                <a:solidFill>
                  <a:schemeClr val="tx1"/>
                </a:solidFill>
                <a:effectLst/>
                <a:latin typeface="+mn-lt"/>
                <a:ea typeface="ＭＳ Ｐゴシック" charset="0"/>
                <a:cs typeface="ＭＳ Ｐゴシック" charset="0"/>
              </a:rPr>
              <a:t>particular</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hereditary</a:t>
            </a:r>
            <a:r>
              <a:rPr lang="it-IT" sz="1200" b="0" i="0" u="none" strike="noStrike" kern="1200" dirty="0">
                <a:solidFill>
                  <a:schemeClr val="tx1"/>
                </a:solidFill>
                <a:effectLst/>
                <a:latin typeface="+mn-lt"/>
                <a:ea typeface="ＭＳ Ｐゴシック" charset="0"/>
                <a:cs typeface="ＭＳ Ｐゴシック" charset="0"/>
              </a:rPr>
              <a:t> diffuse </a:t>
            </a:r>
            <a:r>
              <a:rPr lang="it-IT" sz="1200" b="0" i="0" u="none" strike="noStrike" kern="1200" dirty="0" err="1">
                <a:solidFill>
                  <a:schemeClr val="tx1"/>
                </a:solidFill>
                <a:effectLst/>
                <a:latin typeface="+mn-lt"/>
                <a:ea typeface="ＭＳ Ｐゴシック" charset="0"/>
                <a:cs typeface="ＭＳ Ｐゴシック" charset="0"/>
              </a:rPr>
              <a:t>gastric</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cancer</a:t>
            </a:r>
            <a:r>
              <a:rPr lang="it-IT" sz="1200" b="0" i="0" u="none" strike="noStrike" kern="1200" dirty="0">
                <a:solidFill>
                  <a:schemeClr val="tx1"/>
                </a:solidFill>
                <a:effectLst/>
                <a:latin typeface="+mn-lt"/>
                <a:ea typeface="ＭＳ Ｐゴシック" charset="0"/>
                <a:cs typeface="ＭＳ Ｐゴシック" charset="0"/>
              </a:rPr>
              <a:t> and </a:t>
            </a:r>
            <a:r>
              <a:rPr lang="it-IT" sz="1200" b="0" i="0" u="none" strike="noStrike" kern="1200" dirty="0" err="1">
                <a:solidFill>
                  <a:schemeClr val="tx1"/>
                </a:solidFill>
                <a:effectLst/>
                <a:latin typeface="+mn-lt"/>
                <a:ea typeface="ＭＳ Ｐゴシック" charset="0"/>
                <a:cs typeface="ＭＳ Ｐゴシック" charset="0"/>
              </a:rPr>
              <a:t>pernicious</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anaemia</a:t>
            </a:r>
            <a:r>
              <a:rPr lang="it-IT" sz="1200" b="0" i="0" u="none" strike="noStrike" kern="1200" dirty="0">
                <a:solidFill>
                  <a:schemeClr val="tx1"/>
                </a:solidFill>
                <a:effectLst/>
                <a:latin typeface="+mn-lt"/>
                <a:ea typeface="ＭＳ Ｐゴシック" charset="0"/>
                <a:cs typeface="ＭＳ Ｐゴシック" charset="0"/>
              </a:rPr>
              <a:t>. The stages in the </a:t>
            </a:r>
            <a:r>
              <a:rPr lang="it-IT" sz="1200" b="0" i="0" u="none" strike="noStrike" kern="1200" dirty="0" err="1">
                <a:solidFill>
                  <a:schemeClr val="tx1"/>
                </a:solidFill>
                <a:effectLst/>
                <a:latin typeface="+mn-lt"/>
                <a:ea typeface="ＭＳ Ｐゴシック" charset="0"/>
                <a:cs typeface="ＭＳ Ｐゴシック" charset="0"/>
              </a:rPr>
              <a:t>progression</a:t>
            </a:r>
            <a:r>
              <a:rPr lang="it-IT" sz="1200" b="0" i="0" u="none" strike="noStrike" kern="1200" dirty="0">
                <a:solidFill>
                  <a:schemeClr val="tx1"/>
                </a:solidFill>
                <a:effectLst/>
                <a:latin typeface="+mn-lt"/>
                <a:ea typeface="ＭＳ Ｐゴシック" charset="0"/>
                <a:cs typeface="ＭＳ Ｐゴシック" charset="0"/>
              </a:rPr>
              <a:t> to </a:t>
            </a:r>
            <a:r>
              <a:rPr lang="it-IT" sz="1200" b="0" i="0" u="none" strike="noStrike" kern="1200" dirty="0" err="1">
                <a:solidFill>
                  <a:schemeClr val="tx1"/>
                </a:solidFill>
                <a:effectLst/>
                <a:latin typeface="+mn-lt"/>
                <a:ea typeface="ＭＳ Ｐゴシック" charset="0"/>
                <a:cs typeface="ＭＳ Ｐゴシック" charset="0"/>
              </a:rPr>
              <a:t>cancer</a:t>
            </a:r>
            <a:r>
              <a:rPr lang="it-IT" sz="1200" b="0" i="0" u="none" strike="noStrike" kern="1200" dirty="0">
                <a:solidFill>
                  <a:schemeClr val="tx1"/>
                </a:solidFill>
                <a:effectLst/>
                <a:latin typeface="+mn-lt"/>
                <a:ea typeface="ＭＳ Ｐゴシック" charset="0"/>
                <a:cs typeface="ＭＳ Ｐゴシック" charset="0"/>
              </a:rPr>
              <a:t> include </a:t>
            </a:r>
            <a:r>
              <a:rPr lang="it-IT" sz="1200" b="0" i="0" u="none" strike="noStrike" kern="1200" dirty="0" err="1">
                <a:solidFill>
                  <a:schemeClr val="tx1"/>
                </a:solidFill>
                <a:effectLst/>
                <a:latin typeface="+mn-lt"/>
                <a:ea typeface="ＭＳ Ｐゴシック" charset="0"/>
                <a:cs typeface="ＭＳ Ｐゴシック" charset="0"/>
              </a:rPr>
              <a:t>chronic</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gastritis</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gastric</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atrophy</a:t>
            </a:r>
            <a:r>
              <a:rPr lang="it-IT" sz="1200" b="0" i="0" u="none" strike="noStrike" kern="1200" dirty="0">
                <a:solidFill>
                  <a:schemeClr val="tx1"/>
                </a:solidFill>
                <a:effectLst/>
                <a:latin typeface="+mn-lt"/>
                <a:ea typeface="ＭＳ Ｐゴシック" charset="0"/>
                <a:cs typeface="ＭＳ Ｐゴシック" charset="0"/>
              </a:rPr>
              <a:t> (GA), </a:t>
            </a:r>
            <a:r>
              <a:rPr lang="it-IT" sz="1200" b="0" i="0" u="none" strike="noStrike" kern="1200" dirty="0" err="1">
                <a:solidFill>
                  <a:schemeClr val="tx1"/>
                </a:solidFill>
                <a:effectLst/>
                <a:latin typeface="+mn-lt"/>
                <a:ea typeface="ＭＳ Ｐゴシック" charset="0"/>
                <a:cs typeface="ＭＳ Ｐゴシック" charset="0"/>
              </a:rPr>
              <a:t>gastric</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intestinal</a:t>
            </a:r>
            <a:r>
              <a:rPr lang="it-IT" sz="1200" b="0" i="0" u="none" strike="noStrike" kern="1200" dirty="0">
                <a:solidFill>
                  <a:schemeClr val="tx1"/>
                </a:solidFill>
                <a:effectLst/>
                <a:latin typeface="+mn-lt"/>
                <a:ea typeface="ＭＳ Ｐゴシック" charset="0"/>
                <a:cs typeface="ＭＳ Ｐゴシック" charset="0"/>
              </a:rPr>
              <a:t> metaplasia (GIM) and </a:t>
            </a:r>
            <a:r>
              <a:rPr lang="it-IT" sz="1200" b="0" i="0" u="none" strike="noStrike" kern="1200" dirty="0" err="1">
                <a:solidFill>
                  <a:schemeClr val="tx1"/>
                </a:solidFill>
                <a:effectLst/>
                <a:latin typeface="+mn-lt"/>
                <a:ea typeface="ＭＳ Ｐゴシック" charset="0"/>
                <a:cs typeface="ＭＳ Ｐゴシック" charset="0"/>
              </a:rPr>
              <a:t>dysplasia</a:t>
            </a:r>
            <a:r>
              <a:rPr lang="it-IT" sz="1200" b="0" i="0" u="none" strike="noStrike" kern="1200" dirty="0">
                <a:solidFill>
                  <a:schemeClr val="tx1"/>
                </a:solidFill>
                <a:effectLst/>
                <a:latin typeface="+mn-lt"/>
                <a:ea typeface="ＭＳ Ｐゴシック" charset="0"/>
                <a:cs typeface="ＭＳ Ｐゴシック" charset="0"/>
              </a:rPr>
              <a:t>. The key to </a:t>
            </a:r>
            <a:r>
              <a:rPr lang="it-IT" sz="1200" b="0" i="0" u="none" strike="noStrike" kern="1200" dirty="0" err="1">
                <a:solidFill>
                  <a:schemeClr val="tx1"/>
                </a:solidFill>
                <a:effectLst/>
                <a:latin typeface="+mn-lt"/>
                <a:ea typeface="ＭＳ Ｐゴシック" charset="0"/>
                <a:cs typeface="ＭＳ Ｐゴシック" charset="0"/>
              </a:rPr>
              <a:t>early</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detection</a:t>
            </a:r>
            <a:r>
              <a:rPr lang="it-IT" sz="1200" b="0" i="0" u="none" strike="noStrike" kern="1200" dirty="0">
                <a:solidFill>
                  <a:schemeClr val="tx1"/>
                </a:solidFill>
                <a:effectLst/>
                <a:latin typeface="+mn-lt"/>
                <a:ea typeface="ＭＳ Ｐゴシック" charset="0"/>
                <a:cs typeface="ＭＳ Ｐゴシック" charset="0"/>
              </a:rPr>
              <a:t> of </a:t>
            </a:r>
            <a:r>
              <a:rPr lang="it-IT" sz="1200" b="0" i="0" u="none" strike="noStrike" kern="1200" dirty="0" err="1">
                <a:solidFill>
                  <a:schemeClr val="tx1"/>
                </a:solidFill>
                <a:effectLst/>
                <a:latin typeface="+mn-lt"/>
                <a:ea typeface="ＭＳ Ｐゴシック" charset="0"/>
                <a:cs typeface="ＭＳ Ｐゴシック" charset="0"/>
              </a:rPr>
              <a:t>cancer</a:t>
            </a:r>
            <a:r>
              <a:rPr lang="it-IT" sz="1200" b="0" i="0" u="none" strike="noStrike" kern="1200" dirty="0">
                <a:solidFill>
                  <a:schemeClr val="tx1"/>
                </a:solidFill>
                <a:effectLst/>
                <a:latin typeface="+mn-lt"/>
                <a:ea typeface="ＭＳ Ｐゴシック" charset="0"/>
                <a:cs typeface="ＭＳ Ｐゴシック" charset="0"/>
              </a:rPr>
              <a:t> and </a:t>
            </a:r>
            <a:r>
              <a:rPr lang="it-IT" sz="1200" b="0" i="0" u="none" strike="noStrike" kern="1200" dirty="0" err="1">
                <a:solidFill>
                  <a:schemeClr val="tx1"/>
                </a:solidFill>
                <a:effectLst/>
                <a:latin typeface="+mn-lt"/>
                <a:ea typeface="ＭＳ Ｐゴシック" charset="0"/>
                <a:cs typeface="ＭＳ Ｐゴシック" charset="0"/>
              </a:rPr>
              <a:t>improved</a:t>
            </a:r>
            <a:r>
              <a:rPr lang="it-IT" sz="1200" b="0" i="0" u="none" strike="noStrike" kern="1200" dirty="0">
                <a:solidFill>
                  <a:schemeClr val="tx1"/>
                </a:solidFill>
                <a:effectLst/>
                <a:latin typeface="+mn-lt"/>
                <a:ea typeface="ＭＳ Ｐゴシック" charset="0"/>
                <a:cs typeface="ＭＳ Ｐゴシック" charset="0"/>
              </a:rPr>
              <a:t> survival </a:t>
            </a:r>
            <a:r>
              <a:rPr lang="it-IT" sz="1200" b="0" i="0" u="none" strike="noStrike" kern="1200" dirty="0" err="1">
                <a:solidFill>
                  <a:schemeClr val="tx1"/>
                </a:solidFill>
                <a:effectLst/>
                <a:latin typeface="+mn-lt"/>
                <a:ea typeface="ＭＳ Ｐゴシック" charset="0"/>
                <a:cs typeface="ＭＳ Ｐゴシック" charset="0"/>
              </a:rPr>
              <a:t>is</a:t>
            </a:r>
            <a:r>
              <a:rPr lang="it-IT" sz="1200" b="0" i="0" u="none" strike="noStrike" kern="1200" dirty="0">
                <a:solidFill>
                  <a:schemeClr val="tx1"/>
                </a:solidFill>
                <a:effectLst/>
                <a:latin typeface="+mn-lt"/>
                <a:ea typeface="ＭＳ Ｐゴシック" charset="0"/>
                <a:cs typeface="ＭＳ Ｐゴシック" charset="0"/>
              </a:rPr>
              <a:t> to non-</a:t>
            </a:r>
            <a:r>
              <a:rPr lang="it-IT" sz="1200" b="0" i="0" u="none" strike="noStrike" kern="1200" dirty="0" err="1">
                <a:solidFill>
                  <a:schemeClr val="tx1"/>
                </a:solidFill>
                <a:effectLst/>
                <a:latin typeface="+mn-lt"/>
                <a:ea typeface="ＭＳ Ｐゴシック" charset="0"/>
                <a:cs typeface="ＭＳ Ｐゴシック" charset="0"/>
              </a:rPr>
              <a:t>invasively</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identify</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those</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at</a:t>
            </a:r>
            <a:r>
              <a:rPr lang="it-IT" sz="1200" b="0" i="0" u="none" strike="noStrike" kern="1200" dirty="0">
                <a:solidFill>
                  <a:schemeClr val="tx1"/>
                </a:solidFill>
                <a:effectLst/>
                <a:latin typeface="+mn-lt"/>
                <a:ea typeface="ＭＳ Ｐゴシック" charset="0"/>
                <a:cs typeface="ＭＳ Ｐゴシック" charset="0"/>
              </a:rPr>
              <a:t> risk </a:t>
            </a:r>
            <a:r>
              <a:rPr lang="it-IT" sz="1200" b="0" i="0" u="none" strike="noStrike" kern="1200" dirty="0" err="1">
                <a:solidFill>
                  <a:schemeClr val="tx1"/>
                </a:solidFill>
                <a:effectLst/>
                <a:latin typeface="+mn-lt"/>
                <a:ea typeface="ＭＳ Ｐゴシック" charset="0"/>
                <a:cs typeface="ＭＳ Ｐゴシック" charset="0"/>
              </a:rPr>
              <a:t>before</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endoscopy</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However</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although</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biomarkers</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may</a:t>
            </a:r>
            <a:r>
              <a:rPr lang="it-IT" sz="1200" b="0" i="0" u="none" strike="noStrike" kern="1200" dirty="0">
                <a:solidFill>
                  <a:schemeClr val="tx1"/>
                </a:solidFill>
                <a:effectLst/>
                <a:latin typeface="+mn-lt"/>
                <a:ea typeface="ＭＳ Ｐゴシック" charset="0"/>
                <a:cs typeface="ＭＳ Ｐゴシック" charset="0"/>
              </a:rPr>
              <a:t> help in the </a:t>
            </a:r>
            <a:r>
              <a:rPr lang="it-IT" sz="1200" b="0" i="0" u="none" strike="noStrike" kern="1200" dirty="0" err="1">
                <a:solidFill>
                  <a:schemeClr val="tx1"/>
                </a:solidFill>
                <a:effectLst/>
                <a:latin typeface="+mn-lt"/>
                <a:ea typeface="ＭＳ Ｐゴシック" charset="0"/>
                <a:cs typeface="ＭＳ Ｐゴシック" charset="0"/>
              </a:rPr>
              <a:t>detection</a:t>
            </a:r>
            <a:r>
              <a:rPr lang="it-IT" sz="1200" b="0" i="0" u="none" strike="noStrike" kern="1200" dirty="0">
                <a:solidFill>
                  <a:schemeClr val="tx1"/>
                </a:solidFill>
                <a:effectLst/>
                <a:latin typeface="+mn-lt"/>
                <a:ea typeface="ＭＳ Ｐゴシック" charset="0"/>
                <a:cs typeface="ＭＳ Ｐゴシック" charset="0"/>
              </a:rPr>
              <a:t> of </a:t>
            </a:r>
            <a:r>
              <a:rPr lang="it-IT" sz="1200" b="0" i="0" u="none" strike="noStrike" kern="1200" dirty="0" err="1">
                <a:solidFill>
                  <a:schemeClr val="tx1"/>
                </a:solidFill>
                <a:effectLst/>
                <a:latin typeface="+mn-lt"/>
                <a:ea typeface="ＭＳ Ｐゴシック" charset="0"/>
                <a:cs typeface="ＭＳ Ｐゴシック" charset="0"/>
              </a:rPr>
              <a:t>patients</a:t>
            </a:r>
            <a:r>
              <a:rPr lang="it-IT" sz="1200" b="0" i="0" u="none" strike="noStrike" kern="1200" dirty="0">
                <a:solidFill>
                  <a:schemeClr val="tx1"/>
                </a:solidFill>
                <a:effectLst/>
                <a:latin typeface="+mn-lt"/>
                <a:ea typeface="ＭＳ Ｐゴシック" charset="0"/>
                <a:cs typeface="ＭＳ Ｐゴシック" charset="0"/>
              </a:rPr>
              <a:t> with </a:t>
            </a:r>
            <a:r>
              <a:rPr lang="it-IT" sz="1200" b="0" i="0" u="none" strike="noStrike" kern="1200" dirty="0" err="1">
                <a:solidFill>
                  <a:schemeClr val="tx1"/>
                </a:solidFill>
                <a:effectLst/>
                <a:latin typeface="+mn-lt"/>
                <a:ea typeface="ＭＳ Ｐゴシック" charset="0"/>
                <a:cs typeface="ＭＳ Ｐゴシック" charset="0"/>
              </a:rPr>
              <a:t>chronic</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atrophic</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gastritis</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there</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is</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insufficient</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evidence</a:t>
            </a:r>
            <a:r>
              <a:rPr lang="it-IT" sz="1200" b="0" i="0" u="none" strike="noStrike" kern="1200" dirty="0">
                <a:solidFill>
                  <a:schemeClr val="tx1"/>
                </a:solidFill>
                <a:effectLst/>
                <a:latin typeface="+mn-lt"/>
                <a:ea typeface="ＭＳ Ｐゴシック" charset="0"/>
                <a:cs typeface="ＭＳ Ｐゴシック" charset="0"/>
              </a:rPr>
              <a:t> to support </a:t>
            </a:r>
            <a:r>
              <a:rPr lang="it-IT" sz="1200" b="0" i="0" u="none" strike="noStrike" kern="1200" dirty="0" err="1">
                <a:solidFill>
                  <a:schemeClr val="tx1"/>
                </a:solidFill>
                <a:effectLst/>
                <a:latin typeface="+mn-lt"/>
                <a:ea typeface="ＭＳ Ｐゴシック" charset="0"/>
                <a:cs typeface="ＭＳ Ｐゴシック" charset="0"/>
              </a:rPr>
              <a:t>their</a:t>
            </a:r>
            <a:r>
              <a:rPr lang="it-IT" sz="1200" b="0" i="0" u="none" strike="noStrike" kern="1200" dirty="0">
                <a:solidFill>
                  <a:schemeClr val="tx1"/>
                </a:solidFill>
                <a:effectLst/>
                <a:latin typeface="+mn-lt"/>
                <a:ea typeface="ＭＳ Ｐゴシック" charset="0"/>
                <a:cs typeface="ＭＳ Ｐゴシック" charset="0"/>
              </a:rPr>
              <a:t> use for </a:t>
            </a:r>
            <a:r>
              <a:rPr lang="it-IT" sz="1200" b="0" i="0" u="none" strike="noStrike" kern="1200" dirty="0" err="1">
                <a:solidFill>
                  <a:schemeClr val="tx1"/>
                </a:solidFill>
                <a:effectLst/>
                <a:latin typeface="+mn-lt"/>
                <a:ea typeface="ＭＳ Ｐゴシック" charset="0"/>
                <a:cs typeface="ＭＳ Ｐゴシック" charset="0"/>
              </a:rPr>
              <a:t>population</a:t>
            </a:r>
            <a:r>
              <a:rPr lang="it-IT" sz="1200" b="0" i="0" u="none" strike="noStrike" kern="1200" dirty="0">
                <a:solidFill>
                  <a:schemeClr val="tx1"/>
                </a:solidFill>
                <a:effectLst/>
                <a:latin typeface="+mn-lt"/>
                <a:ea typeface="ＭＳ Ｐゴシック" charset="0"/>
                <a:cs typeface="ＭＳ Ｐゴシック" charset="0"/>
              </a:rPr>
              <a:t> screening. High-</a:t>
            </a:r>
            <a:r>
              <a:rPr lang="it-IT" sz="1200" b="0" i="0" u="none" strike="noStrike" kern="1200" dirty="0" err="1">
                <a:solidFill>
                  <a:schemeClr val="tx1"/>
                </a:solidFill>
                <a:effectLst/>
                <a:latin typeface="+mn-lt"/>
                <a:ea typeface="ＭＳ Ｐゴシック" charset="0"/>
                <a:cs typeface="ＭＳ Ｐゴシック" charset="0"/>
              </a:rPr>
              <a:t>quality</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endoscopy</a:t>
            </a:r>
            <a:r>
              <a:rPr lang="it-IT" sz="1200" b="0" i="0" u="none" strike="noStrike" kern="1200" dirty="0">
                <a:solidFill>
                  <a:schemeClr val="tx1"/>
                </a:solidFill>
                <a:effectLst/>
                <a:latin typeface="+mn-lt"/>
                <a:ea typeface="ＭＳ Ｐゴシック" charset="0"/>
                <a:cs typeface="ＭＳ Ｐゴシック" charset="0"/>
              </a:rPr>
              <a:t> with full </a:t>
            </a:r>
            <a:r>
              <a:rPr lang="it-IT" sz="1200" b="0" i="0" u="none" strike="noStrike" kern="1200" dirty="0" err="1">
                <a:solidFill>
                  <a:schemeClr val="tx1"/>
                </a:solidFill>
                <a:effectLst/>
                <a:latin typeface="+mn-lt"/>
                <a:ea typeface="ＭＳ Ｐゴシック" charset="0"/>
                <a:cs typeface="ＭＳ Ｐゴシック" charset="0"/>
              </a:rPr>
              <a:t>mucosal</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visualisation</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is</a:t>
            </a:r>
            <a:r>
              <a:rPr lang="it-IT" sz="1200" b="0" i="0" u="none" strike="noStrike" kern="1200" dirty="0">
                <a:solidFill>
                  <a:schemeClr val="tx1"/>
                </a:solidFill>
                <a:effectLst/>
                <a:latin typeface="+mn-lt"/>
                <a:ea typeface="ＭＳ Ｐゴシック" charset="0"/>
                <a:cs typeface="ＭＳ Ｐゴシック" charset="0"/>
              </a:rPr>
              <a:t> an </a:t>
            </a:r>
            <a:r>
              <a:rPr lang="it-IT" sz="1200" b="0" i="0" u="none" strike="noStrike" kern="1200" dirty="0" err="1">
                <a:solidFill>
                  <a:schemeClr val="tx1"/>
                </a:solidFill>
                <a:effectLst/>
                <a:latin typeface="+mn-lt"/>
                <a:ea typeface="ＭＳ Ｐゴシック" charset="0"/>
                <a:cs typeface="ＭＳ Ｐゴシック" charset="0"/>
              </a:rPr>
              <a:t>important</a:t>
            </a:r>
            <a:r>
              <a:rPr lang="it-IT" sz="1200" b="0" i="0" u="none" strike="noStrike" kern="1200" dirty="0">
                <a:solidFill>
                  <a:schemeClr val="tx1"/>
                </a:solidFill>
                <a:effectLst/>
                <a:latin typeface="+mn-lt"/>
                <a:ea typeface="ＭＳ Ｐゴシック" charset="0"/>
                <a:cs typeface="ＭＳ Ｐゴシック" charset="0"/>
              </a:rPr>
              <a:t> part of </a:t>
            </a:r>
            <a:r>
              <a:rPr lang="it-IT" sz="1200" b="0" i="0" u="none" strike="noStrike" kern="1200" dirty="0" err="1">
                <a:solidFill>
                  <a:schemeClr val="tx1"/>
                </a:solidFill>
                <a:effectLst/>
                <a:latin typeface="+mn-lt"/>
                <a:ea typeface="ＭＳ Ｐゴシック" charset="0"/>
                <a:cs typeface="ＭＳ Ｐゴシック" charset="0"/>
              </a:rPr>
              <a:t>improving</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early</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detection</a:t>
            </a:r>
            <a:r>
              <a:rPr lang="it-IT" sz="1200" b="0" i="0" u="none" strike="noStrike" kern="1200" dirty="0">
                <a:solidFill>
                  <a:schemeClr val="tx1"/>
                </a:solidFill>
                <a:effectLst/>
                <a:latin typeface="+mn-lt"/>
                <a:ea typeface="ＭＳ Ｐゴシック" charset="0"/>
                <a:cs typeface="ＭＳ Ｐゴシック" charset="0"/>
              </a:rPr>
              <a:t>. Image-</a:t>
            </a:r>
            <a:r>
              <a:rPr lang="it-IT" sz="1200" b="0" i="0" u="none" strike="noStrike" kern="1200" dirty="0" err="1">
                <a:solidFill>
                  <a:schemeClr val="tx1"/>
                </a:solidFill>
                <a:effectLst/>
                <a:latin typeface="+mn-lt"/>
                <a:ea typeface="ＭＳ Ｐゴシック" charset="0"/>
                <a:cs typeface="ＭＳ Ｐゴシック" charset="0"/>
              </a:rPr>
              <a:t>enhanced</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endoscopy</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combined</a:t>
            </a:r>
            <a:r>
              <a:rPr lang="it-IT" sz="1200" b="0" i="0" u="none" strike="noStrike" kern="1200" dirty="0">
                <a:solidFill>
                  <a:schemeClr val="tx1"/>
                </a:solidFill>
                <a:effectLst/>
                <a:latin typeface="+mn-lt"/>
                <a:ea typeface="ＭＳ Ｐゴシック" charset="0"/>
                <a:cs typeface="ＭＳ Ｐゴシック" charset="0"/>
              </a:rPr>
              <a:t> with </a:t>
            </a:r>
            <a:r>
              <a:rPr lang="it-IT" sz="1200" b="0" i="0" u="none" strike="noStrike" kern="1200" dirty="0" err="1">
                <a:solidFill>
                  <a:schemeClr val="tx1"/>
                </a:solidFill>
                <a:effectLst/>
                <a:latin typeface="+mn-lt"/>
                <a:ea typeface="ＭＳ Ｐゴシック" charset="0"/>
                <a:cs typeface="ＭＳ Ｐゴシック" charset="0"/>
              </a:rPr>
              <a:t>biopsy</a:t>
            </a:r>
            <a:r>
              <a:rPr lang="it-IT" sz="1200" b="0" i="0" u="none" strike="noStrike" kern="1200" dirty="0">
                <a:solidFill>
                  <a:schemeClr val="tx1"/>
                </a:solidFill>
                <a:effectLst/>
                <a:latin typeface="+mn-lt"/>
                <a:ea typeface="ＭＳ Ｐゴシック" charset="0"/>
                <a:cs typeface="ＭＳ Ｐゴシック" charset="0"/>
              </a:rPr>
              <a:t> sampling for </a:t>
            </a:r>
            <a:r>
              <a:rPr lang="it-IT" sz="1200" b="0" i="0" u="none" strike="noStrike" kern="1200" dirty="0" err="1">
                <a:solidFill>
                  <a:schemeClr val="tx1"/>
                </a:solidFill>
                <a:effectLst/>
                <a:latin typeface="+mn-lt"/>
                <a:ea typeface="ＭＳ Ｐゴシック" charset="0"/>
                <a:cs typeface="ＭＳ Ｐゴシック" charset="0"/>
              </a:rPr>
              <a:t>histopathology</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is</a:t>
            </a:r>
            <a:r>
              <a:rPr lang="it-IT" sz="1200" b="0" i="0" u="none" strike="noStrike" kern="1200" dirty="0">
                <a:solidFill>
                  <a:schemeClr val="tx1"/>
                </a:solidFill>
                <a:effectLst/>
                <a:latin typeface="+mn-lt"/>
                <a:ea typeface="ＭＳ Ｐゴシック" charset="0"/>
                <a:cs typeface="ＭＳ Ｐゴシック" charset="0"/>
              </a:rPr>
              <a:t> the best </a:t>
            </a:r>
            <a:r>
              <a:rPr lang="it-IT" sz="1200" b="0" i="0" u="none" strike="noStrike" kern="1200" dirty="0" err="1">
                <a:solidFill>
                  <a:schemeClr val="tx1"/>
                </a:solidFill>
                <a:effectLst/>
                <a:latin typeface="+mn-lt"/>
                <a:ea typeface="ＭＳ Ｐゴシック" charset="0"/>
                <a:cs typeface="ＭＳ Ｐゴシック" charset="0"/>
              </a:rPr>
              <a:t>approach</a:t>
            </a:r>
            <a:r>
              <a:rPr lang="it-IT" sz="1200" b="0" i="0" u="none" strike="noStrike" kern="1200" dirty="0">
                <a:solidFill>
                  <a:schemeClr val="tx1"/>
                </a:solidFill>
                <a:effectLst/>
                <a:latin typeface="+mn-lt"/>
                <a:ea typeface="ＭＳ Ｐゴシック" charset="0"/>
                <a:cs typeface="ＭＳ Ｐゴシック" charset="0"/>
              </a:rPr>
              <a:t> to </a:t>
            </a:r>
            <a:r>
              <a:rPr lang="it-IT" sz="1200" b="0" i="0" u="none" strike="noStrike" kern="1200" dirty="0" err="1">
                <a:solidFill>
                  <a:schemeClr val="tx1"/>
                </a:solidFill>
                <a:effectLst/>
                <a:latin typeface="+mn-lt"/>
                <a:ea typeface="ＭＳ Ｐゴシック" charset="0"/>
                <a:cs typeface="ＭＳ Ｐゴシック" charset="0"/>
              </a:rPr>
              <a:t>detect</a:t>
            </a:r>
            <a:r>
              <a:rPr lang="it-IT" sz="1200" b="0" i="0" u="none" strike="noStrike" kern="1200" dirty="0">
                <a:solidFill>
                  <a:schemeClr val="tx1"/>
                </a:solidFill>
                <a:effectLst/>
                <a:latin typeface="+mn-lt"/>
                <a:ea typeface="ＭＳ Ｐゴシック" charset="0"/>
                <a:cs typeface="ＭＳ Ｐゴシック" charset="0"/>
              </a:rPr>
              <a:t> and </a:t>
            </a:r>
            <a:r>
              <a:rPr lang="it-IT" sz="1200" b="0" i="0" u="none" strike="noStrike" kern="1200" dirty="0" err="1">
                <a:solidFill>
                  <a:schemeClr val="tx1"/>
                </a:solidFill>
                <a:effectLst/>
                <a:latin typeface="+mn-lt"/>
                <a:ea typeface="ＭＳ Ｐゴシック" charset="0"/>
                <a:cs typeface="ＭＳ Ｐゴシック" charset="0"/>
              </a:rPr>
              <a:t>accurately</a:t>
            </a:r>
            <a:r>
              <a:rPr lang="it-IT" sz="1200" b="0" i="0" u="none" strike="noStrike" kern="1200" dirty="0">
                <a:solidFill>
                  <a:schemeClr val="tx1"/>
                </a:solidFill>
                <a:effectLst/>
                <a:latin typeface="+mn-lt"/>
                <a:ea typeface="ＭＳ Ｐゴシック" charset="0"/>
                <a:cs typeface="ＭＳ Ｐゴシック" charset="0"/>
              </a:rPr>
              <a:t> risk-</a:t>
            </a:r>
            <a:r>
              <a:rPr lang="it-IT" sz="1200" b="0" i="0" u="none" strike="noStrike" kern="1200" dirty="0" err="1">
                <a:solidFill>
                  <a:schemeClr val="tx1"/>
                </a:solidFill>
                <a:effectLst/>
                <a:latin typeface="+mn-lt"/>
                <a:ea typeface="ＭＳ Ｐゴシック" charset="0"/>
                <a:cs typeface="ＭＳ Ｐゴシック" charset="0"/>
              </a:rPr>
              <a:t>stratify</a:t>
            </a:r>
            <a:r>
              <a:rPr lang="it-IT" sz="1200" b="0" i="0" u="none" strike="noStrike" kern="1200" dirty="0">
                <a:solidFill>
                  <a:schemeClr val="tx1"/>
                </a:solidFill>
                <a:effectLst/>
                <a:latin typeface="+mn-lt"/>
                <a:ea typeface="ＭＳ Ｐゴシック" charset="0"/>
                <a:cs typeface="ＭＳ Ｐゴシック" charset="0"/>
              </a:rPr>
              <a:t> GA and GIM. </a:t>
            </a:r>
            <a:r>
              <a:rPr lang="it-IT" sz="1200" b="0" i="0" u="none" strike="noStrike" kern="1200" dirty="0" err="1">
                <a:solidFill>
                  <a:schemeClr val="tx1"/>
                </a:solidFill>
                <a:effectLst/>
                <a:latin typeface="+mn-lt"/>
                <a:ea typeface="ＭＳ Ｐゴシック" charset="0"/>
                <a:cs typeface="ＭＳ Ｐゴシック" charset="0"/>
              </a:rPr>
              <a:t>Biopsies</a:t>
            </a:r>
            <a:r>
              <a:rPr lang="it-IT" sz="1200" b="0" i="0" u="none" strike="noStrike" kern="1200" dirty="0">
                <a:solidFill>
                  <a:schemeClr val="tx1"/>
                </a:solidFill>
                <a:effectLst/>
                <a:latin typeface="+mn-lt"/>
                <a:ea typeface="ＭＳ Ｐゴシック" charset="0"/>
                <a:cs typeface="ＭＳ Ｐゴシック" charset="0"/>
              </a:rPr>
              <a:t> following the Sydney </a:t>
            </a:r>
            <a:r>
              <a:rPr lang="it-IT" sz="1200" b="0" i="0" u="none" strike="noStrike" kern="1200" dirty="0" err="1">
                <a:solidFill>
                  <a:schemeClr val="tx1"/>
                </a:solidFill>
                <a:effectLst/>
                <a:latin typeface="+mn-lt"/>
                <a:ea typeface="ＭＳ Ｐゴシック" charset="0"/>
                <a:cs typeface="ＭＳ Ｐゴシック" charset="0"/>
              </a:rPr>
              <a:t>protocol</a:t>
            </a:r>
            <a:r>
              <a:rPr lang="it-IT" sz="1200" b="0" i="0" u="none" strike="noStrike" kern="1200" dirty="0">
                <a:solidFill>
                  <a:schemeClr val="tx1"/>
                </a:solidFill>
                <a:effectLst/>
                <a:latin typeface="+mn-lt"/>
                <a:ea typeface="ＭＳ Ｐゴシック" charset="0"/>
                <a:cs typeface="ＭＳ Ｐゴシック" charset="0"/>
              </a:rPr>
              <a:t> from the </a:t>
            </a:r>
            <a:r>
              <a:rPr lang="it-IT" sz="1200" b="0" i="0" u="none" strike="noStrike" kern="1200" dirty="0" err="1">
                <a:solidFill>
                  <a:schemeClr val="tx1"/>
                </a:solidFill>
                <a:effectLst/>
                <a:latin typeface="+mn-lt"/>
                <a:ea typeface="ＭＳ Ｐゴシック" charset="0"/>
                <a:cs typeface="ＭＳ Ｐゴシック" charset="0"/>
              </a:rPr>
              <a:t>antrum</a:t>
            </a:r>
            <a:r>
              <a:rPr lang="it-IT" sz="1200" b="0" i="0" u="none" strike="noStrike" kern="1200" dirty="0">
                <a:solidFill>
                  <a:schemeClr val="tx1"/>
                </a:solidFill>
                <a:effectLst/>
                <a:latin typeface="+mn-lt"/>
                <a:ea typeface="ＭＳ Ｐゴシック" charset="0"/>
                <a:cs typeface="ＭＳ Ｐゴシック" charset="0"/>
              </a:rPr>
              <a:t>, incisura, </a:t>
            </a:r>
            <a:r>
              <a:rPr lang="it-IT" sz="1200" b="0" i="0" u="none" strike="noStrike" kern="1200" dirty="0" err="1">
                <a:solidFill>
                  <a:schemeClr val="tx1"/>
                </a:solidFill>
                <a:effectLst/>
                <a:latin typeface="+mn-lt"/>
                <a:ea typeface="ＭＳ Ｐゴシック" charset="0"/>
                <a:cs typeface="ＭＳ Ｐゴシック" charset="0"/>
              </a:rPr>
              <a:t>lesser</a:t>
            </a:r>
            <a:r>
              <a:rPr lang="it-IT" sz="1200" b="0" i="0" u="none" strike="noStrike" kern="1200" dirty="0">
                <a:solidFill>
                  <a:schemeClr val="tx1"/>
                </a:solidFill>
                <a:effectLst/>
                <a:latin typeface="+mn-lt"/>
                <a:ea typeface="ＭＳ Ｐゴシック" charset="0"/>
                <a:cs typeface="ＭＳ Ｐゴシック" charset="0"/>
              </a:rPr>
              <a:t> and </a:t>
            </a:r>
            <a:r>
              <a:rPr lang="it-IT" sz="1200" b="0" i="0" u="none" strike="noStrike" kern="1200" dirty="0" err="1">
                <a:solidFill>
                  <a:schemeClr val="tx1"/>
                </a:solidFill>
                <a:effectLst/>
                <a:latin typeface="+mn-lt"/>
                <a:ea typeface="ＭＳ Ｐゴシック" charset="0"/>
                <a:cs typeface="ＭＳ Ｐゴシック" charset="0"/>
              </a:rPr>
              <a:t>greater</a:t>
            </a:r>
            <a:r>
              <a:rPr lang="it-IT" sz="1200" b="0" i="0" u="none" strike="noStrike" kern="1200" dirty="0">
                <a:solidFill>
                  <a:schemeClr val="tx1"/>
                </a:solidFill>
                <a:effectLst/>
                <a:latin typeface="+mn-lt"/>
                <a:ea typeface="ＭＳ Ｐゴシック" charset="0"/>
                <a:cs typeface="ＭＳ Ｐゴシック" charset="0"/>
              </a:rPr>
              <a:t> curvature </a:t>
            </a:r>
            <a:r>
              <a:rPr lang="it-IT" sz="1200" b="0" i="0" u="none" strike="noStrike" kern="1200" dirty="0" err="1">
                <a:solidFill>
                  <a:schemeClr val="tx1"/>
                </a:solidFill>
                <a:effectLst/>
                <a:latin typeface="+mn-lt"/>
                <a:ea typeface="ＭＳ Ｐゴシック" charset="0"/>
                <a:cs typeface="ＭＳ Ｐゴシック" charset="0"/>
              </a:rPr>
              <a:t>allow</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both</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diagnostic</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confirmation</a:t>
            </a:r>
            <a:r>
              <a:rPr lang="it-IT" sz="1200" b="0" i="0" u="none" strike="noStrike" kern="1200" dirty="0">
                <a:solidFill>
                  <a:schemeClr val="tx1"/>
                </a:solidFill>
                <a:effectLst/>
                <a:latin typeface="+mn-lt"/>
                <a:ea typeface="ＭＳ Ｐゴシック" charset="0"/>
                <a:cs typeface="ＭＳ Ｐゴシック" charset="0"/>
              </a:rPr>
              <a:t> and risk </a:t>
            </a:r>
            <a:r>
              <a:rPr lang="it-IT" sz="1200" b="0" i="0" u="none" strike="noStrike" kern="1200" dirty="0" err="1">
                <a:solidFill>
                  <a:schemeClr val="tx1"/>
                </a:solidFill>
                <a:effectLst/>
                <a:latin typeface="+mn-lt"/>
                <a:ea typeface="ＭＳ Ｐゴシック" charset="0"/>
                <a:cs typeface="ＭＳ Ｐゴシック" charset="0"/>
              </a:rPr>
              <a:t>stratification</a:t>
            </a:r>
            <a:r>
              <a:rPr lang="it-IT" sz="1200" b="0" i="0" u="none" strike="noStrike" kern="1200" dirty="0">
                <a:solidFill>
                  <a:schemeClr val="tx1"/>
                </a:solidFill>
                <a:effectLst/>
                <a:latin typeface="+mn-lt"/>
                <a:ea typeface="ＭＳ Ｐゴシック" charset="0"/>
                <a:cs typeface="ＭＳ Ｐゴシック" charset="0"/>
              </a:rPr>
              <a:t> for </a:t>
            </a:r>
            <a:r>
              <a:rPr lang="it-IT" sz="1200" b="0" i="0" u="none" strike="noStrike" kern="1200" dirty="0" err="1">
                <a:solidFill>
                  <a:schemeClr val="tx1"/>
                </a:solidFill>
                <a:effectLst/>
                <a:latin typeface="+mn-lt"/>
                <a:ea typeface="ＭＳ Ｐゴシック" charset="0"/>
                <a:cs typeface="ＭＳ Ｐゴシック" charset="0"/>
              </a:rPr>
              <a:t>progression</a:t>
            </a:r>
            <a:r>
              <a:rPr lang="it-IT" sz="1200" b="0" i="0" u="none" strike="noStrike" kern="1200" dirty="0">
                <a:solidFill>
                  <a:schemeClr val="tx1"/>
                </a:solidFill>
                <a:effectLst/>
                <a:latin typeface="+mn-lt"/>
                <a:ea typeface="ＭＳ Ｐゴシック" charset="0"/>
                <a:cs typeface="ＭＳ Ｐゴシック" charset="0"/>
              </a:rPr>
              <a:t> to </a:t>
            </a:r>
            <a:r>
              <a:rPr lang="it-IT" sz="1200" b="0" i="0" u="none" strike="noStrike" kern="1200" dirty="0" err="1">
                <a:solidFill>
                  <a:schemeClr val="tx1"/>
                </a:solidFill>
                <a:effectLst/>
                <a:latin typeface="+mn-lt"/>
                <a:ea typeface="ＭＳ Ｐゴシック" charset="0"/>
                <a:cs typeface="ＭＳ Ｐゴシック" charset="0"/>
              </a:rPr>
              <a:t>cancer</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Ideally</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biopsies</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should</a:t>
            </a:r>
            <a:r>
              <a:rPr lang="it-IT" sz="1200" b="0" i="0" u="none" strike="noStrike" kern="1200" dirty="0">
                <a:solidFill>
                  <a:schemeClr val="tx1"/>
                </a:solidFill>
                <a:effectLst/>
                <a:latin typeface="+mn-lt"/>
                <a:ea typeface="ＭＳ Ｐゴシック" charset="0"/>
                <a:cs typeface="ＭＳ Ｐゴシック" charset="0"/>
              </a:rPr>
              <a:t> be </a:t>
            </a:r>
            <a:r>
              <a:rPr lang="it-IT" sz="1200" b="0" i="0" u="none" strike="noStrike" kern="1200" dirty="0" err="1">
                <a:solidFill>
                  <a:schemeClr val="tx1"/>
                </a:solidFill>
                <a:effectLst/>
                <a:latin typeface="+mn-lt"/>
                <a:ea typeface="ＭＳ Ｐゴシック" charset="0"/>
                <a:cs typeface="ＭＳ Ｐゴシック" charset="0"/>
              </a:rPr>
              <a:t>directed</a:t>
            </a:r>
            <a:r>
              <a:rPr lang="it-IT" sz="1200" b="0" i="0" u="none" strike="noStrike" kern="1200" dirty="0">
                <a:solidFill>
                  <a:schemeClr val="tx1"/>
                </a:solidFill>
                <a:effectLst/>
                <a:latin typeface="+mn-lt"/>
                <a:ea typeface="ＭＳ Ｐゴシック" charset="0"/>
                <a:cs typeface="ＭＳ Ｐゴシック" charset="0"/>
              </a:rPr>
              <a:t> to </a:t>
            </a:r>
            <a:r>
              <a:rPr lang="it-IT" sz="1200" b="0" i="0" u="none" strike="noStrike" kern="1200" dirty="0" err="1">
                <a:solidFill>
                  <a:schemeClr val="tx1"/>
                </a:solidFill>
                <a:effectLst/>
                <a:latin typeface="+mn-lt"/>
                <a:ea typeface="ＭＳ Ｐゴシック" charset="0"/>
                <a:cs typeface="ＭＳ Ｐゴシック" charset="0"/>
              </a:rPr>
              <a:t>areas</a:t>
            </a:r>
            <a:r>
              <a:rPr lang="it-IT" sz="1200" b="0" i="0" u="none" strike="noStrike" kern="1200" dirty="0">
                <a:solidFill>
                  <a:schemeClr val="tx1"/>
                </a:solidFill>
                <a:effectLst/>
                <a:latin typeface="+mn-lt"/>
                <a:ea typeface="ＭＳ Ｐゴシック" charset="0"/>
                <a:cs typeface="ＭＳ Ｐゴシック" charset="0"/>
              </a:rPr>
              <a:t> of GA or GIM </a:t>
            </a:r>
            <a:r>
              <a:rPr lang="it-IT" sz="1200" b="0" i="0" u="none" strike="noStrike" kern="1200" dirty="0" err="1">
                <a:solidFill>
                  <a:schemeClr val="tx1"/>
                </a:solidFill>
                <a:effectLst/>
                <a:latin typeface="+mn-lt"/>
                <a:ea typeface="ＭＳ Ｐゴシック" charset="0"/>
                <a:cs typeface="ＭＳ Ｐゴシック" charset="0"/>
              </a:rPr>
              <a:t>visualised</a:t>
            </a:r>
            <a:r>
              <a:rPr lang="it-IT" sz="1200" b="0" i="0" u="none" strike="noStrike" kern="1200" dirty="0">
                <a:solidFill>
                  <a:schemeClr val="tx1"/>
                </a:solidFill>
                <a:effectLst/>
                <a:latin typeface="+mn-lt"/>
                <a:ea typeface="ＭＳ Ｐゴシック" charset="0"/>
                <a:cs typeface="ＭＳ Ｐゴシック" charset="0"/>
              </a:rPr>
              <a:t> by high-</a:t>
            </a:r>
            <a:r>
              <a:rPr lang="it-IT" sz="1200" b="0" i="0" u="none" strike="noStrike" kern="1200" dirty="0" err="1">
                <a:solidFill>
                  <a:schemeClr val="tx1"/>
                </a:solidFill>
                <a:effectLst/>
                <a:latin typeface="+mn-lt"/>
                <a:ea typeface="ＭＳ Ｐゴシック" charset="0"/>
                <a:cs typeface="ＭＳ Ｐゴシック" charset="0"/>
              </a:rPr>
              <a:t>quality</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endoscopy</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There</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is</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insufficient</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evidence</a:t>
            </a:r>
            <a:r>
              <a:rPr lang="it-IT" sz="1200" b="0" i="0" u="none" strike="noStrike" kern="1200" dirty="0">
                <a:solidFill>
                  <a:schemeClr val="tx1"/>
                </a:solidFill>
                <a:effectLst/>
                <a:latin typeface="+mn-lt"/>
                <a:ea typeface="ＭＳ Ｐゴシック" charset="0"/>
                <a:cs typeface="ＭＳ Ｐゴシック" charset="0"/>
              </a:rPr>
              <a:t> to support screening in a low-risk </a:t>
            </a:r>
            <a:r>
              <a:rPr lang="it-IT" sz="1200" b="0" i="0" u="none" strike="noStrike" kern="1200" dirty="0" err="1">
                <a:solidFill>
                  <a:schemeClr val="tx1"/>
                </a:solidFill>
                <a:effectLst/>
                <a:latin typeface="+mn-lt"/>
                <a:ea typeface="ＭＳ Ｐゴシック" charset="0"/>
                <a:cs typeface="ＭＳ Ｐゴシック" charset="0"/>
              </a:rPr>
              <a:t>population</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undergoing</a:t>
            </a:r>
            <a:r>
              <a:rPr lang="it-IT" sz="1200" b="0" i="0" u="none" strike="noStrike" kern="1200" dirty="0">
                <a:solidFill>
                  <a:schemeClr val="tx1"/>
                </a:solidFill>
                <a:effectLst/>
                <a:latin typeface="+mn-lt"/>
                <a:ea typeface="ＭＳ Ｐゴシック" charset="0"/>
                <a:cs typeface="ＭＳ Ｐゴシック" charset="0"/>
              </a:rPr>
              <a:t> routine </a:t>
            </a:r>
            <a:r>
              <a:rPr lang="it-IT" sz="1200" b="0" i="0" u="none" strike="noStrike" kern="1200" dirty="0" err="1">
                <a:solidFill>
                  <a:schemeClr val="tx1"/>
                </a:solidFill>
                <a:effectLst/>
                <a:latin typeface="+mn-lt"/>
                <a:ea typeface="ＭＳ Ｐゴシック" charset="0"/>
                <a:cs typeface="ＭＳ Ｐゴシック" charset="0"/>
              </a:rPr>
              <a:t>diagnostic</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oesophagogastroduodenoscopy</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such</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as</a:t>
            </a:r>
            <a:r>
              <a:rPr lang="it-IT" sz="1200" b="0" i="0" u="none" strike="noStrike" kern="1200" dirty="0">
                <a:solidFill>
                  <a:schemeClr val="tx1"/>
                </a:solidFill>
                <a:effectLst/>
                <a:latin typeface="+mn-lt"/>
                <a:ea typeface="ＭＳ Ｐゴシック" charset="0"/>
                <a:cs typeface="ＭＳ Ｐゴシック" charset="0"/>
              </a:rPr>
              <a:t> the UK, </a:t>
            </a:r>
            <a:r>
              <a:rPr lang="it-IT" sz="1200" b="0" i="0" u="none" strike="noStrike" kern="1200" dirty="0" err="1">
                <a:solidFill>
                  <a:schemeClr val="tx1"/>
                </a:solidFill>
                <a:effectLst/>
                <a:latin typeface="+mn-lt"/>
                <a:ea typeface="ＭＳ Ｐゴシック" charset="0"/>
                <a:cs typeface="ＭＳ Ｐゴシック" charset="0"/>
              </a:rPr>
              <a:t>but</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endoscopic</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surveillance</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every</a:t>
            </a:r>
            <a:r>
              <a:rPr lang="it-IT" sz="1200" b="0" i="0" u="none" strike="noStrike" kern="1200" dirty="0">
                <a:solidFill>
                  <a:schemeClr val="tx1"/>
                </a:solidFill>
                <a:effectLst/>
                <a:latin typeface="+mn-lt"/>
                <a:ea typeface="ＭＳ Ｐゴシック" charset="0"/>
                <a:cs typeface="ＭＳ Ｐゴシック" charset="0"/>
              </a:rPr>
              <a:t> 3 </a:t>
            </a:r>
            <a:r>
              <a:rPr lang="it-IT" sz="1200" b="0" i="0" u="none" strike="noStrike" kern="1200" dirty="0" err="1">
                <a:solidFill>
                  <a:schemeClr val="tx1"/>
                </a:solidFill>
                <a:effectLst/>
                <a:latin typeface="+mn-lt"/>
                <a:ea typeface="ＭＳ Ｐゴシック" charset="0"/>
                <a:cs typeface="ＭＳ Ｐゴシック" charset="0"/>
              </a:rPr>
              <a:t>years</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should</a:t>
            </a:r>
            <a:r>
              <a:rPr lang="it-IT" sz="1200" b="0" i="0" u="none" strike="noStrike" kern="1200" dirty="0">
                <a:solidFill>
                  <a:schemeClr val="tx1"/>
                </a:solidFill>
                <a:effectLst/>
                <a:latin typeface="+mn-lt"/>
                <a:ea typeface="ＭＳ Ｐゴシック" charset="0"/>
                <a:cs typeface="ＭＳ Ｐゴシック" charset="0"/>
              </a:rPr>
              <a:t> be </a:t>
            </a:r>
            <a:r>
              <a:rPr lang="it-IT" sz="1200" b="0" i="0" u="none" strike="noStrike" kern="1200" dirty="0" err="1">
                <a:solidFill>
                  <a:schemeClr val="tx1"/>
                </a:solidFill>
                <a:effectLst/>
                <a:latin typeface="+mn-lt"/>
                <a:ea typeface="ＭＳ Ｐゴシック" charset="0"/>
                <a:cs typeface="ＭＳ Ｐゴシック" charset="0"/>
              </a:rPr>
              <a:t>offered</a:t>
            </a:r>
            <a:r>
              <a:rPr lang="it-IT" sz="1200" b="0" i="0" u="none" strike="noStrike" kern="1200" dirty="0">
                <a:solidFill>
                  <a:schemeClr val="tx1"/>
                </a:solidFill>
                <a:effectLst/>
                <a:latin typeface="+mn-lt"/>
                <a:ea typeface="ＭＳ Ｐゴシック" charset="0"/>
                <a:cs typeface="ＭＳ Ｐゴシック" charset="0"/>
              </a:rPr>
              <a:t> to </a:t>
            </a:r>
            <a:r>
              <a:rPr lang="it-IT" sz="1200" b="0" i="0" u="none" strike="noStrike" kern="1200" dirty="0" err="1">
                <a:solidFill>
                  <a:schemeClr val="tx1"/>
                </a:solidFill>
                <a:effectLst/>
                <a:latin typeface="+mn-lt"/>
                <a:ea typeface="ＭＳ Ｐゴシック" charset="0"/>
                <a:cs typeface="ＭＳ Ｐゴシック" charset="0"/>
              </a:rPr>
              <a:t>patients</a:t>
            </a:r>
            <a:r>
              <a:rPr lang="it-IT" sz="1200" b="0" i="0" u="none" strike="noStrike" kern="1200" dirty="0">
                <a:solidFill>
                  <a:schemeClr val="tx1"/>
                </a:solidFill>
                <a:effectLst/>
                <a:latin typeface="+mn-lt"/>
                <a:ea typeface="ＭＳ Ｐゴシック" charset="0"/>
                <a:cs typeface="ＭＳ Ｐゴシック" charset="0"/>
              </a:rPr>
              <a:t> with </a:t>
            </a:r>
            <a:r>
              <a:rPr lang="it-IT" sz="1200" b="0" i="0" u="none" strike="noStrike" kern="1200" dirty="0" err="1">
                <a:solidFill>
                  <a:schemeClr val="tx1"/>
                </a:solidFill>
                <a:effectLst/>
                <a:latin typeface="+mn-lt"/>
                <a:ea typeface="ＭＳ Ｐゴシック" charset="0"/>
                <a:cs typeface="ＭＳ Ｐゴシック" charset="0"/>
              </a:rPr>
              <a:t>extensive</a:t>
            </a:r>
            <a:r>
              <a:rPr lang="it-IT" sz="1200" b="0" i="0" u="none" strike="noStrike" kern="1200" dirty="0">
                <a:solidFill>
                  <a:schemeClr val="tx1"/>
                </a:solidFill>
                <a:effectLst/>
                <a:latin typeface="+mn-lt"/>
                <a:ea typeface="ＭＳ Ｐゴシック" charset="0"/>
                <a:cs typeface="ＭＳ Ｐゴシック" charset="0"/>
              </a:rPr>
              <a:t> GA or GIM. </a:t>
            </a:r>
            <a:r>
              <a:rPr lang="it-IT" sz="1200" b="0" i="0" u="none" strike="noStrike" kern="1200" dirty="0" err="1">
                <a:solidFill>
                  <a:schemeClr val="tx1"/>
                </a:solidFill>
                <a:effectLst/>
                <a:latin typeface="+mn-lt"/>
                <a:ea typeface="ＭＳ Ｐゴシック" charset="0"/>
                <a:cs typeface="ＭＳ Ｐゴシック" charset="0"/>
              </a:rPr>
              <a:t>Endoscopic</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mucosal</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resection</a:t>
            </a:r>
            <a:r>
              <a:rPr lang="it-IT" sz="1200" b="0" i="0" u="none" strike="noStrike" kern="1200" dirty="0">
                <a:solidFill>
                  <a:schemeClr val="tx1"/>
                </a:solidFill>
                <a:effectLst/>
                <a:latin typeface="+mn-lt"/>
                <a:ea typeface="ＭＳ Ｐゴシック" charset="0"/>
                <a:cs typeface="ＭＳ Ｐゴシック" charset="0"/>
              </a:rPr>
              <a:t> or </a:t>
            </a:r>
            <a:r>
              <a:rPr lang="it-IT" sz="1200" b="0" i="0" u="none" strike="noStrike" kern="1200" dirty="0" err="1">
                <a:solidFill>
                  <a:schemeClr val="tx1"/>
                </a:solidFill>
                <a:effectLst/>
                <a:latin typeface="+mn-lt"/>
                <a:ea typeface="ＭＳ Ｐゴシック" charset="0"/>
                <a:cs typeface="ＭＳ Ｐゴシック" charset="0"/>
              </a:rPr>
              <a:t>endoscopic</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submucosal</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dissection</a:t>
            </a:r>
            <a:r>
              <a:rPr lang="it-IT" sz="1200" b="0" i="0" u="none" strike="noStrike" kern="1200" dirty="0">
                <a:solidFill>
                  <a:schemeClr val="tx1"/>
                </a:solidFill>
                <a:effectLst/>
                <a:latin typeface="+mn-lt"/>
                <a:ea typeface="ＭＳ Ｐゴシック" charset="0"/>
                <a:cs typeface="ＭＳ Ｐゴシック" charset="0"/>
              </a:rPr>
              <a:t> of </a:t>
            </a:r>
            <a:r>
              <a:rPr lang="it-IT" sz="1200" b="0" i="0" u="none" strike="noStrike" kern="1200" dirty="0" err="1">
                <a:solidFill>
                  <a:schemeClr val="tx1"/>
                </a:solidFill>
                <a:effectLst/>
                <a:latin typeface="+mn-lt"/>
                <a:ea typeface="ＭＳ Ｐゴシック" charset="0"/>
                <a:cs typeface="ＭＳ Ｐゴシック" charset="0"/>
              </a:rPr>
              <a:t>visible</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gastric</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dysplasia</a:t>
            </a:r>
            <a:r>
              <a:rPr lang="it-IT" sz="1200" b="0" i="0" u="none" strike="noStrike" kern="1200" dirty="0">
                <a:solidFill>
                  <a:schemeClr val="tx1"/>
                </a:solidFill>
                <a:effectLst/>
                <a:latin typeface="+mn-lt"/>
                <a:ea typeface="ＭＳ Ｐゴシック" charset="0"/>
                <a:cs typeface="ＭＳ Ｐゴシック" charset="0"/>
              </a:rPr>
              <a:t> and </a:t>
            </a:r>
            <a:r>
              <a:rPr lang="it-IT" sz="1200" b="0" i="0" u="none" strike="noStrike" kern="1200" dirty="0" err="1">
                <a:solidFill>
                  <a:schemeClr val="tx1"/>
                </a:solidFill>
                <a:effectLst/>
                <a:latin typeface="+mn-lt"/>
                <a:ea typeface="ＭＳ Ｐゴシック" charset="0"/>
                <a:cs typeface="ＭＳ Ｐゴシック" charset="0"/>
              </a:rPr>
              <a:t>early</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cancer</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has</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been</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shown</a:t>
            </a:r>
            <a:r>
              <a:rPr lang="it-IT" sz="1200" b="0" i="0" u="none" strike="noStrike" kern="1200" dirty="0">
                <a:solidFill>
                  <a:schemeClr val="tx1"/>
                </a:solidFill>
                <a:effectLst/>
                <a:latin typeface="+mn-lt"/>
                <a:ea typeface="ＭＳ Ｐゴシック" charset="0"/>
                <a:cs typeface="ＭＳ Ｐゴシック" charset="0"/>
              </a:rPr>
              <a:t> to be </a:t>
            </a:r>
            <a:r>
              <a:rPr lang="it-IT" sz="1200" b="0" i="0" u="none" strike="noStrike" kern="1200" dirty="0" err="1">
                <a:solidFill>
                  <a:schemeClr val="tx1"/>
                </a:solidFill>
                <a:effectLst/>
                <a:latin typeface="+mn-lt"/>
                <a:ea typeface="ＭＳ Ｐゴシック" charset="0"/>
                <a:cs typeface="ＭＳ Ｐゴシック" charset="0"/>
              </a:rPr>
              <a:t>efficacious</a:t>
            </a:r>
            <a:r>
              <a:rPr lang="it-IT" sz="1200" b="0" i="0" u="none" strike="noStrike" kern="1200" dirty="0">
                <a:solidFill>
                  <a:schemeClr val="tx1"/>
                </a:solidFill>
                <a:effectLst/>
                <a:latin typeface="+mn-lt"/>
                <a:ea typeface="ＭＳ Ｐゴシック" charset="0"/>
                <a:cs typeface="ＭＳ Ｐゴシック" charset="0"/>
              </a:rPr>
              <a:t> with a high success rate and low rate of </a:t>
            </a:r>
            <a:r>
              <a:rPr lang="it-IT" sz="1200" b="0" i="0" u="none" strike="noStrike" kern="1200" dirty="0" err="1">
                <a:solidFill>
                  <a:schemeClr val="tx1"/>
                </a:solidFill>
                <a:effectLst/>
                <a:latin typeface="+mn-lt"/>
                <a:ea typeface="ＭＳ Ｐゴシック" charset="0"/>
                <a:cs typeface="ＭＳ Ｐゴシック" charset="0"/>
              </a:rPr>
              <a:t>recurrence</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providing</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that</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specific</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quality</a:t>
            </a:r>
            <a:r>
              <a:rPr lang="it-IT" sz="1200" b="0" i="0" u="none" strike="noStrike" kern="1200" dirty="0">
                <a:solidFill>
                  <a:schemeClr val="tx1"/>
                </a:solidFill>
                <a:effectLst/>
                <a:latin typeface="+mn-lt"/>
                <a:ea typeface="ＭＳ Ｐゴシック" charset="0"/>
                <a:cs typeface="ＭＳ Ｐゴシック" charset="0"/>
              </a:rPr>
              <a:t> </a:t>
            </a:r>
            <a:r>
              <a:rPr lang="it-IT" sz="1200" b="0" i="0" u="none" strike="noStrike" kern="1200" dirty="0" err="1">
                <a:solidFill>
                  <a:schemeClr val="tx1"/>
                </a:solidFill>
                <a:effectLst/>
                <a:latin typeface="+mn-lt"/>
                <a:ea typeface="ＭＳ Ｐゴシック" charset="0"/>
                <a:cs typeface="ＭＳ Ｐゴシック" charset="0"/>
              </a:rPr>
              <a:t>criteria</a:t>
            </a:r>
            <a:r>
              <a:rPr lang="it-IT" sz="1200" b="0" i="0" u="none" strike="noStrike" kern="1200" dirty="0">
                <a:solidFill>
                  <a:schemeClr val="tx1"/>
                </a:solidFill>
                <a:effectLst/>
                <a:latin typeface="+mn-lt"/>
                <a:ea typeface="ＭＳ Ｐゴシック" charset="0"/>
                <a:cs typeface="ＭＳ Ｐゴシック" charset="0"/>
              </a:rPr>
              <a:t> are </a:t>
            </a:r>
            <a:r>
              <a:rPr lang="it-IT" sz="1200" b="0" i="0" u="none" strike="noStrike" kern="1200" dirty="0" err="1">
                <a:solidFill>
                  <a:schemeClr val="tx1"/>
                </a:solidFill>
                <a:effectLst/>
                <a:latin typeface="+mn-lt"/>
                <a:ea typeface="ＭＳ Ｐゴシック" charset="0"/>
                <a:cs typeface="ＭＳ Ｐゴシック" charset="0"/>
              </a:rPr>
              <a:t>met</a:t>
            </a:r>
            <a:r>
              <a:rPr lang="it-IT" sz="1200" b="0" i="0" u="none" strike="noStrike" kern="1200" dirty="0">
                <a:solidFill>
                  <a:schemeClr val="tx1"/>
                </a:solidFill>
                <a:effectLst/>
                <a:latin typeface="+mn-lt"/>
                <a:ea typeface="ＭＳ Ｐゴシック" charset="0"/>
                <a:cs typeface="ＭＳ Ｐゴシック" charset="0"/>
              </a:rPr>
              <a:t>.</a:t>
            </a:r>
          </a:p>
          <a:p>
            <a:endParaRPr lang="it-IT" sz="1200" b="0" i="0" u="none" strike="noStrike" kern="1200" dirty="0">
              <a:solidFill>
                <a:schemeClr val="tx1"/>
              </a:solidFill>
              <a:effectLst/>
              <a:latin typeface="+mn-lt"/>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200" kern="1200" dirty="0">
                <a:solidFill>
                  <a:schemeClr val="tx1"/>
                </a:solidFill>
                <a:effectLst/>
                <a:latin typeface="+mn-lt"/>
                <a:ea typeface="ＭＳ Ｐゴシック" charset="0"/>
                <a:cs typeface="ＭＳ Ｐゴシック" charset="0"/>
              </a:rPr>
              <a:t>La ESD, anche nel mondo occidentale, ha subito una diffusione notevole ed è sempre più in uso come trattamento endoscopico delle lesioni neoplastiche precoci dello stomaco (LNPS): l’</a:t>
            </a:r>
            <a:r>
              <a:rPr lang="it-IT" sz="1200" kern="1200" dirty="0" err="1">
                <a:solidFill>
                  <a:schemeClr val="tx1"/>
                </a:solidFill>
                <a:effectLst/>
                <a:latin typeface="+mn-lt"/>
                <a:ea typeface="ＭＳ Ｐゴシック" charset="0"/>
                <a:cs typeface="ＭＳ Ｐゴシック" charset="0"/>
              </a:rPr>
              <a:t>early</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gastric</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cancer</a:t>
            </a:r>
            <a:r>
              <a:rPr lang="it-IT" sz="1200" kern="1200" dirty="0">
                <a:solidFill>
                  <a:schemeClr val="tx1"/>
                </a:solidFill>
                <a:effectLst/>
                <a:latin typeface="+mn-lt"/>
                <a:ea typeface="ＭＳ Ｐゴシック" charset="0"/>
                <a:cs typeface="ＭＳ Ｐゴシック" charset="0"/>
              </a:rPr>
              <a:t> (EGC) e le lesioni con displasia severa. Attualmente, la ESD delle lesioni gastriche, in sostituzione della chirurgia tradizionale, è il </a:t>
            </a:r>
            <a:r>
              <a:rPr lang="it-IT" sz="1200" kern="1200" dirty="0" err="1">
                <a:solidFill>
                  <a:schemeClr val="tx1"/>
                </a:solidFill>
                <a:effectLst/>
                <a:latin typeface="+mn-lt"/>
                <a:ea typeface="ＭＳ Ｐゴシック" charset="0"/>
                <a:cs typeface="ＭＳ Ｐゴシック" charset="0"/>
              </a:rPr>
              <a:t>gold</a:t>
            </a:r>
            <a:r>
              <a:rPr lang="it-IT" sz="1200" kern="1200" dirty="0">
                <a:solidFill>
                  <a:schemeClr val="tx1"/>
                </a:solidFill>
                <a:effectLst/>
                <a:latin typeface="+mn-lt"/>
                <a:ea typeface="ＭＳ Ｐゴシック" charset="0"/>
                <a:cs typeface="ＭＳ Ｐゴシック" charset="0"/>
              </a:rPr>
              <a:t> standard terapeutico per tutte quelle lesioni gastriche per le quali la resezione endoscopica è curativa (4). </a:t>
            </a:r>
          </a:p>
          <a:p>
            <a:endParaRPr lang="it-IT" sz="1200" b="0" i="0" u="none" strike="noStrike" kern="1200" dirty="0">
              <a:solidFill>
                <a:schemeClr val="tx1"/>
              </a:solidFill>
              <a:effectLst/>
              <a:latin typeface="+mn-lt"/>
              <a:ea typeface="ＭＳ Ｐゴシック" charset="0"/>
              <a:cs typeface="ＭＳ Ｐゴシック" charset="0"/>
            </a:endParaRPr>
          </a:p>
          <a:p>
            <a:endParaRPr lang="it-IT" dirty="0"/>
          </a:p>
        </p:txBody>
      </p:sp>
      <p:sp>
        <p:nvSpPr>
          <p:cNvPr id="4" name="Segnaposto numero diapositiva 3"/>
          <p:cNvSpPr>
            <a:spLocks noGrp="1"/>
          </p:cNvSpPr>
          <p:nvPr>
            <p:ph type="sldNum" sz="quarter" idx="5"/>
          </p:nvPr>
        </p:nvSpPr>
        <p:spPr/>
        <p:txBody>
          <a:bodyPr/>
          <a:lstStyle/>
          <a:p>
            <a:pPr>
              <a:defRPr/>
            </a:pPr>
            <a:fld id="{B450C5CD-3541-4F0B-8A44-2899EEB2344A}" type="slidenum">
              <a:rPr lang="it-IT" smtClean="0"/>
              <a:pPr>
                <a:defRPr/>
              </a:pPr>
              <a:t>4</a:t>
            </a:fld>
            <a:endParaRPr lang="it-IT"/>
          </a:p>
        </p:txBody>
      </p:sp>
    </p:spTree>
    <p:extLst>
      <p:ext uri="{BB962C8B-B14F-4D97-AF65-F5344CB8AC3E}">
        <p14:creationId xmlns:p14="http://schemas.microsoft.com/office/powerpoint/2010/main" val="2656988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85000" lnSpcReduction="20000"/>
          </a:bodyPr>
          <a:lstStyle/>
          <a:p>
            <a:r>
              <a:rPr lang="it-IT" sz="1200" kern="1200" dirty="0" smtClean="0">
                <a:solidFill>
                  <a:schemeClr val="tx1"/>
                </a:solidFill>
                <a:effectLst/>
                <a:latin typeface="+mn-lt"/>
                <a:ea typeface="ＭＳ Ｐゴシック" charset="0"/>
                <a:cs typeface="ＭＳ Ｐゴシック" charset="0"/>
              </a:rPr>
              <a:t>Detto </a:t>
            </a:r>
            <a:r>
              <a:rPr lang="it-IT" sz="1200" kern="1200" dirty="0" err="1" smtClean="0">
                <a:solidFill>
                  <a:schemeClr val="tx1"/>
                </a:solidFill>
                <a:effectLst/>
                <a:latin typeface="+mn-lt"/>
                <a:ea typeface="ＭＳ Ｐゴシック" charset="0"/>
                <a:cs typeface="ＭＳ Ｐゴシック" charset="0"/>
              </a:rPr>
              <a:t>qs</a:t>
            </a:r>
            <a:r>
              <a:rPr lang="it-IT" sz="1200" kern="1200" dirty="0" smtClean="0">
                <a:solidFill>
                  <a:schemeClr val="tx1"/>
                </a:solidFill>
                <a:effectLst/>
                <a:latin typeface="+mn-lt"/>
                <a:ea typeface="ＭＳ Ｐゴシック" charset="0"/>
                <a:cs typeface="ＭＳ Ｐゴシック" charset="0"/>
              </a:rPr>
              <a:t>…diciamo che…...Leggere </a:t>
            </a:r>
            <a:r>
              <a:rPr lang="it-IT" sz="1200" kern="1200" dirty="0">
                <a:solidFill>
                  <a:schemeClr val="tx1"/>
                </a:solidFill>
                <a:effectLst/>
                <a:latin typeface="+mn-lt"/>
                <a:ea typeface="ＭＳ Ｐゴシック" charset="0"/>
                <a:cs typeface="ＭＳ Ｐゴシック" charset="0"/>
              </a:rPr>
              <a:t>dia</a:t>
            </a:r>
          </a:p>
          <a:p>
            <a:r>
              <a:rPr lang="it-IT" sz="1200" kern="1200" dirty="0">
                <a:solidFill>
                  <a:schemeClr val="tx1"/>
                </a:solidFill>
                <a:effectLst/>
                <a:latin typeface="+mn-lt"/>
                <a:ea typeface="ＭＳ Ｐゴシック" charset="0"/>
                <a:cs typeface="ＭＳ Ｐゴシック" charset="0"/>
              </a:rPr>
              <a:t>-------------------------------------------------------------------------------------------------------------------------------------------------</a:t>
            </a:r>
          </a:p>
          <a:p>
            <a:r>
              <a:rPr lang="it-IT" sz="1200" kern="1200" dirty="0">
                <a:solidFill>
                  <a:schemeClr val="tx1"/>
                </a:solidFill>
                <a:effectLst/>
                <a:latin typeface="+mn-lt"/>
                <a:ea typeface="ＭＳ Ｐゴシック" charset="0"/>
                <a:cs typeface="ＭＳ Ｐゴシック" charset="0"/>
              </a:rPr>
              <a:t>Le linee guida della società europea di endoscopia digestiva (ESGE) del 2015 (4) forniscono raccomandazioni precise sull’uso dell’ESD nel trattamento delle LNPS. In Italia la pratica delle ESD non è uniformemente utilizzata, ma, negli ultimi anni, per le competenze raggiunte da molti endoscopisti, attraverso percorsi formativi complessi e performanti, ha ricevuto notevole impulso. </a:t>
            </a:r>
          </a:p>
          <a:p>
            <a:r>
              <a:rPr lang="it-IT" sz="1200" kern="1200" dirty="0">
                <a:solidFill>
                  <a:schemeClr val="tx1"/>
                </a:solidFill>
                <a:effectLst/>
                <a:latin typeface="+mn-lt"/>
                <a:ea typeface="ＭＳ Ｐゴシック" charset="0"/>
                <a:cs typeface="ＭＳ Ｐゴシック" charset="0"/>
              </a:rPr>
              <a:t>La ESD, nata per il trattamento dell’EGC (5-6), mantenendo massima l’attenzione sulla sicurezza oncologica (7-12), sulla tecnica e le strumentazioni (13-20), è una procedura “</a:t>
            </a:r>
            <a:r>
              <a:rPr lang="it-IT" sz="1200" kern="1200" dirty="0" err="1">
                <a:solidFill>
                  <a:schemeClr val="tx1"/>
                </a:solidFill>
                <a:effectLst/>
                <a:latin typeface="+mn-lt"/>
                <a:ea typeface="ＭＳ Ｐゴシック" charset="0"/>
                <a:cs typeface="ＭＳ Ｐゴシック" charset="0"/>
              </a:rPr>
              <a:t>challenging</a:t>
            </a:r>
            <a:r>
              <a:rPr lang="it-IT" sz="1200" kern="1200" dirty="0">
                <a:solidFill>
                  <a:schemeClr val="tx1"/>
                </a:solidFill>
                <a:effectLst/>
                <a:latin typeface="+mn-lt"/>
                <a:ea typeface="ＭＳ Ｐゴシック" charset="0"/>
                <a:cs typeface="ＭＳ Ｐゴシック" charset="0"/>
              </a:rPr>
              <a:t>”. I dati sull’efficacia e sicurezza dell’ESD gastrica su ampie casistiche sono presenti nei paesi orientali in modo retrospettivo (7-12) e, negli ultimi anni, in modo prospettico (21-23), ma, nel mondo occidentale, sono carenti, soprattutto riguardo le indicazioni estese. Complessivamente, le evidenze scientifiche indicano l’utilizzo della ESD gastrica nelle indicazioni “relative” o “</a:t>
            </a:r>
            <a:r>
              <a:rPr lang="it-IT" sz="1200" kern="1200" dirty="0" err="1">
                <a:solidFill>
                  <a:schemeClr val="tx1"/>
                </a:solidFill>
                <a:effectLst/>
                <a:latin typeface="+mn-lt"/>
                <a:ea typeface="ＭＳ Ｐゴシック" charset="0"/>
                <a:cs typeface="ＭＳ Ｐゴシック" charset="0"/>
              </a:rPr>
              <a:t>expanded</a:t>
            </a:r>
            <a:r>
              <a:rPr lang="it-IT" sz="1200" kern="1200" dirty="0">
                <a:solidFill>
                  <a:schemeClr val="tx1"/>
                </a:solidFill>
                <a:effectLst/>
                <a:latin typeface="+mn-lt"/>
                <a:ea typeface="ＭＳ Ｐゴシック" charset="0"/>
                <a:cs typeface="ＭＳ Ｐゴシック" charset="0"/>
              </a:rPr>
              <a:t>” a tutte le latitudini, ponendo limiti dimensionali in caso di ulcerazione o infiltrazione sottomucosa (4), proprio al fine di assicurare la curabilità.</a:t>
            </a:r>
          </a:p>
          <a:p>
            <a:r>
              <a:rPr lang="it-IT" sz="1200" kern="1200" dirty="0" err="1">
                <a:solidFill>
                  <a:schemeClr val="tx1"/>
                </a:solidFill>
                <a:effectLst/>
                <a:latin typeface="+mn-lt"/>
                <a:ea typeface="ＭＳ Ｐゴシック" charset="0"/>
                <a:cs typeface="ＭＳ Ｐゴシック" charset="0"/>
              </a:rPr>
              <a:t>Gotoda</a:t>
            </a:r>
            <a:r>
              <a:rPr lang="it-IT" sz="1200" kern="1200" dirty="0">
                <a:solidFill>
                  <a:schemeClr val="tx1"/>
                </a:solidFill>
                <a:effectLst/>
                <a:latin typeface="+mn-lt"/>
                <a:ea typeface="ＭＳ Ｐゴシック" charset="0"/>
                <a:cs typeface="ＭＳ Ｐゴシック" charset="0"/>
              </a:rPr>
              <a:t>, pioniere delle ESD, ha sostenuto che la ESD è superiore alla resezione endoscopica mucosa standard (EMR) perché consente la resezione “en bloc” delle lesioni gastriche, indipendentemente dalle dimensioni e dalla sede (5,13), rendendo affidabile la valutazione istologica ai fini della valutazione della radicalità oncologica. Negli anni sono aumentati gli studi di coorte, retrospettivi e prospettici che documentano che anche i criteri allargati di indicazione alla ESD corrispondono ad una efficacia oncologica (curabilità della ESD). Tuttavia, esiste ancora oggi una differenza in tal senso tra oriente e occidente e i dati scientifici disponibili sono per lo più orientali, con una differenza di percentuale di ESD rispetto alle resezioni chirurgiche per carcinoma gastrico che trovano la loro spiegazione nella presenza di programma di screening del cancro gastrico in paesi come il Giappone, la Korea e la Cina.</a:t>
            </a:r>
          </a:p>
          <a:p>
            <a:r>
              <a:rPr lang="it-IT" sz="1200" kern="1200" dirty="0">
                <a:solidFill>
                  <a:schemeClr val="tx1"/>
                </a:solidFill>
                <a:effectLst/>
                <a:latin typeface="+mn-lt"/>
                <a:ea typeface="ＭＳ Ｐゴシック" charset="0"/>
                <a:cs typeface="ＭＳ Ｐゴシック" charset="0"/>
              </a:rPr>
              <a:t>Uno studio prospettico osservazionale multicentrico occidentale che permetta di creare un database sull’uso dell’ESD nelle LNPS è fondamentale per fornire informazioni riguardanti l’efficacia e la sicurezza di questa metodica e, quindi, sui criteri applicati nell’utilizzo dell’ESD nel trattamento del carcinoma gastrico precoce.</a:t>
            </a:r>
          </a:p>
          <a:p>
            <a:r>
              <a:rPr lang="it-IT" sz="1200" kern="1200" dirty="0">
                <a:solidFill>
                  <a:schemeClr val="tx1"/>
                </a:solidFill>
                <a:effectLst/>
                <a:latin typeface="+mn-lt"/>
                <a:ea typeface="ＭＳ Ｐゴシック" charset="0"/>
                <a:cs typeface="ＭＳ Ｐゴシック" charset="0"/>
              </a:rPr>
              <a:t> </a:t>
            </a:r>
          </a:p>
          <a:p>
            <a:endParaRPr lang="it-IT" dirty="0"/>
          </a:p>
        </p:txBody>
      </p:sp>
    </p:spTree>
    <p:extLst>
      <p:ext uri="{BB962C8B-B14F-4D97-AF65-F5344CB8AC3E}">
        <p14:creationId xmlns:p14="http://schemas.microsoft.com/office/powerpoint/2010/main" val="353998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20000"/>
          </a:bodyPr>
          <a:lstStyle/>
          <a:p>
            <a:r>
              <a:rPr lang="it-IT" sz="1200" b="0" kern="1200" dirty="0">
                <a:solidFill>
                  <a:schemeClr val="tx1"/>
                </a:solidFill>
                <a:effectLst/>
                <a:latin typeface="+mn-lt"/>
                <a:ea typeface="ＭＳ Ｐゴシック" charset="0"/>
                <a:cs typeface="ＭＳ Ｐゴシック" charset="0"/>
              </a:rPr>
              <a:t>Leggere dia</a:t>
            </a:r>
          </a:p>
          <a:p>
            <a:r>
              <a:rPr lang="it-IT" sz="1200" b="0" kern="1200" dirty="0">
                <a:solidFill>
                  <a:schemeClr val="tx1"/>
                </a:solidFill>
                <a:effectLst/>
                <a:latin typeface="+mn-lt"/>
                <a:ea typeface="ＭＳ Ｐゴシック" charset="0"/>
                <a:cs typeface="ＭＳ Ｐゴシック" charset="0"/>
              </a:rPr>
              <a:t>--------------------------------------------------------</a:t>
            </a:r>
          </a:p>
          <a:p>
            <a:r>
              <a:rPr lang="it-IT" sz="1200" b="1" kern="1200" dirty="0">
                <a:solidFill>
                  <a:schemeClr val="tx1"/>
                </a:solidFill>
                <a:effectLst/>
                <a:latin typeface="+mn-lt"/>
                <a:ea typeface="ＭＳ Ｐゴシック" charset="0"/>
                <a:cs typeface="ＭＳ Ｐゴシック" charset="0"/>
              </a:rPr>
              <a:t>2.  Obiettivi dello studio</a:t>
            </a:r>
            <a:endParaRPr lang="it-IT" sz="1200" kern="1200" dirty="0">
              <a:solidFill>
                <a:schemeClr val="tx1"/>
              </a:solidFill>
              <a:effectLst/>
              <a:latin typeface="+mn-lt"/>
              <a:ea typeface="ＭＳ Ｐゴシック" charset="0"/>
              <a:cs typeface="ＭＳ Ｐゴシック" charset="0"/>
            </a:endParaRPr>
          </a:p>
          <a:p>
            <a:r>
              <a:rPr lang="it-IT" sz="1200" b="1" kern="1200" dirty="0">
                <a:solidFill>
                  <a:schemeClr val="tx1"/>
                </a:solidFill>
                <a:effectLst/>
                <a:latin typeface="+mn-lt"/>
                <a:ea typeface="ＭＳ Ｐゴシック" charset="0"/>
                <a:cs typeface="ＭＳ Ｐゴシック" charset="0"/>
              </a:rPr>
              <a:t> </a:t>
            </a:r>
            <a:endParaRPr lang="it-IT" sz="1200" kern="1200" dirty="0">
              <a:solidFill>
                <a:schemeClr val="tx1"/>
              </a:solidFill>
              <a:effectLst/>
              <a:latin typeface="+mn-lt"/>
              <a:ea typeface="ＭＳ Ｐゴシック" charset="0"/>
              <a:cs typeface="ＭＳ Ｐゴシック" charset="0"/>
            </a:endParaRPr>
          </a:p>
          <a:p>
            <a:r>
              <a:rPr lang="it-IT" sz="1200" b="1" kern="1200" dirty="0">
                <a:solidFill>
                  <a:schemeClr val="tx1"/>
                </a:solidFill>
                <a:effectLst/>
                <a:latin typeface="+mn-lt"/>
                <a:ea typeface="ＭＳ Ｐゴシック" charset="0"/>
                <a:cs typeface="ＭＳ Ｐゴシック" charset="0"/>
              </a:rPr>
              <a:t>2.1 Obiettivo primario</a:t>
            </a:r>
            <a:endParaRPr lang="it-IT" sz="1200" kern="1200" dirty="0">
              <a:solidFill>
                <a:schemeClr val="tx1"/>
              </a:solidFill>
              <a:effectLst/>
              <a:latin typeface="+mn-lt"/>
              <a:ea typeface="ＭＳ Ｐゴシック" charset="0"/>
              <a:cs typeface="ＭＳ Ｐゴシック" charset="0"/>
            </a:endParaRPr>
          </a:p>
          <a:p>
            <a:r>
              <a:rPr lang="it-IT" sz="1200" kern="1200" dirty="0">
                <a:solidFill>
                  <a:schemeClr val="tx1"/>
                </a:solidFill>
                <a:effectLst/>
                <a:latin typeface="+mn-lt"/>
                <a:ea typeface="ＭＳ Ｐゴシック" charset="0"/>
                <a:cs typeface="ＭＳ Ｐゴシック" charset="0"/>
              </a:rPr>
              <a:t>L'obiettivo principale dello studio è creare un archivio elettronico nazionale che raccolga,  prospettivamente, dati relativi alle caratteristiche dei soggetti sottoposti a ESD per EGC, alle resezioni endoscopiche effettuate, alle caratteristiche istologiche e ai relativi esiti clinici, per valutare l’efficacia e le complicanze della ESD nel trattamento delle LNPS, in considerazione, appunto, dei molteplici fattori relativi alla lesione, alla tecnica e alla tipologia di paziente (long e short </a:t>
            </a:r>
            <a:r>
              <a:rPr lang="it-IT" sz="1200" kern="1200" dirty="0" err="1">
                <a:solidFill>
                  <a:schemeClr val="tx1"/>
                </a:solidFill>
                <a:effectLst/>
                <a:latin typeface="+mn-lt"/>
                <a:ea typeface="ＭＳ Ｐゴシック" charset="0"/>
                <a:cs typeface="ＭＳ Ｐゴシック" charset="0"/>
              </a:rPr>
              <a:t>term</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outcome</a:t>
            </a:r>
            <a:r>
              <a:rPr lang="it-IT" sz="1200" kern="1200" dirty="0">
                <a:solidFill>
                  <a:schemeClr val="tx1"/>
                </a:solidFill>
                <a:effectLst/>
                <a:latin typeface="+mn-lt"/>
                <a:ea typeface="ＭＳ Ｐゴシック" charset="0"/>
                <a:cs typeface="ＭＳ Ｐゴシック" charset="0"/>
              </a:rPr>
              <a:t> dell’ESD nell’EGC).  </a:t>
            </a:r>
          </a:p>
          <a:p>
            <a:r>
              <a:rPr lang="it-IT" sz="1200" kern="1200" dirty="0">
                <a:solidFill>
                  <a:schemeClr val="tx1"/>
                </a:solidFill>
                <a:effectLst/>
                <a:latin typeface="+mn-lt"/>
                <a:ea typeface="ＭＳ Ｐゴシック" charset="0"/>
                <a:cs typeface="ＭＳ Ｐゴシック" charset="0"/>
              </a:rPr>
              <a:t> </a:t>
            </a:r>
          </a:p>
          <a:p>
            <a:r>
              <a:rPr lang="it-IT" sz="1200" b="1" kern="1200" dirty="0">
                <a:solidFill>
                  <a:schemeClr val="tx1"/>
                </a:solidFill>
                <a:effectLst/>
                <a:latin typeface="+mn-lt"/>
                <a:ea typeface="ＭＳ Ｐゴシック" charset="0"/>
                <a:cs typeface="ＭＳ Ｐゴシック" charset="0"/>
              </a:rPr>
              <a:t>2.2 Obiettivo secondario</a:t>
            </a:r>
            <a:endParaRPr lang="it-IT" sz="1200" kern="1200" dirty="0">
              <a:solidFill>
                <a:schemeClr val="tx1"/>
              </a:solidFill>
              <a:effectLst/>
              <a:latin typeface="+mn-lt"/>
              <a:ea typeface="ＭＳ Ｐゴシック" charset="0"/>
              <a:cs typeface="ＭＳ Ｐゴシック" charset="0"/>
            </a:endParaRPr>
          </a:p>
          <a:p>
            <a:r>
              <a:rPr lang="it-IT" sz="1200" kern="1200" dirty="0">
                <a:solidFill>
                  <a:schemeClr val="tx1"/>
                </a:solidFill>
                <a:effectLst/>
                <a:latin typeface="+mn-lt"/>
                <a:ea typeface="ＭＳ Ｐゴシック" charset="0"/>
                <a:cs typeface="ＭＳ Ｐゴシック" charset="0"/>
              </a:rPr>
              <a:t>L'obiettivo secondario dello studio è analizzare e descrivere i dati per valutare:</a:t>
            </a:r>
          </a:p>
          <a:p>
            <a:pPr lvl="0"/>
            <a:r>
              <a:rPr lang="it-IT" sz="1200" kern="1200" dirty="0">
                <a:solidFill>
                  <a:schemeClr val="tx1"/>
                </a:solidFill>
                <a:effectLst/>
                <a:latin typeface="+mn-lt"/>
                <a:ea typeface="ＭＳ Ｐゴシック" charset="0"/>
                <a:cs typeface="ＭＳ Ｐゴシック" charset="0"/>
              </a:rPr>
              <a:t>le indicazioni alla ESD gastrica</a:t>
            </a:r>
          </a:p>
          <a:p>
            <a:pPr lvl="0"/>
            <a:r>
              <a:rPr lang="it-IT" sz="1200" kern="1200" dirty="0">
                <a:solidFill>
                  <a:schemeClr val="tx1"/>
                </a:solidFill>
                <a:effectLst/>
                <a:latin typeface="+mn-lt"/>
                <a:ea typeface="ＭＳ Ｐゴシック" charset="0"/>
                <a:cs typeface="ＭＳ Ｐゴシック" charset="0"/>
              </a:rPr>
              <a:t>la percentuale, nel long </a:t>
            </a:r>
            <a:r>
              <a:rPr lang="it-IT" sz="1200" kern="1200" dirty="0" err="1">
                <a:solidFill>
                  <a:schemeClr val="tx1"/>
                </a:solidFill>
                <a:effectLst/>
                <a:latin typeface="+mn-lt"/>
                <a:ea typeface="ＭＳ Ｐゴシック" charset="0"/>
                <a:cs typeface="ＭＳ Ｐゴシック" charset="0"/>
              </a:rPr>
              <a:t>term</a:t>
            </a:r>
            <a:r>
              <a:rPr lang="it-IT" sz="1200" kern="1200" dirty="0">
                <a:solidFill>
                  <a:schemeClr val="tx1"/>
                </a:solidFill>
                <a:effectLst/>
                <a:latin typeface="+mn-lt"/>
                <a:ea typeface="ＭＳ Ｐゴシック" charset="0"/>
                <a:cs typeface="ＭＳ Ｐゴシック" charset="0"/>
              </a:rPr>
              <a:t> delle ESD gastriche effettuate in caso di indicazione “estesa”, di:</a:t>
            </a:r>
          </a:p>
          <a:p>
            <a:pPr lvl="0"/>
            <a:r>
              <a:rPr lang="it-IT" sz="1200" kern="1200" dirty="0">
                <a:solidFill>
                  <a:schemeClr val="tx1"/>
                </a:solidFill>
                <a:effectLst/>
                <a:latin typeface="+mn-lt"/>
                <a:ea typeface="ＭＳ Ｐゴシック" charset="0"/>
                <a:cs typeface="ＭＳ Ｐゴシック" charset="0"/>
              </a:rPr>
              <a:t>EGC sincroni</a:t>
            </a:r>
          </a:p>
          <a:p>
            <a:pPr lvl="0"/>
            <a:r>
              <a:rPr lang="it-IT" sz="1200" kern="1200" dirty="0">
                <a:solidFill>
                  <a:schemeClr val="tx1"/>
                </a:solidFill>
                <a:effectLst/>
                <a:latin typeface="+mn-lt"/>
                <a:ea typeface="ＭＳ Ｐゴシック" charset="0"/>
                <a:cs typeface="ＭＳ Ｐゴシック" charset="0"/>
              </a:rPr>
              <a:t>recidiva locale</a:t>
            </a:r>
          </a:p>
          <a:p>
            <a:pPr lvl="0"/>
            <a:r>
              <a:rPr lang="it-IT" sz="1200" kern="1200" dirty="0">
                <a:solidFill>
                  <a:schemeClr val="tx1"/>
                </a:solidFill>
                <a:effectLst/>
                <a:latin typeface="+mn-lt"/>
                <a:ea typeface="ＭＳ Ｐゴシック" charset="0"/>
                <a:cs typeface="ＭＳ Ｐゴシック" charset="0"/>
              </a:rPr>
              <a:t>lesioni ripetitive a distanza (linfonodali e di organo)</a:t>
            </a:r>
          </a:p>
          <a:p>
            <a:pPr lvl="0"/>
            <a:r>
              <a:rPr lang="it-IT" sz="1200" kern="1200" dirty="0">
                <a:solidFill>
                  <a:schemeClr val="tx1"/>
                </a:solidFill>
                <a:effectLst/>
                <a:latin typeface="+mn-lt"/>
                <a:ea typeface="ＭＳ Ｐゴシック" charset="0"/>
                <a:cs typeface="ＭＳ Ｐゴシック" charset="0"/>
              </a:rPr>
              <a:t>la percentuale di soggetti che sviluppano lesioni </a:t>
            </a:r>
            <a:r>
              <a:rPr lang="it-IT" sz="1200" kern="1200" dirty="0" err="1">
                <a:solidFill>
                  <a:schemeClr val="tx1"/>
                </a:solidFill>
                <a:effectLst/>
                <a:latin typeface="+mn-lt"/>
                <a:ea typeface="ＭＳ Ｐゴシック" charset="0"/>
                <a:cs typeface="ＭＳ Ｐゴシック" charset="0"/>
              </a:rPr>
              <a:t>metacrone</a:t>
            </a:r>
            <a:r>
              <a:rPr lang="it-IT" sz="1200" kern="1200" dirty="0">
                <a:solidFill>
                  <a:schemeClr val="tx1"/>
                </a:solidFill>
                <a:effectLst/>
                <a:latin typeface="+mn-lt"/>
                <a:ea typeface="ＭＳ Ｐゴシック" charset="0"/>
                <a:cs typeface="ＭＳ Ｐゴシック" charset="0"/>
              </a:rPr>
              <a:t> gastriche o manifestano lesioni sincrone “</a:t>
            </a:r>
            <a:r>
              <a:rPr lang="it-IT" sz="1200" kern="1200" dirty="0" err="1">
                <a:solidFill>
                  <a:schemeClr val="tx1"/>
                </a:solidFill>
                <a:effectLst/>
                <a:latin typeface="+mn-lt"/>
                <a:ea typeface="ＭＳ Ｐゴシック" charset="0"/>
                <a:cs typeface="ＭＳ Ｐゴシック" charset="0"/>
              </a:rPr>
              <a:t>missed</a:t>
            </a:r>
            <a:r>
              <a:rPr lang="it-IT" sz="1200" kern="1200" dirty="0">
                <a:solidFill>
                  <a:schemeClr val="tx1"/>
                </a:solidFill>
                <a:effectLst/>
                <a:latin typeface="+mn-lt"/>
                <a:ea typeface="ＭＳ Ｐゴシック" charset="0"/>
                <a:cs typeface="ＭＳ Ｐゴシック" charset="0"/>
              </a:rPr>
              <a:t>” e della presenza di </a:t>
            </a:r>
            <a:r>
              <a:rPr lang="it-IT" sz="1200" kern="1200" dirty="0" err="1">
                <a:solidFill>
                  <a:schemeClr val="tx1"/>
                </a:solidFill>
                <a:effectLst/>
                <a:latin typeface="+mn-lt"/>
                <a:ea typeface="ＭＳ Ｐゴシック" charset="0"/>
                <a:cs typeface="ＭＳ Ｐゴシック" charset="0"/>
              </a:rPr>
              <a:t>Helicobacter</a:t>
            </a:r>
            <a:r>
              <a:rPr lang="it-IT" sz="1200" kern="1200" dirty="0">
                <a:solidFill>
                  <a:schemeClr val="tx1"/>
                </a:solidFill>
                <a:effectLst/>
                <a:latin typeface="+mn-lt"/>
                <a:ea typeface="ＭＳ Ｐゴシック" charset="0"/>
                <a:cs typeface="ＭＳ Ｐゴシック" charset="0"/>
              </a:rPr>
              <a:t> pylori</a:t>
            </a:r>
          </a:p>
          <a:p>
            <a:pPr lvl="0"/>
            <a:r>
              <a:rPr lang="it-IT" sz="1200" kern="1200" dirty="0">
                <a:solidFill>
                  <a:schemeClr val="tx1"/>
                </a:solidFill>
                <a:effectLst/>
                <a:latin typeface="+mn-lt"/>
                <a:ea typeface="ＭＳ Ｐゴシック" charset="0"/>
                <a:cs typeface="ＭＳ Ｐゴシック" charset="0"/>
              </a:rPr>
              <a:t>la sopravvivenza correlata alla malattia e la sopravvivenza complessiva a 5 anni dalla ESD.</a:t>
            </a:r>
          </a:p>
          <a:p>
            <a:endParaRPr lang="it-IT" dirty="0"/>
          </a:p>
        </p:txBody>
      </p:sp>
      <p:sp>
        <p:nvSpPr>
          <p:cNvPr id="4" name="Segnaposto numero diapositiva 3"/>
          <p:cNvSpPr>
            <a:spLocks noGrp="1"/>
          </p:cNvSpPr>
          <p:nvPr>
            <p:ph type="sldNum" sz="quarter" idx="5"/>
          </p:nvPr>
        </p:nvSpPr>
        <p:spPr/>
        <p:txBody>
          <a:bodyPr/>
          <a:lstStyle/>
          <a:p>
            <a:pPr>
              <a:defRPr/>
            </a:pPr>
            <a:fld id="{B450C5CD-3541-4F0B-8A44-2899EEB2344A}" type="slidenum">
              <a:rPr lang="it-IT" smtClean="0"/>
              <a:pPr>
                <a:defRPr/>
              </a:pPr>
              <a:t>6</a:t>
            </a:fld>
            <a:endParaRPr lang="it-IT"/>
          </a:p>
        </p:txBody>
      </p:sp>
    </p:spTree>
    <p:extLst>
      <p:ext uri="{BB962C8B-B14F-4D97-AF65-F5344CB8AC3E}">
        <p14:creationId xmlns:p14="http://schemas.microsoft.com/office/powerpoint/2010/main" val="3046748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70000" lnSpcReduction="20000"/>
          </a:bodyPr>
          <a:lstStyle/>
          <a:p>
            <a:r>
              <a:rPr lang="it-IT" sz="1200" b="0" kern="1200" dirty="0">
                <a:solidFill>
                  <a:schemeClr val="tx1"/>
                </a:solidFill>
                <a:effectLst/>
                <a:latin typeface="+mn-lt"/>
                <a:ea typeface="ＭＳ Ｐゴシック" charset="0"/>
                <a:cs typeface="ＭＳ Ｐゴシック" charset="0"/>
              </a:rPr>
              <a:t>Leggere </a:t>
            </a:r>
            <a:r>
              <a:rPr lang="it-IT" sz="1200" b="0" kern="1200" dirty="0" smtClean="0">
                <a:solidFill>
                  <a:schemeClr val="tx1"/>
                </a:solidFill>
                <a:effectLst/>
                <a:latin typeface="+mn-lt"/>
                <a:ea typeface="ＭＳ Ｐゴシック" charset="0"/>
                <a:cs typeface="ＭＳ Ｐゴシック" charset="0"/>
              </a:rPr>
              <a:t>dia</a:t>
            </a:r>
          </a:p>
          <a:p>
            <a:r>
              <a:rPr lang="it-IT" sz="1200" b="0" kern="1200" dirty="0" smtClean="0">
                <a:solidFill>
                  <a:schemeClr val="tx1"/>
                </a:solidFill>
                <a:effectLst/>
                <a:latin typeface="+mn-lt"/>
                <a:ea typeface="ＭＳ Ｐゴシック" charset="0"/>
                <a:cs typeface="ＭＳ Ｐゴシック" charset="0"/>
              </a:rPr>
              <a:t>------------------------------------------------------------------------------------------------------------------------------</a:t>
            </a:r>
            <a:endParaRPr lang="it-IT" sz="1200" b="0" kern="1200" dirty="0">
              <a:solidFill>
                <a:schemeClr val="tx1"/>
              </a:solidFill>
              <a:effectLst/>
              <a:latin typeface="+mn-lt"/>
              <a:ea typeface="ＭＳ Ｐゴシック" charset="0"/>
              <a:cs typeface="ＭＳ Ｐゴシック" charset="0"/>
            </a:endParaRPr>
          </a:p>
          <a:p>
            <a:pPr lvl="0" fontAlgn="base"/>
            <a:r>
              <a:rPr lang="it-IT" sz="1200" u="none" strike="noStrike" kern="1200" dirty="0">
                <a:solidFill>
                  <a:schemeClr val="tx1"/>
                </a:solidFill>
                <a:effectLst/>
                <a:latin typeface="+mn-lt"/>
                <a:ea typeface="ＭＳ Ｐゴシック" charset="0"/>
                <a:cs typeface="ＭＳ Ｐゴシック" charset="0"/>
              </a:rPr>
              <a:t>Valutare l’appropriatezza delle indicazioni alla ESD (capacità, in un contesto diverso da quello asiatico, di accuratezza diagnostica e adeguata selezione dei candidati al trattamento endoscopico)</a:t>
            </a:r>
          </a:p>
          <a:p>
            <a:pPr lvl="0" fontAlgn="base"/>
            <a:r>
              <a:rPr lang="it-IT" sz="1200" u="none" strike="noStrike" kern="1200" dirty="0">
                <a:solidFill>
                  <a:schemeClr val="tx1"/>
                </a:solidFill>
                <a:effectLst/>
                <a:latin typeface="+mn-lt"/>
                <a:ea typeface="ＭＳ Ｐゴシック" charset="0"/>
                <a:cs typeface="ＭＳ Ｐゴシック" charset="0"/>
              </a:rPr>
              <a:t>Valutare il tasso di lesioni ”</a:t>
            </a:r>
            <a:r>
              <a:rPr lang="it-IT" sz="1200" u="none" strike="noStrike" kern="1200" dirty="0" err="1">
                <a:solidFill>
                  <a:schemeClr val="tx1"/>
                </a:solidFill>
                <a:effectLst/>
                <a:latin typeface="+mn-lt"/>
                <a:ea typeface="ＭＳ Ｐゴシック" charset="0"/>
                <a:cs typeface="ＭＳ Ｐゴシック" charset="0"/>
              </a:rPr>
              <a:t>missed</a:t>
            </a:r>
            <a:r>
              <a:rPr lang="it-IT" sz="1200" u="none" strike="noStrike" kern="1200" dirty="0">
                <a:solidFill>
                  <a:schemeClr val="tx1"/>
                </a:solidFill>
                <a:effectLst/>
                <a:latin typeface="+mn-lt"/>
                <a:ea typeface="ＭＳ Ｐゴシック" charset="0"/>
                <a:cs typeface="ＭＳ Ｐゴシック" charset="0"/>
              </a:rPr>
              <a:t>” sincrone e lesioni </a:t>
            </a:r>
            <a:r>
              <a:rPr lang="it-IT" sz="1200" u="none" strike="noStrike" kern="1200" dirty="0" err="1">
                <a:solidFill>
                  <a:schemeClr val="tx1"/>
                </a:solidFill>
                <a:effectLst/>
                <a:latin typeface="+mn-lt"/>
                <a:ea typeface="ＭＳ Ｐゴシック" charset="0"/>
                <a:cs typeface="ＭＳ Ｐゴシック" charset="0"/>
              </a:rPr>
              <a:t>metacrone</a:t>
            </a:r>
            <a:r>
              <a:rPr lang="it-IT" sz="1200" u="none" strike="noStrike" kern="1200" dirty="0">
                <a:solidFill>
                  <a:schemeClr val="tx1"/>
                </a:solidFill>
                <a:effectLst/>
                <a:latin typeface="+mn-lt"/>
                <a:ea typeface="ＭＳ Ｐゴシック" charset="0"/>
                <a:cs typeface="ＭＳ Ｐゴシック" charset="0"/>
              </a:rPr>
              <a:t> in corso di follow-up e la eventuale influenza di alcuni fattori, come la presenza di H. Pylori o il “pattern” di gastrite cronica sottostante (metaplasia e/o atrofia, distrettuali e/o diffuse)</a:t>
            </a:r>
          </a:p>
          <a:p>
            <a:pPr lvl="0" fontAlgn="base"/>
            <a:r>
              <a:rPr lang="it-IT" sz="1200" u="none" strike="noStrike" kern="1200" dirty="0">
                <a:solidFill>
                  <a:schemeClr val="tx1"/>
                </a:solidFill>
                <a:effectLst/>
                <a:latin typeface="+mn-lt"/>
                <a:ea typeface="ＭＳ Ｐゴシック" charset="0"/>
                <a:cs typeface="ＭＳ Ｐゴシック" charset="0"/>
              </a:rPr>
              <a:t>Valutare il tasso di recidiva locale, intesa come recidiva sulla sede di resezione </a:t>
            </a:r>
            <a:r>
              <a:rPr lang="it-IT" sz="1200" u="none" strike="noStrike" kern="1200" dirty="0" err="1">
                <a:solidFill>
                  <a:schemeClr val="tx1"/>
                </a:solidFill>
                <a:effectLst/>
                <a:latin typeface="+mn-lt"/>
                <a:ea typeface="ＭＳ Ｐゴシック" charset="0"/>
                <a:cs typeface="ＭＳ Ｐゴシック" charset="0"/>
              </a:rPr>
              <a:t>inizile</a:t>
            </a:r>
            <a:endParaRPr lang="it-IT" sz="1200" u="none" strike="noStrike" kern="1200" dirty="0">
              <a:solidFill>
                <a:schemeClr val="tx1"/>
              </a:solidFill>
              <a:effectLst/>
              <a:latin typeface="+mn-lt"/>
              <a:ea typeface="ＭＳ Ｐゴシック" charset="0"/>
              <a:cs typeface="ＭＳ Ｐゴシック" charset="0"/>
            </a:endParaRPr>
          </a:p>
          <a:p>
            <a:pPr lvl="0" fontAlgn="base"/>
            <a:r>
              <a:rPr lang="it-IT" sz="1200" u="none" strike="noStrike" kern="1200" dirty="0">
                <a:solidFill>
                  <a:schemeClr val="tx1"/>
                </a:solidFill>
                <a:effectLst/>
                <a:latin typeface="+mn-lt"/>
                <a:ea typeface="ＭＳ Ｐゴシック" charset="0"/>
                <a:cs typeface="ＭＳ Ｐゴシック" charset="0"/>
              </a:rPr>
              <a:t>Valutare la presenza di eventuali fattori predittivi di fallimento del trattamento endoscopico, inteso come insuccesso nella resezione “en bloc” o R0 (sede della lesione, diametro)</a:t>
            </a:r>
          </a:p>
          <a:p>
            <a:pPr lvl="0" fontAlgn="base"/>
            <a:r>
              <a:rPr lang="it-IT" sz="1200" u="none" strike="noStrike" kern="1200" dirty="0">
                <a:solidFill>
                  <a:schemeClr val="tx1"/>
                </a:solidFill>
                <a:effectLst/>
                <a:latin typeface="+mn-lt"/>
                <a:ea typeface="ＭＳ Ｐゴシック" charset="0"/>
                <a:cs typeface="ＭＳ Ｐゴシック" charset="0"/>
              </a:rPr>
              <a:t>Valutare la presenza di eventuali fattori predittivi di metastasi linfonodali (profondità di invasione, grado di differenziazione, parametri di “</a:t>
            </a:r>
            <a:r>
              <a:rPr lang="it-IT" sz="1200" u="none" strike="noStrike" kern="1200" dirty="0" err="1">
                <a:solidFill>
                  <a:schemeClr val="tx1"/>
                </a:solidFill>
                <a:effectLst/>
                <a:latin typeface="+mn-lt"/>
                <a:ea typeface="ＭＳ Ｐゴシック" charset="0"/>
                <a:cs typeface="ＭＳ Ｐゴシック" charset="0"/>
              </a:rPr>
              <a:t>microstaging</a:t>
            </a:r>
            <a:r>
              <a:rPr lang="it-IT" sz="1200" u="none" strike="noStrike" kern="1200" dirty="0">
                <a:solidFill>
                  <a:schemeClr val="tx1"/>
                </a:solidFill>
                <a:effectLst/>
                <a:latin typeface="+mn-lt"/>
                <a:ea typeface="ＭＳ Ｐゴシック" charset="0"/>
                <a:cs typeface="ＭＳ Ｐゴシック" charset="0"/>
              </a:rPr>
              <a:t>”)</a:t>
            </a:r>
          </a:p>
          <a:p>
            <a:endParaRPr lang="it-IT" sz="1200" b="0" kern="1200" dirty="0">
              <a:solidFill>
                <a:schemeClr val="tx1"/>
              </a:solidFill>
              <a:effectLst/>
              <a:latin typeface="+mn-lt"/>
              <a:ea typeface="ＭＳ Ｐゴシック" charset="0"/>
              <a:cs typeface="ＭＳ Ｐゴシック" charset="0"/>
            </a:endParaRPr>
          </a:p>
          <a:p>
            <a:r>
              <a:rPr lang="it-IT" sz="1200" b="0" kern="1200" dirty="0">
                <a:solidFill>
                  <a:schemeClr val="tx1"/>
                </a:solidFill>
                <a:effectLst/>
                <a:latin typeface="+mn-lt"/>
                <a:ea typeface="ＭＳ Ｐゴシック" charset="0"/>
                <a:cs typeface="ＭＳ Ｐゴシック" charset="0"/>
              </a:rPr>
              <a:t>--------------------------------------------------------</a:t>
            </a:r>
          </a:p>
          <a:p>
            <a:r>
              <a:rPr lang="it-IT" sz="1200" b="1" kern="1200" dirty="0">
                <a:solidFill>
                  <a:schemeClr val="tx1"/>
                </a:solidFill>
                <a:effectLst/>
                <a:latin typeface="+mn-lt"/>
                <a:ea typeface="ＭＳ Ｐゴシック" charset="0"/>
                <a:cs typeface="ＭＳ Ｐゴシック" charset="0"/>
              </a:rPr>
              <a:t>2.  Obiettivi dello studio</a:t>
            </a:r>
            <a:endParaRPr lang="it-IT" sz="1200" kern="1200" dirty="0">
              <a:solidFill>
                <a:schemeClr val="tx1"/>
              </a:solidFill>
              <a:effectLst/>
              <a:latin typeface="+mn-lt"/>
              <a:ea typeface="ＭＳ Ｐゴシック" charset="0"/>
              <a:cs typeface="ＭＳ Ｐゴシック" charset="0"/>
            </a:endParaRPr>
          </a:p>
          <a:p>
            <a:r>
              <a:rPr lang="it-IT" sz="1200" b="1" kern="1200" dirty="0">
                <a:solidFill>
                  <a:schemeClr val="tx1"/>
                </a:solidFill>
                <a:effectLst/>
                <a:latin typeface="+mn-lt"/>
                <a:ea typeface="ＭＳ Ｐゴシック" charset="0"/>
                <a:cs typeface="ＭＳ Ｐゴシック" charset="0"/>
              </a:rPr>
              <a:t> </a:t>
            </a:r>
            <a:endParaRPr lang="it-IT" sz="1200" kern="1200" dirty="0">
              <a:solidFill>
                <a:schemeClr val="tx1"/>
              </a:solidFill>
              <a:effectLst/>
              <a:latin typeface="+mn-lt"/>
              <a:ea typeface="ＭＳ Ｐゴシック" charset="0"/>
              <a:cs typeface="ＭＳ Ｐゴシック" charset="0"/>
            </a:endParaRPr>
          </a:p>
          <a:p>
            <a:r>
              <a:rPr lang="it-IT" sz="1200" b="1" kern="1200" dirty="0">
                <a:solidFill>
                  <a:schemeClr val="tx1"/>
                </a:solidFill>
                <a:effectLst/>
                <a:latin typeface="+mn-lt"/>
                <a:ea typeface="ＭＳ Ｐゴシック" charset="0"/>
                <a:cs typeface="ＭＳ Ｐゴシック" charset="0"/>
              </a:rPr>
              <a:t>2.1 Obiettivo primario</a:t>
            </a:r>
            <a:endParaRPr lang="it-IT" sz="1200" kern="1200" dirty="0">
              <a:solidFill>
                <a:schemeClr val="tx1"/>
              </a:solidFill>
              <a:effectLst/>
              <a:latin typeface="+mn-lt"/>
              <a:ea typeface="ＭＳ Ｐゴシック" charset="0"/>
              <a:cs typeface="ＭＳ Ｐゴシック" charset="0"/>
            </a:endParaRPr>
          </a:p>
          <a:p>
            <a:r>
              <a:rPr lang="it-IT" sz="1200" kern="1200" dirty="0">
                <a:solidFill>
                  <a:schemeClr val="tx1"/>
                </a:solidFill>
                <a:effectLst/>
                <a:latin typeface="+mn-lt"/>
                <a:ea typeface="ＭＳ Ｐゴシック" charset="0"/>
                <a:cs typeface="ＭＳ Ｐゴシック" charset="0"/>
              </a:rPr>
              <a:t>L'obiettivo principale dello studio è creare un archivio elettronico nazionale che raccolga,  prospettivamente, dati relativi alle caratteristiche dei soggetti sottoposti a ESD per EGC, alle resezioni endoscopiche effettuate, alle caratteristiche istologiche e ai relativi esiti clinici, per valutare l’efficacia e le complicanze della ESD nel trattamento delle LNPS, in considerazione, appunto, dei molteplici fattori relativi alla lesione, alla tecnica e alla tipologia di paziente (long e short </a:t>
            </a:r>
            <a:r>
              <a:rPr lang="it-IT" sz="1200" kern="1200" dirty="0" err="1">
                <a:solidFill>
                  <a:schemeClr val="tx1"/>
                </a:solidFill>
                <a:effectLst/>
                <a:latin typeface="+mn-lt"/>
                <a:ea typeface="ＭＳ Ｐゴシック" charset="0"/>
                <a:cs typeface="ＭＳ Ｐゴシック" charset="0"/>
              </a:rPr>
              <a:t>term</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outcome</a:t>
            </a:r>
            <a:r>
              <a:rPr lang="it-IT" sz="1200" kern="1200" dirty="0">
                <a:solidFill>
                  <a:schemeClr val="tx1"/>
                </a:solidFill>
                <a:effectLst/>
                <a:latin typeface="+mn-lt"/>
                <a:ea typeface="ＭＳ Ｐゴシック" charset="0"/>
                <a:cs typeface="ＭＳ Ｐゴシック" charset="0"/>
              </a:rPr>
              <a:t> dell’ESD nell’EGC).  </a:t>
            </a:r>
          </a:p>
          <a:p>
            <a:r>
              <a:rPr lang="it-IT" sz="1200" kern="1200" dirty="0">
                <a:solidFill>
                  <a:schemeClr val="tx1"/>
                </a:solidFill>
                <a:effectLst/>
                <a:latin typeface="+mn-lt"/>
                <a:ea typeface="ＭＳ Ｐゴシック" charset="0"/>
                <a:cs typeface="ＭＳ Ｐゴシック" charset="0"/>
              </a:rPr>
              <a:t> </a:t>
            </a:r>
          </a:p>
          <a:p>
            <a:r>
              <a:rPr lang="it-IT" sz="1200" b="1" kern="1200" dirty="0">
                <a:solidFill>
                  <a:schemeClr val="tx1"/>
                </a:solidFill>
                <a:effectLst/>
                <a:latin typeface="+mn-lt"/>
                <a:ea typeface="ＭＳ Ｐゴシック" charset="0"/>
                <a:cs typeface="ＭＳ Ｐゴシック" charset="0"/>
              </a:rPr>
              <a:t>2.2 Obiettivo secondario</a:t>
            </a:r>
            <a:endParaRPr lang="it-IT" sz="1200" kern="1200" dirty="0">
              <a:solidFill>
                <a:schemeClr val="tx1"/>
              </a:solidFill>
              <a:effectLst/>
              <a:latin typeface="+mn-lt"/>
              <a:ea typeface="ＭＳ Ｐゴシック" charset="0"/>
              <a:cs typeface="ＭＳ Ｐゴシック" charset="0"/>
            </a:endParaRPr>
          </a:p>
          <a:p>
            <a:r>
              <a:rPr lang="it-IT" sz="1200" kern="1200" dirty="0">
                <a:solidFill>
                  <a:schemeClr val="tx1"/>
                </a:solidFill>
                <a:effectLst/>
                <a:latin typeface="+mn-lt"/>
                <a:ea typeface="ＭＳ Ｐゴシック" charset="0"/>
                <a:cs typeface="ＭＳ Ｐゴシック" charset="0"/>
              </a:rPr>
              <a:t>L'obiettivo secondario dello studio è analizzare e descrivere i dati per valutare:</a:t>
            </a:r>
          </a:p>
          <a:p>
            <a:pPr lvl="0"/>
            <a:r>
              <a:rPr lang="it-IT" sz="1200" kern="1200" dirty="0">
                <a:solidFill>
                  <a:schemeClr val="tx1"/>
                </a:solidFill>
                <a:effectLst/>
                <a:latin typeface="+mn-lt"/>
                <a:ea typeface="ＭＳ Ｐゴシック" charset="0"/>
                <a:cs typeface="ＭＳ Ｐゴシック" charset="0"/>
              </a:rPr>
              <a:t>le indicazioni alla ESD gastrica</a:t>
            </a:r>
          </a:p>
          <a:p>
            <a:pPr lvl="0"/>
            <a:r>
              <a:rPr lang="it-IT" sz="1200" kern="1200" dirty="0">
                <a:solidFill>
                  <a:schemeClr val="tx1"/>
                </a:solidFill>
                <a:effectLst/>
                <a:latin typeface="+mn-lt"/>
                <a:ea typeface="ＭＳ Ｐゴシック" charset="0"/>
                <a:cs typeface="ＭＳ Ｐゴシック" charset="0"/>
              </a:rPr>
              <a:t>la percentuale, nel long </a:t>
            </a:r>
            <a:r>
              <a:rPr lang="it-IT" sz="1200" kern="1200" dirty="0" err="1">
                <a:solidFill>
                  <a:schemeClr val="tx1"/>
                </a:solidFill>
                <a:effectLst/>
                <a:latin typeface="+mn-lt"/>
                <a:ea typeface="ＭＳ Ｐゴシック" charset="0"/>
                <a:cs typeface="ＭＳ Ｐゴシック" charset="0"/>
              </a:rPr>
              <a:t>term</a:t>
            </a:r>
            <a:r>
              <a:rPr lang="it-IT" sz="1200" kern="1200" dirty="0">
                <a:solidFill>
                  <a:schemeClr val="tx1"/>
                </a:solidFill>
                <a:effectLst/>
                <a:latin typeface="+mn-lt"/>
                <a:ea typeface="ＭＳ Ｐゴシック" charset="0"/>
                <a:cs typeface="ＭＳ Ｐゴシック" charset="0"/>
              </a:rPr>
              <a:t> delle ESD gastriche effettuate in caso di indicazione “estesa”, di:</a:t>
            </a:r>
          </a:p>
          <a:p>
            <a:pPr lvl="0"/>
            <a:r>
              <a:rPr lang="it-IT" sz="1200" kern="1200" dirty="0">
                <a:solidFill>
                  <a:schemeClr val="tx1"/>
                </a:solidFill>
                <a:effectLst/>
                <a:latin typeface="+mn-lt"/>
                <a:ea typeface="ＭＳ Ｐゴシック" charset="0"/>
                <a:cs typeface="ＭＳ Ｐゴシック" charset="0"/>
              </a:rPr>
              <a:t>EGC sincroni</a:t>
            </a:r>
          </a:p>
          <a:p>
            <a:pPr lvl="0"/>
            <a:r>
              <a:rPr lang="it-IT" sz="1200" kern="1200" dirty="0">
                <a:solidFill>
                  <a:schemeClr val="tx1"/>
                </a:solidFill>
                <a:effectLst/>
                <a:latin typeface="+mn-lt"/>
                <a:ea typeface="ＭＳ Ｐゴシック" charset="0"/>
                <a:cs typeface="ＭＳ Ｐゴシック" charset="0"/>
              </a:rPr>
              <a:t>recidiva locale</a:t>
            </a:r>
          </a:p>
          <a:p>
            <a:pPr lvl="0"/>
            <a:r>
              <a:rPr lang="it-IT" sz="1200" kern="1200" dirty="0">
                <a:solidFill>
                  <a:schemeClr val="tx1"/>
                </a:solidFill>
                <a:effectLst/>
                <a:latin typeface="+mn-lt"/>
                <a:ea typeface="ＭＳ Ｐゴシック" charset="0"/>
                <a:cs typeface="ＭＳ Ｐゴシック" charset="0"/>
              </a:rPr>
              <a:t>lesioni ripetitive a distanza (linfonodali e di organo)</a:t>
            </a:r>
          </a:p>
          <a:p>
            <a:pPr lvl="0"/>
            <a:r>
              <a:rPr lang="it-IT" sz="1200" kern="1200" dirty="0">
                <a:solidFill>
                  <a:schemeClr val="tx1"/>
                </a:solidFill>
                <a:effectLst/>
                <a:latin typeface="+mn-lt"/>
                <a:ea typeface="ＭＳ Ｐゴシック" charset="0"/>
                <a:cs typeface="ＭＳ Ｐゴシック" charset="0"/>
              </a:rPr>
              <a:t>la percentuale di soggetti che sviluppano lesioni </a:t>
            </a:r>
            <a:r>
              <a:rPr lang="it-IT" sz="1200" kern="1200" dirty="0" err="1">
                <a:solidFill>
                  <a:schemeClr val="tx1"/>
                </a:solidFill>
                <a:effectLst/>
                <a:latin typeface="+mn-lt"/>
                <a:ea typeface="ＭＳ Ｐゴシック" charset="0"/>
                <a:cs typeface="ＭＳ Ｐゴシック" charset="0"/>
              </a:rPr>
              <a:t>metacrone</a:t>
            </a:r>
            <a:r>
              <a:rPr lang="it-IT" sz="1200" kern="1200" dirty="0">
                <a:solidFill>
                  <a:schemeClr val="tx1"/>
                </a:solidFill>
                <a:effectLst/>
                <a:latin typeface="+mn-lt"/>
                <a:ea typeface="ＭＳ Ｐゴシック" charset="0"/>
                <a:cs typeface="ＭＳ Ｐゴシック" charset="0"/>
              </a:rPr>
              <a:t> gastriche o manifestano lesioni sincrone “</a:t>
            </a:r>
            <a:r>
              <a:rPr lang="it-IT" sz="1200" kern="1200" dirty="0" err="1">
                <a:solidFill>
                  <a:schemeClr val="tx1"/>
                </a:solidFill>
                <a:effectLst/>
                <a:latin typeface="+mn-lt"/>
                <a:ea typeface="ＭＳ Ｐゴシック" charset="0"/>
                <a:cs typeface="ＭＳ Ｐゴシック" charset="0"/>
              </a:rPr>
              <a:t>missed</a:t>
            </a:r>
            <a:r>
              <a:rPr lang="it-IT" sz="1200" kern="1200" dirty="0">
                <a:solidFill>
                  <a:schemeClr val="tx1"/>
                </a:solidFill>
                <a:effectLst/>
                <a:latin typeface="+mn-lt"/>
                <a:ea typeface="ＭＳ Ｐゴシック" charset="0"/>
                <a:cs typeface="ＭＳ Ｐゴシック" charset="0"/>
              </a:rPr>
              <a:t>” e della presenza di </a:t>
            </a:r>
            <a:r>
              <a:rPr lang="it-IT" sz="1200" kern="1200" dirty="0" err="1">
                <a:solidFill>
                  <a:schemeClr val="tx1"/>
                </a:solidFill>
                <a:effectLst/>
                <a:latin typeface="+mn-lt"/>
                <a:ea typeface="ＭＳ Ｐゴシック" charset="0"/>
                <a:cs typeface="ＭＳ Ｐゴシック" charset="0"/>
              </a:rPr>
              <a:t>Helicobacter</a:t>
            </a:r>
            <a:r>
              <a:rPr lang="it-IT" sz="1200" kern="1200" dirty="0">
                <a:solidFill>
                  <a:schemeClr val="tx1"/>
                </a:solidFill>
                <a:effectLst/>
                <a:latin typeface="+mn-lt"/>
                <a:ea typeface="ＭＳ Ｐゴシック" charset="0"/>
                <a:cs typeface="ＭＳ Ｐゴシック" charset="0"/>
              </a:rPr>
              <a:t> pylori</a:t>
            </a:r>
          </a:p>
          <a:p>
            <a:pPr lvl="0"/>
            <a:r>
              <a:rPr lang="it-IT" sz="1200" kern="1200" dirty="0">
                <a:solidFill>
                  <a:schemeClr val="tx1"/>
                </a:solidFill>
                <a:effectLst/>
                <a:latin typeface="+mn-lt"/>
                <a:ea typeface="ＭＳ Ｐゴシック" charset="0"/>
                <a:cs typeface="ＭＳ Ｐゴシック" charset="0"/>
              </a:rPr>
              <a:t>la sopravvivenza correlata alla malattia e la sopravvivenza complessiva a 5 anni dalla ESD.</a:t>
            </a:r>
          </a:p>
          <a:p>
            <a:endParaRPr lang="it-IT" dirty="0"/>
          </a:p>
        </p:txBody>
      </p:sp>
      <p:sp>
        <p:nvSpPr>
          <p:cNvPr id="4" name="Segnaposto numero diapositiva 3"/>
          <p:cNvSpPr>
            <a:spLocks noGrp="1"/>
          </p:cNvSpPr>
          <p:nvPr>
            <p:ph type="sldNum" sz="quarter" idx="5"/>
          </p:nvPr>
        </p:nvSpPr>
        <p:spPr/>
        <p:txBody>
          <a:bodyPr/>
          <a:lstStyle/>
          <a:p>
            <a:pPr>
              <a:defRPr/>
            </a:pPr>
            <a:fld id="{B450C5CD-3541-4F0B-8A44-2899EEB2344A}" type="slidenum">
              <a:rPr lang="it-IT" smtClean="0"/>
              <a:pPr>
                <a:defRPr/>
              </a:pPr>
              <a:t>7</a:t>
            </a:fld>
            <a:endParaRPr lang="it-IT"/>
          </a:p>
        </p:txBody>
      </p:sp>
    </p:spTree>
    <p:extLst>
      <p:ext uri="{BB962C8B-B14F-4D97-AF65-F5344CB8AC3E}">
        <p14:creationId xmlns:p14="http://schemas.microsoft.com/office/powerpoint/2010/main" val="2464504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ＭＳ Ｐゴシック" charset="0"/>
                <a:cs typeface="ＭＳ Ｐゴシック" charset="0"/>
              </a:rPr>
              <a:t>Leggere dia</a:t>
            </a:r>
          </a:p>
          <a:p>
            <a:r>
              <a:rPr lang="it-IT" sz="1200" kern="1200" dirty="0">
                <a:solidFill>
                  <a:schemeClr val="tx1"/>
                </a:solidFill>
                <a:effectLst/>
                <a:latin typeface="+mn-lt"/>
                <a:ea typeface="ＭＳ Ｐゴシック" charset="0"/>
                <a:cs typeface="ＭＳ Ｐゴシック" charset="0"/>
              </a:rPr>
              <a:t>-------------------------------------------------------------------</a:t>
            </a:r>
          </a:p>
          <a:p>
            <a:r>
              <a:rPr lang="it-IT" sz="1200" kern="1200" dirty="0">
                <a:solidFill>
                  <a:schemeClr val="tx1"/>
                </a:solidFill>
                <a:effectLst/>
                <a:latin typeface="+mn-lt"/>
                <a:ea typeface="ＭＳ Ｐゴシック" charset="0"/>
                <a:cs typeface="ＭＳ Ｐゴシック" charset="0"/>
              </a:rPr>
              <a:t>Criteri di inclusione</a:t>
            </a:r>
          </a:p>
          <a:p>
            <a:pPr lvl="0"/>
            <a:r>
              <a:rPr lang="it-IT" sz="1200" kern="1200" dirty="0">
                <a:solidFill>
                  <a:schemeClr val="tx1"/>
                </a:solidFill>
                <a:effectLst/>
                <a:latin typeface="+mn-lt"/>
                <a:ea typeface="ＭＳ Ｐゴシック" charset="0"/>
                <a:cs typeface="ＭＳ Ｐゴシック" charset="0"/>
              </a:rPr>
              <a:t>età &gt; 18 anni</a:t>
            </a:r>
          </a:p>
          <a:p>
            <a:pPr lvl="0"/>
            <a:r>
              <a:rPr lang="it-IT" sz="1200" kern="1200" dirty="0">
                <a:solidFill>
                  <a:schemeClr val="tx1"/>
                </a:solidFill>
                <a:effectLst/>
                <a:latin typeface="+mn-lt"/>
                <a:ea typeface="ＭＳ Ｐゴシック" charset="0"/>
                <a:cs typeface="ＭＳ Ｐゴシック" charset="0"/>
              </a:rPr>
              <a:t>diagnosi endoscopica ed istologica di LNPS per la quale la ESD è curativa come da linee guida*</a:t>
            </a:r>
          </a:p>
          <a:p>
            <a:pPr lvl="0"/>
            <a:r>
              <a:rPr lang="it-IT" sz="1200" kern="1200" dirty="0">
                <a:solidFill>
                  <a:schemeClr val="tx1"/>
                </a:solidFill>
                <a:effectLst/>
                <a:latin typeface="+mn-lt"/>
                <a:ea typeface="ＭＳ Ｐゴシック" charset="0"/>
                <a:cs typeface="ＭＳ Ｐゴシック" charset="0"/>
              </a:rPr>
              <a:t>pazienti trattati anche al di fuori dei criteri suddetti perché “</a:t>
            </a:r>
            <a:r>
              <a:rPr lang="it-IT" sz="1200" kern="1200" dirty="0" err="1">
                <a:solidFill>
                  <a:schemeClr val="tx1"/>
                </a:solidFill>
                <a:effectLst/>
                <a:latin typeface="+mn-lt"/>
                <a:ea typeface="ＭＳ Ｐゴシック" charset="0"/>
                <a:cs typeface="ＭＳ Ｐゴシック" charset="0"/>
              </a:rPr>
              <a:t>unfit</a:t>
            </a:r>
            <a:r>
              <a:rPr lang="it-IT" sz="1200" kern="1200" dirty="0">
                <a:solidFill>
                  <a:schemeClr val="tx1"/>
                </a:solidFill>
                <a:effectLst/>
                <a:latin typeface="+mn-lt"/>
                <a:ea typeface="ＭＳ Ｐゴシック" charset="0"/>
                <a:cs typeface="ＭＳ Ｐゴシック" charset="0"/>
              </a:rPr>
              <a:t> for surgery”</a:t>
            </a:r>
          </a:p>
          <a:p>
            <a:pPr lvl="0"/>
            <a:r>
              <a:rPr lang="it-IT" sz="1200" kern="1200" dirty="0">
                <a:solidFill>
                  <a:schemeClr val="tx1"/>
                </a:solidFill>
                <a:effectLst/>
                <a:latin typeface="+mn-lt"/>
                <a:ea typeface="ＭＳ Ｐゴシック" charset="0"/>
                <a:cs typeface="ＭＳ Ｐゴシック" charset="0"/>
              </a:rPr>
              <a:t>assenza di linfonodi patologici o lesioni metastatiche, nel caso sia stata effettuata una TC</a:t>
            </a:r>
          </a:p>
          <a:p>
            <a:pPr lvl="0"/>
            <a:r>
              <a:rPr lang="it-IT" sz="1200" kern="1200" dirty="0">
                <a:solidFill>
                  <a:schemeClr val="tx1"/>
                </a:solidFill>
                <a:effectLst/>
                <a:latin typeface="+mn-lt"/>
                <a:ea typeface="ＭＳ Ｐゴシック" charset="0"/>
                <a:cs typeface="ＭＳ Ｐゴシック" charset="0"/>
              </a:rPr>
              <a:t>consenso informato valido</a:t>
            </a:r>
          </a:p>
          <a:p>
            <a:endParaRPr lang="it-IT" dirty="0"/>
          </a:p>
        </p:txBody>
      </p:sp>
      <p:sp>
        <p:nvSpPr>
          <p:cNvPr id="4" name="Segnaposto numero diapositiva 3"/>
          <p:cNvSpPr>
            <a:spLocks noGrp="1"/>
          </p:cNvSpPr>
          <p:nvPr>
            <p:ph type="sldNum" sz="quarter" idx="5"/>
          </p:nvPr>
        </p:nvSpPr>
        <p:spPr/>
        <p:txBody>
          <a:bodyPr/>
          <a:lstStyle/>
          <a:p>
            <a:pPr>
              <a:defRPr/>
            </a:pPr>
            <a:fld id="{B450C5CD-3541-4F0B-8A44-2899EEB2344A}" type="slidenum">
              <a:rPr lang="it-IT" smtClean="0"/>
              <a:pPr>
                <a:defRPr/>
              </a:pPr>
              <a:t>8</a:t>
            </a:fld>
            <a:endParaRPr lang="it-IT"/>
          </a:p>
        </p:txBody>
      </p:sp>
    </p:spTree>
    <p:extLst>
      <p:ext uri="{BB962C8B-B14F-4D97-AF65-F5344CB8AC3E}">
        <p14:creationId xmlns:p14="http://schemas.microsoft.com/office/powerpoint/2010/main" val="2272726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10000"/>
          </a:bodyPr>
          <a:lstStyle/>
          <a:p>
            <a:pPr lvl="0"/>
            <a:r>
              <a:rPr lang="it-IT" sz="1200" kern="1200" dirty="0" smtClean="0">
                <a:solidFill>
                  <a:schemeClr val="tx1"/>
                </a:solidFill>
                <a:effectLst/>
                <a:latin typeface="+mn-lt"/>
                <a:ea typeface="ＭＳ Ｐゴシック" charset="0"/>
                <a:cs typeface="ＭＳ Ｐゴシック" charset="0"/>
              </a:rPr>
              <a:t>----------------------------------------------------------------------------------------------</a:t>
            </a:r>
          </a:p>
          <a:p>
            <a:pPr lvl="0"/>
            <a:r>
              <a:rPr lang="it-IT" sz="1200" kern="1200" dirty="0" smtClean="0">
                <a:solidFill>
                  <a:schemeClr val="tx1"/>
                </a:solidFill>
                <a:effectLst/>
                <a:latin typeface="+mn-lt"/>
                <a:ea typeface="ＭＳ Ｐゴシック" charset="0"/>
                <a:cs typeface="ＭＳ Ｐゴシック" charset="0"/>
              </a:rPr>
              <a:t>Diagnosi </a:t>
            </a:r>
            <a:r>
              <a:rPr lang="it-IT" sz="1200" kern="1200" dirty="0">
                <a:solidFill>
                  <a:schemeClr val="tx1"/>
                </a:solidFill>
                <a:effectLst/>
                <a:latin typeface="+mn-lt"/>
                <a:ea typeface="ＭＳ Ｐゴシック" charset="0"/>
                <a:cs typeface="ＭＳ Ｐゴシック" charset="0"/>
              </a:rPr>
              <a:t>finale di lesione non neoplastica</a:t>
            </a:r>
          </a:p>
          <a:p>
            <a:pPr lvl="0"/>
            <a:r>
              <a:rPr lang="it-IT" sz="1200" kern="1200" dirty="0">
                <a:solidFill>
                  <a:schemeClr val="tx1"/>
                </a:solidFill>
                <a:effectLst/>
                <a:latin typeface="+mn-lt"/>
                <a:ea typeface="ＭＳ Ｐゴシック" charset="0"/>
                <a:cs typeface="ＭＳ Ｐゴシック" charset="0"/>
              </a:rPr>
              <a:t>Lesioni neoplastiche gastriche oltre i criteri di resezioni stabiliti dalla ESGE se il Paziente è eleggibile a chirurgia</a:t>
            </a:r>
          </a:p>
          <a:p>
            <a:pPr lvl="0"/>
            <a:r>
              <a:rPr lang="it-IT" sz="1200" kern="1200" dirty="0">
                <a:solidFill>
                  <a:schemeClr val="tx1"/>
                </a:solidFill>
                <a:effectLst/>
                <a:latin typeface="+mn-lt"/>
                <a:ea typeface="ＭＳ Ｐゴシック" charset="0"/>
                <a:cs typeface="ＭＳ Ｐゴシック" charset="0"/>
              </a:rPr>
              <a:t>Evidenza, nei casi in cui sia stata eseguita una EUS o una TC, di invasione della tonaca muscolare, di linfonodi patologici, di lesioni metastatiche</a:t>
            </a:r>
          </a:p>
          <a:p>
            <a:pPr lvl="0"/>
            <a:r>
              <a:rPr lang="it-IT" sz="1200" kern="1200" dirty="0">
                <a:solidFill>
                  <a:schemeClr val="tx1"/>
                </a:solidFill>
                <a:effectLst/>
                <a:latin typeface="+mn-lt"/>
                <a:ea typeface="ＭＳ Ｐゴシック" charset="0"/>
                <a:cs typeface="ＭＳ Ｐゴシック" charset="0"/>
              </a:rPr>
              <a:t>Anamnesi positiva per neoplasie in altra sede che comportino pregiudizio alla prognosi</a:t>
            </a:r>
          </a:p>
          <a:p>
            <a:pPr lvl="0"/>
            <a:r>
              <a:rPr lang="it-IT" sz="1200" kern="1200" dirty="0">
                <a:solidFill>
                  <a:schemeClr val="tx1"/>
                </a:solidFill>
                <a:effectLst/>
                <a:latin typeface="+mn-lt"/>
                <a:ea typeface="ＭＳ Ｐゴシック" charset="0"/>
                <a:cs typeface="ＭＳ Ｐゴシック" charset="0"/>
              </a:rPr>
              <a:t>Concomitanti condizioni cliniche che pregiudichino la prognosi o determinino un rischio di complicanze anestesiologiche o procedurali (emorragia) non sostenibile</a:t>
            </a:r>
          </a:p>
          <a:p>
            <a:r>
              <a:rPr lang="it-IT" sz="1200" u="sng" kern="1200" dirty="0">
                <a:solidFill>
                  <a:schemeClr val="tx1"/>
                </a:solidFill>
                <a:effectLst/>
                <a:latin typeface="+mn-lt"/>
                <a:ea typeface="ＭＳ Ｐゴシック" charset="0"/>
                <a:cs typeface="ＭＳ Ｐゴシック" charset="0"/>
              </a:rPr>
              <a:t>3.2.2 Criteri di esclusione (miei)</a:t>
            </a:r>
          </a:p>
          <a:p>
            <a:pPr lvl="0"/>
            <a:r>
              <a:rPr lang="it-IT" sz="1200" kern="1200" dirty="0">
                <a:solidFill>
                  <a:schemeClr val="tx1"/>
                </a:solidFill>
                <a:effectLst/>
                <a:latin typeface="+mn-lt"/>
                <a:ea typeface="ＭＳ Ｐゴシック" charset="0"/>
                <a:cs typeface="ＭＳ Ｐゴシック" charset="0"/>
              </a:rPr>
              <a:t>presenza di metastasi linfonodali o sistemiche</a:t>
            </a:r>
          </a:p>
          <a:p>
            <a:pPr lvl="0"/>
            <a:r>
              <a:rPr lang="it-IT" sz="1200" kern="1200" dirty="0">
                <a:solidFill>
                  <a:schemeClr val="tx1"/>
                </a:solidFill>
                <a:effectLst/>
                <a:latin typeface="+mn-lt"/>
                <a:ea typeface="ＭＳ Ｐゴシック" charset="0"/>
                <a:cs typeface="ＭＳ Ｐゴシック" charset="0"/>
              </a:rPr>
              <a:t>diagnosi finale di lesione non neoplastica</a:t>
            </a:r>
          </a:p>
          <a:p>
            <a:pPr lvl="0"/>
            <a:r>
              <a:rPr lang="it-IT" sz="1200" kern="1200" dirty="0">
                <a:solidFill>
                  <a:schemeClr val="tx1"/>
                </a:solidFill>
                <a:effectLst/>
                <a:latin typeface="+mn-lt"/>
                <a:ea typeface="ＭＳ Ｐゴシック" charset="0"/>
                <a:cs typeface="ＭＳ Ｐゴシック" charset="0"/>
              </a:rPr>
              <a:t>lesioni neoplastiche dello stomaco per le quali non vi è indicazione assoluta o allargata di asportazione mediante ESD</a:t>
            </a:r>
          </a:p>
          <a:p>
            <a:pPr lvl="0"/>
            <a:r>
              <a:rPr lang="it-IT" sz="1200" kern="1200" dirty="0">
                <a:solidFill>
                  <a:schemeClr val="tx1"/>
                </a:solidFill>
                <a:effectLst/>
                <a:latin typeface="+mn-lt"/>
                <a:ea typeface="ＭＳ Ｐゴシック" charset="0"/>
                <a:cs typeface="ＭＳ Ｐゴシック" charset="0"/>
              </a:rPr>
              <a:t>anamnesi positiva per neoplasia in altra sede che non siano in remissione</a:t>
            </a:r>
          </a:p>
          <a:p>
            <a:pPr lvl="0"/>
            <a:r>
              <a:rPr lang="it-IT" sz="1200" kern="1200" dirty="0">
                <a:solidFill>
                  <a:schemeClr val="tx1"/>
                </a:solidFill>
                <a:effectLst/>
                <a:latin typeface="+mn-lt"/>
                <a:ea typeface="ＭＳ Ｐゴシック" charset="0"/>
                <a:cs typeface="ＭＳ Ｐゴシック" charset="0"/>
              </a:rPr>
              <a:t>anamnesi positiva per chirurgia gastrica pregressa</a:t>
            </a:r>
          </a:p>
          <a:p>
            <a:pPr lvl="0"/>
            <a:r>
              <a:rPr lang="it-IT" sz="1200" kern="1200" dirty="0">
                <a:solidFill>
                  <a:schemeClr val="tx1"/>
                </a:solidFill>
                <a:effectLst/>
                <a:latin typeface="+mn-lt"/>
                <a:ea typeface="ＭＳ Ｐゴシック" charset="0"/>
                <a:cs typeface="ＭＳ Ｐゴシック" charset="0"/>
              </a:rPr>
              <a:t>comorbidità importanti</a:t>
            </a:r>
          </a:p>
          <a:p>
            <a:pPr lvl="0"/>
            <a:r>
              <a:rPr lang="it-IT" sz="1200" kern="1200" dirty="0">
                <a:solidFill>
                  <a:schemeClr val="tx1"/>
                </a:solidFill>
                <a:effectLst/>
                <a:latin typeface="+mn-lt"/>
                <a:ea typeface="ＭＳ Ｐゴシック" charset="0"/>
                <a:cs typeface="ＭＳ Ｐゴシック" charset="0"/>
              </a:rPr>
              <a:t>diatesi emorragica severa</a:t>
            </a:r>
          </a:p>
          <a:p>
            <a:pPr lvl="0"/>
            <a:r>
              <a:rPr lang="it-IT" sz="1200" kern="1200" dirty="0">
                <a:solidFill>
                  <a:schemeClr val="tx1"/>
                </a:solidFill>
                <a:effectLst/>
                <a:latin typeface="+mn-lt"/>
                <a:ea typeface="ＭＳ Ｐゴシック" charset="0"/>
                <a:cs typeface="ＭＳ Ｐゴシック" charset="0"/>
              </a:rPr>
              <a:t>mancato consenso</a:t>
            </a:r>
          </a:p>
          <a:p>
            <a:r>
              <a:rPr lang="it-IT" sz="1200" kern="1200" dirty="0">
                <a:solidFill>
                  <a:schemeClr val="tx1"/>
                </a:solidFill>
                <a:effectLst/>
                <a:latin typeface="+mn-lt"/>
                <a:ea typeface="ＭＳ Ｐゴシック" charset="0"/>
                <a:cs typeface="ＭＳ Ｐゴシック" charset="0"/>
              </a:rPr>
              <a:t>­­­­­­­­­­­­­­­­­­­­­­</a:t>
            </a:r>
          </a:p>
          <a:p>
            <a:r>
              <a:rPr lang="it-IT" sz="1200" kern="1200" dirty="0">
                <a:solidFill>
                  <a:schemeClr val="tx1"/>
                </a:solidFill>
                <a:effectLst/>
                <a:latin typeface="+mn-lt"/>
                <a:ea typeface="ＭＳ Ｐゴシック" charset="0"/>
                <a:cs typeface="ＭＳ Ｐゴシック" charset="0"/>
              </a:rPr>
              <a:t> </a:t>
            </a:r>
          </a:p>
          <a:p>
            <a:endParaRPr lang="it-IT" dirty="0"/>
          </a:p>
        </p:txBody>
      </p:sp>
      <p:sp>
        <p:nvSpPr>
          <p:cNvPr id="4" name="Segnaposto numero diapositiva 3"/>
          <p:cNvSpPr>
            <a:spLocks noGrp="1"/>
          </p:cNvSpPr>
          <p:nvPr>
            <p:ph type="sldNum" sz="quarter" idx="5"/>
          </p:nvPr>
        </p:nvSpPr>
        <p:spPr/>
        <p:txBody>
          <a:bodyPr/>
          <a:lstStyle/>
          <a:p>
            <a:pPr>
              <a:defRPr/>
            </a:pPr>
            <a:fld id="{B450C5CD-3541-4F0B-8A44-2899EEB2344A}" type="slidenum">
              <a:rPr lang="it-IT" smtClean="0"/>
              <a:pPr>
                <a:defRPr/>
              </a:pPr>
              <a:t>9</a:t>
            </a:fld>
            <a:endParaRPr lang="it-IT"/>
          </a:p>
        </p:txBody>
      </p:sp>
    </p:spTree>
    <p:extLst>
      <p:ext uri="{BB962C8B-B14F-4D97-AF65-F5344CB8AC3E}">
        <p14:creationId xmlns:p14="http://schemas.microsoft.com/office/powerpoint/2010/main" val="2804172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Leggere dia</a:t>
            </a:r>
          </a:p>
        </p:txBody>
      </p:sp>
      <p:sp>
        <p:nvSpPr>
          <p:cNvPr id="4" name="Segnaposto numero diapositiva 3"/>
          <p:cNvSpPr>
            <a:spLocks noGrp="1"/>
          </p:cNvSpPr>
          <p:nvPr>
            <p:ph type="sldNum" sz="quarter" idx="5"/>
          </p:nvPr>
        </p:nvSpPr>
        <p:spPr/>
        <p:txBody>
          <a:bodyPr/>
          <a:lstStyle/>
          <a:p>
            <a:pPr>
              <a:defRPr/>
            </a:pPr>
            <a:fld id="{B450C5CD-3541-4F0B-8A44-2899EEB2344A}" type="slidenum">
              <a:rPr lang="it-IT" smtClean="0"/>
              <a:pPr>
                <a:defRPr/>
              </a:pPr>
              <a:t>10</a:t>
            </a:fld>
            <a:endParaRPr lang="it-IT"/>
          </a:p>
        </p:txBody>
      </p:sp>
    </p:spTree>
    <p:extLst>
      <p:ext uri="{BB962C8B-B14F-4D97-AF65-F5344CB8AC3E}">
        <p14:creationId xmlns:p14="http://schemas.microsoft.com/office/powerpoint/2010/main" val="4068740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ＭＳ Ｐゴシック" pitchFamily="34" charset="-128"/>
              </a:defRPr>
            </a:lvl1pPr>
          </a:lstStyle>
          <a:p>
            <a:pPr>
              <a:defRPr/>
            </a:pPr>
            <a:endParaRPr lang="it-IT"/>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ea typeface="ＭＳ Ｐゴシック" pitchFamily="34" charset="-128"/>
              </a:defRPr>
            </a:lvl1pPr>
          </a:lstStyle>
          <a:p>
            <a:pPr>
              <a:defRPr/>
            </a:pPr>
            <a:endParaRPr lang="it-IT"/>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ea typeface="ＭＳ Ｐゴシック" pitchFamily="34" charset="-128"/>
              </a:defRPr>
            </a:lvl1pPr>
          </a:lstStyle>
          <a:p>
            <a:pPr>
              <a:defRPr/>
            </a:pPr>
            <a:fld id="{A98512F9-4D7C-42AE-9CB7-BD55FED7C5DD}" type="slidenum">
              <a:rPr lang="it-IT"/>
              <a:pPr>
                <a:defRPr/>
              </a:pPr>
              <a:t>‹N›</a:t>
            </a:fld>
            <a:endParaRPr lang="it-IT"/>
          </a:p>
        </p:txBody>
      </p:sp>
    </p:spTree>
    <p:extLst>
      <p:ext uri="{BB962C8B-B14F-4D97-AF65-F5344CB8AC3E}">
        <p14:creationId xmlns:p14="http://schemas.microsoft.com/office/powerpoint/2010/main" val="1765711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863600"/>
          </a:xfrm>
          <a:prstGeom prst="rect">
            <a:avLst/>
          </a:prstGeom>
        </p:spPr>
        <p:txBody>
          <a:bodyPr/>
          <a:lstStyle/>
          <a:p>
            <a:r>
              <a:rPr lang="it-IT"/>
              <a:t>Fare clic per modificare lo stile del titolo</a:t>
            </a:r>
            <a:endParaRPr lang="en-US"/>
          </a:p>
        </p:txBody>
      </p:sp>
      <p:sp>
        <p:nvSpPr>
          <p:cNvPr id="3" name="Segnaposto contenuto 2"/>
          <p:cNvSpPr>
            <a:spLocks noGrp="1"/>
          </p:cNvSpPr>
          <p:nvPr>
            <p:ph idx="1"/>
          </p:nvPr>
        </p:nvSpPr>
        <p:spPr>
          <a:xfrm>
            <a:off x="1214438" y="1125538"/>
            <a:ext cx="7472362" cy="50006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3209241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863600"/>
          </a:xfrm>
          <a:prstGeom prst="rect">
            <a:avLst/>
          </a:prstGeom>
        </p:spPr>
        <p:txBody>
          <a:bodyPr/>
          <a:lstStyle/>
          <a:p>
            <a:r>
              <a:rPr lang="it-IT"/>
              <a:t>Fare clic per modificare lo stile del titolo</a:t>
            </a:r>
            <a:endParaRPr lang="en-US"/>
          </a:p>
        </p:txBody>
      </p:sp>
      <p:sp>
        <p:nvSpPr>
          <p:cNvPr id="3" name="Segnaposto testo 2"/>
          <p:cNvSpPr>
            <a:spLocks noGrp="1"/>
          </p:cNvSpPr>
          <p:nvPr>
            <p:ph type="body" sz="half" idx="1"/>
          </p:nvPr>
        </p:nvSpPr>
        <p:spPr>
          <a:xfrm>
            <a:off x="1214438" y="1125538"/>
            <a:ext cx="3659187" cy="50006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quarter" idx="2"/>
          </p:nvPr>
        </p:nvSpPr>
        <p:spPr>
          <a:xfrm>
            <a:off x="5026025" y="1125538"/>
            <a:ext cx="3660775" cy="242411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contenuto 4"/>
          <p:cNvSpPr>
            <a:spLocks noGrp="1"/>
          </p:cNvSpPr>
          <p:nvPr>
            <p:ph sz="quarter" idx="3"/>
          </p:nvPr>
        </p:nvSpPr>
        <p:spPr>
          <a:xfrm>
            <a:off x="5026025" y="3702050"/>
            <a:ext cx="3660775" cy="242411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Rectangle 4"/>
          <p:cNvSpPr>
            <a:spLocks noGrp="1" noChangeArrowheads="1"/>
          </p:cNvSpPr>
          <p:nvPr>
            <p:ph type="dt" sz="half" idx="10"/>
          </p:nvPr>
        </p:nvSpPr>
        <p:spPr>
          <a:xfrm>
            <a:off x="457200" y="6245225"/>
            <a:ext cx="2133600" cy="476250"/>
          </a:xfrm>
          <a:prstGeom prst="rect">
            <a:avLst/>
          </a:prstGeom>
        </p:spPr>
        <p:txBody>
          <a:bodyPr/>
          <a:lstStyle>
            <a:lvl1pPr>
              <a:defRPr>
                <a:ea typeface="ＭＳ Ｐゴシック" pitchFamily="34" charset="-128"/>
              </a:defRPr>
            </a:lvl1pPr>
          </a:lstStyle>
          <a:p>
            <a:pPr>
              <a:defRPr/>
            </a:pPr>
            <a:endParaRPr lang="it-IT"/>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defRPr>
                <a:ea typeface="ＭＳ Ｐゴシック" pitchFamily="34" charset="-128"/>
              </a:defRPr>
            </a:lvl1pPr>
          </a:lstStyle>
          <a:p>
            <a:pPr>
              <a:defRPr/>
            </a:pPr>
            <a:endParaRPr lang="it-IT"/>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a:lstStyle>
            <a:lvl1pPr>
              <a:defRPr>
                <a:ea typeface="ＭＳ Ｐゴシック" pitchFamily="34" charset="-128"/>
              </a:defRPr>
            </a:lvl1pPr>
          </a:lstStyle>
          <a:p>
            <a:pPr>
              <a:defRPr/>
            </a:pPr>
            <a:fld id="{A8CAD6D9-F355-4E8A-92F8-3029807F42A6}" type="slidenum">
              <a:rPr lang="it-IT"/>
              <a:pPr>
                <a:defRPr/>
              </a:pPr>
              <a:t>‹N›</a:t>
            </a:fld>
            <a:endParaRPr lang="it-IT"/>
          </a:p>
        </p:txBody>
      </p:sp>
    </p:spTree>
    <p:extLst>
      <p:ext uri="{BB962C8B-B14F-4D97-AF65-F5344CB8AC3E}">
        <p14:creationId xmlns:p14="http://schemas.microsoft.com/office/powerpoint/2010/main" val="30912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6" name="Rettangolo 5"/>
          <p:cNvSpPr/>
          <p:nvPr userDrawn="1"/>
        </p:nvSpPr>
        <p:spPr>
          <a:xfrm>
            <a:off x="714375" y="6286500"/>
            <a:ext cx="1143000"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Rettangolo 6"/>
          <p:cNvSpPr/>
          <p:nvPr userDrawn="1"/>
        </p:nvSpPr>
        <p:spPr>
          <a:xfrm>
            <a:off x="7643813" y="6286500"/>
            <a:ext cx="1143000"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Rettangolo 7"/>
          <p:cNvSpPr/>
          <p:nvPr userDrawn="1"/>
        </p:nvSpPr>
        <p:spPr>
          <a:xfrm>
            <a:off x="4357688" y="6143625"/>
            <a:ext cx="500062"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Titolo 1"/>
          <p:cNvSpPr>
            <a:spLocks noGrp="1"/>
          </p:cNvSpPr>
          <p:nvPr>
            <p:ph type="title"/>
          </p:nvPr>
        </p:nvSpPr>
        <p:spPr>
          <a:xfrm>
            <a:off x="685800" y="609600"/>
            <a:ext cx="7772400" cy="1143000"/>
          </a:xfrm>
          <a:prstGeom prst="rect">
            <a:avLst/>
          </a:prstGeom>
        </p:spPr>
        <p:txBody>
          <a:bodyPr/>
          <a:lstStyle/>
          <a:p>
            <a:r>
              <a:rPr lang="it-IT"/>
              <a:t>Fare clic per modificare lo stile del titolo</a:t>
            </a:r>
            <a:endParaRPr lang="en-US"/>
          </a:p>
        </p:txBody>
      </p:sp>
      <p:sp>
        <p:nvSpPr>
          <p:cNvPr id="3" name="Segnaposto contenuto 2"/>
          <p:cNvSpPr>
            <a:spLocks noGrp="1"/>
          </p:cNvSpPr>
          <p:nvPr>
            <p:ph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quarter" idx="2"/>
          </p:nvPr>
        </p:nvSpPr>
        <p:spPr>
          <a:xfrm>
            <a:off x="4648200" y="1981200"/>
            <a:ext cx="381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contenuto 4"/>
          <p:cNvSpPr>
            <a:spLocks noGrp="1"/>
          </p:cNvSpPr>
          <p:nvPr>
            <p:ph sz="quarter" idx="3"/>
          </p:nvPr>
        </p:nvSpPr>
        <p:spPr>
          <a:xfrm>
            <a:off x="4648200" y="4114800"/>
            <a:ext cx="381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9" name="Segnaposto data 5"/>
          <p:cNvSpPr>
            <a:spLocks noGrp="1"/>
          </p:cNvSpPr>
          <p:nvPr>
            <p:ph type="dt" sz="half" idx="10"/>
          </p:nvPr>
        </p:nvSpPr>
        <p:spPr>
          <a:xfrm>
            <a:off x="685800" y="6248400"/>
            <a:ext cx="1905000" cy="457200"/>
          </a:xfrm>
          <a:prstGeom prst="rect">
            <a:avLst/>
          </a:prstGeom>
        </p:spPr>
        <p:txBody>
          <a:bodyPr/>
          <a:lstStyle>
            <a:lvl1pPr>
              <a:defRPr>
                <a:ea typeface="ＭＳ Ｐゴシック" pitchFamily="34" charset="-128"/>
              </a:defRPr>
            </a:lvl1pPr>
          </a:lstStyle>
          <a:p>
            <a:pPr>
              <a:defRPr/>
            </a:pPr>
            <a:endParaRPr lang="it-IT"/>
          </a:p>
        </p:txBody>
      </p:sp>
      <p:sp>
        <p:nvSpPr>
          <p:cNvPr id="10" name="Segnaposto piè di pagina 6"/>
          <p:cNvSpPr>
            <a:spLocks noGrp="1"/>
          </p:cNvSpPr>
          <p:nvPr>
            <p:ph type="ftr" sz="quarter" idx="11"/>
          </p:nvPr>
        </p:nvSpPr>
        <p:spPr>
          <a:xfrm>
            <a:off x="3124200" y="6248400"/>
            <a:ext cx="2895600" cy="457200"/>
          </a:xfrm>
          <a:prstGeom prst="rect">
            <a:avLst/>
          </a:prstGeom>
        </p:spPr>
        <p:txBody>
          <a:bodyPr/>
          <a:lstStyle>
            <a:lvl1pPr>
              <a:defRPr>
                <a:ea typeface="ＭＳ Ｐゴシック" pitchFamily="34" charset="-128"/>
              </a:defRPr>
            </a:lvl1pPr>
          </a:lstStyle>
          <a:p>
            <a:pPr>
              <a:defRPr/>
            </a:pPr>
            <a:endParaRPr lang="it-IT"/>
          </a:p>
        </p:txBody>
      </p:sp>
      <p:sp>
        <p:nvSpPr>
          <p:cNvPr id="11" name="Segnaposto numero diapositiva 7"/>
          <p:cNvSpPr>
            <a:spLocks noGrp="1"/>
          </p:cNvSpPr>
          <p:nvPr>
            <p:ph type="sldNum" sz="quarter" idx="12"/>
          </p:nvPr>
        </p:nvSpPr>
        <p:spPr>
          <a:xfrm>
            <a:off x="6553200" y="6248400"/>
            <a:ext cx="1905000" cy="457200"/>
          </a:xfrm>
          <a:prstGeom prst="rect">
            <a:avLst/>
          </a:prstGeom>
        </p:spPr>
        <p:txBody>
          <a:bodyPr/>
          <a:lstStyle>
            <a:lvl1pPr>
              <a:defRPr>
                <a:ea typeface="ＭＳ Ｐゴシック" pitchFamily="34" charset="-128"/>
              </a:defRPr>
            </a:lvl1pPr>
          </a:lstStyle>
          <a:p>
            <a:pPr>
              <a:defRPr/>
            </a:pPr>
            <a:fld id="{9D2A04F5-E5F3-4A52-BFFE-33DE76C5CED6}" type="slidenum">
              <a:rPr lang="it-IT"/>
              <a:pPr>
                <a:defRPr/>
              </a:pPr>
              <a:t>‹N›</a:t>
            </a:fld>
            <a:endParaRPr lang="it-IT"/>
          </a:p>
        </p:txBody>
      </p:sp>
    </p:spTree>
    <p:extLst>
      <p:ext uri="{BB962C8B-B14F-4D97-AF65-F5344CB8AC3E}">
        <p14:creationId xmlns:p14="http://schemas.microsoft.com/office/powerpoint/2010/main" val="2078486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863600"/>
          </a:xfrm>
          <a:prstGeom prst="rect">
            <a:avLst/>
          </a:prstGeom>
        </p:spPr>
        <p:txBody>
          <a:bodyPr/>
          <a:lstStyle/>
          <a:p>
            <a:r>
              <a:rPr lang="it-IT"/>
              <a:t>Fare clic per modificare lo stile del titolo</a:t>
            </a:r>
            <a:endParaRPr lang="en-US"/>
          </a:p>
        </p:txBody>
      </p:sp>
      <p:sp>
        <p:nvSpPr>
          <p:cNvPr id="3" name="Segnaposto contenuto 2"/>
          <p:cNvSpPr>
            <a:spLocks noGrp="1"/>
          </p:cNvSpPr>
          <p:nvPr>
            <p:ph sz="half" idx="1"/>
          </p:nvPr>
        </p:nvSpPr>
        <p:spPr>
          <a:xfrm>
            <a:off x="457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ea typeface="ＭＳ Ｐゴシック" pitchFamily="34" charset="-128"/>
              </a:defRPr>
            </a:lvl1pPr>
          </a:lstStyle>
          <a:p>
            <a:pPr>
              <a:defRPr/>
            </a:pPr>
            <a:endParaRPr lang="it-IT"/>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ea typeface="ＭＳ Ｐゴシック" pitchFamily="34" charset="-128"/>
              </a:defRPr>
            </a:lvl1pPr>
          </a:lstStyle>
          <a:p>
            <a:pPr>
              <a:defRPr/>
            </a:pPr>
            <a:endParaRPr lang="it-IT"/>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ea typeface="ＭＳ Ｐゴシック" pitchFamily="34" charset="-128"/>
              </a:defRPr>
            </a:lvl1pPr>
          </a:lstStyle>
          <a:p>
            <a:pPr>
              <a:defRPr/>
            </a:pPr>
            <a:fld id="{BECBA407-EDF5-456E-88B2-ACBA88C198BB}" type="slidenum">
              <a:rPr lang="it-IT"/>
              <a:pPr>
                <a:defRPr/>
              </a:pPr>
              <a:t>‹N›</a:t>
            </a:fld>
            <a:endParaRPr lang="it-IT"/>
          </a:p>
        </p:txBody>
      </p:sp>
    </p:spTree>
    <p:extLst>
      <p:ext uri="{BB962C8B-B14F-4D97-AF65-F5344CB8AC3E}">
        <p14:creationId xmlns:p14="http://schemas.microsoft.com/office/powerpoint/2010/main" val="3166543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ea typeface="ＭＳ Ｐゴシック" pitchFamily="34" charset="-128"/>
              </a:defRPr>
            </a:lvl1pPr>
          </a:lstStyle>
          <a:p>
            <a:pPr>
              <a:defRPr/>
            </a:pPr>
            <a:endParaRPr lang="it-IT"/>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ea typeface="ＭＳ Ｐゴシック" pitchFamily="34" charset="-128"/>
              </a:defRPr>
            </a:lvl1pPr>
          </a:lstStyle>
          <a:p>
            <a:pPr>
              <a:defRPr/>
            </a:pPr>
            <a:endParaRPr lang="it-IT"/>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a:defRPr>
                <a:ea typeface="ＭＳ Ｐゴシック" pitchFamily="34" charset="-128"/>
              </a:defRPr>
            </a:lvl1pPr>
          </a:lstStyle>
          <a:p>
            <a:pPr>
              <a:defRPr/>
            </a:pPr>
            <a:fld id="{90CEB4D4-90C3-40E7-996D-8AE220DBDE51}" type="slidenum">
              <a:rPr lang="it-IT"/>
              <a:pPr>
                <a:defRPr/>
              </a:pPr>
              <a:t>‹N›</a:t>
            </a:fld>
            <a:endParaRPr lang="it-IT"/>
          </a:p>
        </p:txBody>
      </p:sp>
    </p:spTree>
    <p:extLst>
      <p:ext uri="{BB962C8B-B14F-4D97-AF65-F5344CB8AC3E}">
        <p14:creationId xmlns:p14="http://schemas.microsoft.com/office/powerpoint/2010/main" val="1031764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ea typeface="ＭＳ Ｐゴシック" pitchFamily="34" charset="-128"/>
              </a:defRPr>
            </a:lvl1pPr>
          </a:lstStyle>
          <a:p>
            <a:pPr>
              <a:defRPr/>
            </a:pPr>
            <a:endParaRPr lang="it-IT"/>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ea typeface="ＭＳ Ｐゴシック" pitchFamily="34" charset="-128"/>
              </a:defRPr>
            </a:lvl1pPr>
          </a:lstStyle>
          <a:p>
            <a:pPr>
              <a:defRPr/>
            </a:pPr>
            <a:endParaRPr lang="it-IT"/>
          </a:p>
        </p:txBody>
      </p:sp>
    </p:spTree>
    <p:extLst>
      <p:ext uri="{BB962C8B-B14F-4D97-AF65-F5344CB8AC3E}">
        <p14:creationId xmlns:p14="http://schemas.microsoft.com/office/powerpoint/2010/main" val="2594502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ea typeface="ＭＳ Ｐゴシック" pitchFamily="34" charset="-128"/>
              </a:defRPr>
            </a:lvl1pPr>
          </a:lstStyle>
          <a:p>
            <a:pPr>
              <a:defRPr/>
            </a:pPr>
            <a:endParaRPr lang="it-IT"/>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ea typeface="ＭＳ Ｐゴシック" pitchFamily="34" charset="-128"/>
              </a:defRPr>
            </a:lvl1pPr>
          </a:lstStyle>
          <a:p>
            <a:pPr>
              <a:defRPr/>
            </a:pPr>
            <a:endParaRPr lang="it-IT"/>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ea typeface="ＭＳ Ｐゴシック" pitchFamily="34" charset="-128"/>
              </a:defRPr>
            </a:lvl1pPr>
          </a:lstStyle>
          <a:p>
            <a:pPr>
              <a:defRPr/>
            </a:pPr>
            <a:fld id="{78F10623-275A-4F92-89C5-ECF71967CF3E}" type="slidenum">
              <a:rPr lang="it-IT"/>
              <a:pPr>
                <a:defRPr/>
              </a:pPr>
              <a:t>‹N›</a:t>
            </a:fld>
            <a:endParaRPr lang="it-IT"/>
          </a:p>
        </p:txBody>
      </p:sp>
    </p:spTree>
    <p:extLst>
      <p:ext uri="{BB962C8B-B14F-4D97-AF65-F5344CB8AC3E}">
        <p14:creationId xmlns:p14="http://schemas.microsoft.com/office/powerpoint/2010/main" val="2869500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ea typeface="ＭＳ Ｐゴシック" pitchFamily="34" charset="-128"/>
              </a:defRPr>
            </a:lvl1pPr>
          </a:lstStyle>
          <a:p>
            <a:pPr>
              <a:defRPr/>
            </a:pPr>
            <a:endParaRPr lang="it-IT"/>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ea typeface="ＭＳ Ｐゴシック" pitchFamily="34" charset="-128"/>
              </a:defRPr>
            </a:lvl1pPr>
          </a:lstStyle>
          <a:p>
            <a:pPr>
              <a:defRPr/>
            </a:pPr>
            <a:endParaRPr lang="it-IT"/>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ea typeface="ＭＳ Ｐゴシック" pitchFamily="34" charset="-128"/>
              </a:defRPr>
            </a:lvl1pPr>
          </a:lstStyle>
          <a:p>
            <a:pPr>
              <a:defRPr/>
            </a:pPr>
            <a:fld id="{DAA18DD7-4F44-4201-B771-916E4A74F2FA}" type="slidenum">
              <a:rPr lang="it-IT"/>
              <a:pPr>
                <a:defRPr/>
              </a:pPr>
              <a:t>‹N›</a:t>
            </a:fld>
            <a:endParaRPr lang="it-IT"/>
          </a:p>
        </p:txBody>
      </p:sp>
    </p:spTree>
    <p:extLst>
      <p:ext uri="{BB962C8B-B14F-4D97-AF65-F5344CB8AC3E}">
        <p14:creationId xmlns:p14="http://schemas.microsoft.com/office/powerpoint/2010/main" val="2133966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ea typeface="ＭＳ Ｐゴシック" pitchFamily="34" charset="-128"/>
              </a:defRPr>
            </a:lvl1pPr>
          </a:lstStyle>
          <a:p>
            <a:pPr>
              <a:defRPr/>
            </a:pPr>
            <a:endParaRPr lang="it-IT"/>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ea typeface="ＭＳ Ｐゴシック" pitchFamily="34" charset="-128"/>
              </a:defRPr>
            </a:lvl1pPr>
          </a:lstStyle>
          <a:p>
            <a:pPr>
              <a:defRPr/>
            </a:pPr>
            <a:endParaRPr lang="it-IT"/>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ea typeface="ＭＳ Ｐゴシック" pitchFamily="34" charset="-128"/>
              </a:defRPr>
            </a:lvl1pPr>
          </a:lstStyle>
          <a:p>
            <a:pPr>
              <a:defRPr/>
            </a:pPr>
            <a:fld id="{99F7FBE6-C671-4A9F-97CB-31EC166CDAE4}" type="slidenum">
              <a:rPr lang="it-IT"/>
              <a:pPr>
                <a:defRPr/>
              </a:pPr>
              <a:t>‹N›</a:t>
            </a:fld>
            <a:endParaRPr lang="it-IT"/>
          </a:p>
        </p:txBody>
      </p:sp>
    </p:spTree>
    <p:extLst>
      <p:ext uri="{BB962C8B-B14F-4D97-AF65-F5344CB8AC3E}">
        <p14:creationId xmlns:p14="http://schemas.microsoft.com/office/powerpoint/2010/main" val="3010932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863600"/>
          </a:xfrm>
          <a:prstGeom prst="rect">
            <a:avLst/>
          </a:prstGeom>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ＭＳ Ｐゴシック" pitchFamily="34" charset="-128"/>
              </a:defRPr>
            </a:lvl1pPr>
          </a:lstStyle>
          <a:p>
            <a:pPr>
              <a:defRPr/>
            </a:pPr>
            <a:endParaRPr lang="it-IT"/>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ea typeface="ＭＳ Ｐゴシック" pitchFamily="34" charset="-128"/>
              </a:defRPr>
            </a:lvl1pPr>
          </a:lstStyle>
          <a:p>
            <a:pPr>
              <a:defRPr/>
            </a:pPr>
            <a:endParaRPr lang="it-IT"/>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ea typeface="ＭＳ Ｐゴシック" pitchFamily="34" charset="-128"/>
              </a:defRPr>
            </a:lvl1pPr>
          </a:lstStyle>
          <a:p>
            <a:pPr>
              <a:defRPr/>
            </a:pPr>
            <a:fld id="{15E3F1CB-F0B8-4FD5-95FF-67C013C64E33}" type="slidenum">
              <a:rPr lang="it-IT"/>
              <a:pPr>
                <a:defRPr/>
              </a:pPr>
              <a:t>‹N›</a:t>
            </a:fld>
            <a:endParaRPr lang="it-IT"/>
          </a:p>
        </p:txBody>
      </p:sp>
    </p:spTree>
    <p:extLst>
      <p:ext uri="{BB962C8B-B14F-4D97-AF65-F5344CB8AC3E}">
        <p14:creationId xmlns:p14="http://schemas.microsoft.com/office/powerpoint/2010/main" val="728982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44450"/>
            <a:ext cx="2286000" cy="6081713"/>
          </a:xfrm>
          <a:prstGeom prst="rect">
            <a:avLst/>
          </a:prstGeo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0" y="44450"/>
            <a:ext cx="6705600" cy="6081713"/>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ＭＳ Ｐゴシック" pitchFamily="34" charset="-128"/>
              </a:defRPr>
            </a:lvl1pPr>
          </a:lstStyle>
          <a:p>
            <a:pPr>
              <a:defRPr/>
            </a:pPr>
            <a:endParaRPr lang="it-IT"/>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ea typeface="ＭＳ Ｐゴシック" pitchFamily="34" charset="-128"/>
              </a:defRPr>
            </a:lvl1pPr>
          </a:lstStyle>
          <a:p>
            <a:pPr>
              <a:defRPr/>
            </a:pPr>
            <a:endParaRPr lang="it-IT"/>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ea typeface="ＭＳ Ｐゴシック" pitchFamily="34" charset="-128"/>
              </a:defRPr>
            </a:lvl1pPr>
          </a:lstStyle>
          <a:p>
            <a:pPr>
              <a:defRPr/>
            </a:pPr>
            <a:fld id="{7A3B3A87-F1D3-4643-A231-D6350B7B7E01}" type="slidenum">
              <a:rPr lang="it-IT"/>
              <a:pPr>
                <a:defRPr/>
              </a:pPr>
              <a:t>‹N›</a:t>
            </a:fld>
            <a:endParaRPr lang="it-IT"/>
          </a:p>
        </p:txBody>
      </p:sp>
    </p:spTree>
    <p:extLst>
      <p:ext uri="{BB962C8B-B14F-4D97-AF65-F5344CB8AC3E}">
        <p14:creationId xmlns:p14="http://schemas.microsoft.com/office/powerpoint/2010/main" val="3436721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1214438" y="1125538"/>
            <a:ext cx="7472362"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cxnSp>
        <p:nvCxnSpPr>
          <p:cNvPr id="9" name="Connettore 1 8"/>
          <p:cNvCxnSpPr/>
          <p:nvPr userDrawn="1"/>
        </p:nvCxnSpPr>
        <p:spPr>
          <a:xfrm>
            <a:off x="0" y="6286500"/>
            <a:ext cx="91440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Immagine 6" descr="Logo SIED.jpg">
            <a:extLst>
              <a:ext uri="{FF2B5EF4-FFF2-40B4-BE49-F238E27FC236}">
                <a16:creationId xmlns:a16="http://schemas.microsoft.com/office/drawing/2014/main" xmlns="" id="{9075998A-046A-4845-8219-1E42CEE6927A}"/>
              </a:ext>
            </a:extLst>
          </p:cNvPr>
          <p:cNvPicPr/>
          <p:nvPr userDrawn="1"/>
        </p:nvPicPr>
        <p:blipFill>
          <a:blip r:embed="rId14" cstate="print"/>
          <a:stretch>
            <a:fillRect/>
          </a:stretch>
        </p:blipFill>
        <p:spPr>
          <a:xfrm>
            <a:off x="8244408" y="6312783"/>
            <a:ext cx="802119" cy="500593"/>
          </a:xfrm>
          <a:prstGeom prst="rect">
            <a:avLst/>
          </a:prstGeom>
        </p:spPr>
      </p:pic>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1" r:id="rId12"/>
  </p:sldLayoutIdLst>
  <p:hf sldNum="0" hdr="0" ftr="0" dt="0"/>
  <p:txStyles>
    <p:titleStyle>
      <a:lvl1pPr algn="l" rtl="0" eaLnBrk="0" fontAlgn="base" hangingPunct="0">
        <a:spcBef>
          <a:spcPct val="0"/>
        </a:spcBef>
        <a:spcAft>
          <a:spcPct val="0"/>
        </a:spcAft>
        <a:defRPr sz="2800">
          <a:solidFill>
            <a:schemeClr val="bg1"/>
          </a:solidFill>
          <a:latin typeface="Calibri" pitchFamily="34" charset="0"/>
          <a:ea typeface="+mj-ea"/>
          <a:cs typeface="+mj-cs"/>
        </a:defRPr>
      </a:lvl1pPr>
      <a:lvl2pPr algn="l" rtl="0" eaLnBrk="0" fontAlgn="base" hangingPunct="0">
        <a:spcBef>
          <a:spcPct val="0"/>
        </a:spcBef>
        <a:spcAft>
          <a:spcPct val="0"/>
        </a:spcAft>
        <a:defRPr sz="2800">
          <a:solidFill>
            <a:schemeClr val="bg1"/>
          </a:solidFill>
          <a:latin typeface="Calibri" pitchFamily="34" charset="0"/>
        </a:defRPr>
      </a:lvl2pPr>
      <a:lvl3pPr algn="l" rtl="0" eaLnBrk="0" fontAlgn="base" hangingPunct="0">
        <a:spcBef>
          <a:spcPct val="0"/>
        </a:spcBef>
        <a:spcAft>
          <a:spcPct val="0"/>
        </a:spcAft>
        <a:defRPr sz="2800">
          <a:solidFill>
            <a:schemeClr val="bg1"/>
          </a:solidFill>
          <a:latin typeface="Calibri" pitchFamily="34" charset="0"/>
        </a:defRPr>
      </a:lvl3pPr>
      <a:lvl4pPr algn="l" rtl="0" eaLnBrk="0" fontAlgn="base" hangingPunct="0">
        <a:spcBef>
          <a:spcPct val="0"/>
        </a:spcBef>
        <a:spcAft>
          <a:spcPct val="0"/>
        </a:spcAft>
        <a:defRPr sz="2800">
          <a:solidFill>
            <a:schemeClr val="bg1"/>
          </a:solidFill>
          <a:latin typeface="Calibri" pitchFamily="34" charset="0"/>
        </a:defRPr>
      </a:lvl4pPr>
      <a:lvl5pPr algn="l" rtl="0" eaLnBrk="0" fontAlgn="base" hangingPunct="0">
        <a:spcBef>
          <a:spcPct val="0"/>
        </a:spcBef>
        <a:spcAft>
          <a:spcPct val="0"/>
        </a:spcAft>
        <a:defRPr sz="2800">
          <a:solidFill>
            <a:schemeClr val="bg1"/>
          </a:solidFill>
          <a:latin typeface="Calibri" pitchFamily="34" charset="0"/>
        </a:defRPr>
      </a:lvl5pPr>
      <a:lvl6pPr marL="457200" algn="l" rtl="0" fontAlgn="base">
        <a:spcBef>
          <a:spcPct val="0"/>
        </a:spcBef>
        <a:spcAft>
          <a:spcPct val="0"/>
        </a:spcAft>
        <a:defRPr sz="2800">
          <a:solidFill>
            <a:schemeClr val="bg1"/>
          </a:solidFill>
          <a:latin typeface="Tahoma" pitchFamily="34" charset="0"/>
        </a:defRPr>
      </a:lvl6pPr>
      <a:lvl7pPr marL="914400" algn="l" rtl="0" fontAlgn="base">
        <a:spcBef>
          <a:spcPct val="0"/>
        </a:spcBef>
        <a:spcAft>
          <a:spcPct val="0"/>
        </a:spcAft>
        <a:defRPr sz="2800">
          <a:solidFill>
            <a:schemeClr val="bg1"/>
          </a:solidFill>
          <a:latin typeface="Tahoma" pitchFamily="34" charset="0"/>
        </a:defRPr>
      </a:lvl7pPr>
      <a:lvl8pPr marL="1371600" algn="l" rtl="0" fontAlgn="base">
        <a:spcBef>
          <a:spcPct val="0"/>
        </a:spcBef>
        <a:spcAft>
          <a:spcPct val="0"/>
        </a:spcAft>
        <a:defRPr sz="2800">
          <a:solidFill>
            <a:schemeClr val="bg1"/>
          </a:solidFill>
          <a:latin typeface="Tahoma" pitchFamily="34" charset="0"/>
        </a:defRPr>
      </a:lvl8pPr>
      <a:lvl9pPr marL="1828800" algn="l" rtl="0" fontAlgn="base">
        <a:spcBef>
          <a:spcPct val="0"/>
        </a:spcBef>
        <a:spcAft>
          <a:spcPct val="0"/>
        </a:spcAft>
        <a:defRPr sz="2800">
          <a:solidFill>
            <a:schemeClr val="bg1"/>
          </a:solidFill>
          <a:latin typeface="Tahoma" pitchFamily="34" charset="0"/>
        </a:defRPr>
      </a:lvl9pPr>
    </p:titleStyle>
    <p:bodyStyle>
      <a:lvl1pPr marL="449263" indent="-449263" algn="l" rtl="0" eaLnBrk="0" fontAlgn="base" hangingPunct="0">
        <a:spcBef>
          <a:spcPct val="20000"/>
        </a:spcBef>
        <a:spcAft>
          <a:spcPct val="0"/>
        </a:spcAft>
        <a:buClr>
          <a:srgbClr val="C00000"/>
        </a:buClr>
        <a:buSzPct val="127000"/>
        <a:buFont typeface="Wingdings" pitchFamily="2" charset="2"/>
        <a:buChar char="§"/>
        <a:defRPr sz="3200">
          <a:solidFill>
            <a:schemeClr val="tx1"/>
          </a:solidFill>
          <a:latin typeface="Calibri" pitchFamily="34" charset="0"/>
          <a:ea typeface="+mn-ea"/>
          <a:cs typeface="+mn-cs"/>
        </a:defRPr>
      </a:lvl1pPr>
      <a:lvl2pPr marL="900113" indent="-442913" algn="l" rtl="0" eaLnBrk="0" fontAlgn="base" hangingPunct="0">
        <a:spcBef>
          <a:spcPct val="20000"/>
        </a:spcBef>
        <a:spcAft>
          <a:spcPct val="0"/>
        </a:spcAft>
        <a:buClr>
          <a:srgbClr val="339933"/>
        </a:buClr>
        <a:buFont typeface="Wingdings" pitchFamily="2" charset="2"/>
        <a:buChar char="v"/>
        <a:defRPr sz="2800">
          <a:solidFill>
            <a:schemeClr val="tx1"/>
          </a:solidFill>
          <a:latin typeface="Calibri" pitchFamily="34" charset="0"/>
        </a:defRPr>
      </a:lvl2pPr>
      <a:lvl3pPr marL="1262063" indent="-347663" algn="l" rtl="0" eaLnBrk="0" fontAlgn="base" hangingPunct="0">
        <a:spcBef>
          <a:spcPct val="20000"/>
        </a:spcBef>
        <a:spcAft>
          <a:spcPct val="0"/>
        </a:spcAft>
        <a:buClr>
          <a:srgbClr val="FF9900"/>
        </a:buClr>
        <a:buFont typeface="Wingdings" pitchFamily="2" charset="2"/>
        <a:buChar char="ü"/>
        <a:defRPr sz="2400">
          <a:solidFill>
            <a:schemeClr val="tx1"/>
          </a:solidFill>
          <a:latin typeface="Calibri" pitchFamily="34" charset="0"/>
        </a:defRPr>
      </a:lvl3pPr>
      <a:lvl4pPr marL="1698625" indent="-327025" algn="l" rtl="0" eaLnBrk="0" fontAlgn="base" hangingPunct="0">
        <a:spcBef>
          <a:spcPct val="20000"/>
        </a:spcBef>
        <a:spcAft>
          <a:spcPct val="0"/>
        </a:spcAft>
        <a:buBlip>
          <a:blip r:embed="rId15"/>
        </a:buBlip>
        <a:defRPr sz="2000">
          <a:solidFill>
            <a:schemeClr val="tx1"/>
          </a:solidFill>
          <a:latin typeface="Calibri" pitchFamily="34" charset="0"/>
        </a:defRPr>
      </a:lvl4pPr>
      <a:lvl5pPr marL="2147888" indent="-319088" algn="l" rtl="0" eaLnBrk="0" fontAlgn="base" hangingPunct="0">
        <a:spcBef>
          <a:spcPct val="20000"/>
        </a:spcBef>
        <a:spcAft>
          <a:spcPct val="0"/>
        </a:spcAft>
        <a:buBlip>
          <a:blip r:embed="rId15"/>
        </a:buBlip>
        <a:defRPr sz="2000">
          <a:solidFill>
            <a:schemeClr val="tx1"/>
          </a:solidFill>
          <a:latin typeface="Calibri" pitchFamily="34" charset="0"/>
        </a:defRPr>
      </a:lvl5pPr>
      <a:lvl6pPr marL="2514600" indent="-228600" algn="l" rtl="0" fontAlgn="base">
        <a:spcBef>
          <a:spcPct val="20000"/>
        </a:spcBef>
        <a:spcAft>
          <a:spcPct val="0"/>
        </a:spcAft>
        <a:buBlip>
          <a:blip r:embed="rId15"/>
        </a:buBlip>
        <a:defRPr sz="2000">
          <a:solidFill>
            <a:schemeClr val="bg1"/>
          </a:solidFill>
          <a:latin typeface="+mn-lt"/>
        </a:defRPr>
      </a:lvl6pPr>
      <a:lvl7pPr marL="2971800" indent="-228600" algn="l" rtl="0" fontAlgn="base">
        <a:spcBef>
          <a:spcPct val="20000"/>
        </a:spcBef>
        <a:spcAft>
          <a:spcPct val="0"/>
        </a:spcAft>
        <a:buBlip>
          <a:blip r:embed="rId15"/>
        </a:buBlip>
        <a:defRPr sz="2000">
          <a:solidFill>
            <a:schemeClr val="bg1"/>
          </a:solidFill>
          <a:latin typeface="+mn-lt"/>
        </a:defRPr>
      </a:lvl7pPr>
      <a:lvl8pPr marL="3429000" indent="-228600" algn="l" rtl="0" fontAlgn="base">
        <a:spcBef>
          <a:spcPct val="20000"/>
        </a:spcBef>
        <a:spcAft>
          <a:spcPct val="0"/>
        </a:spcAft>
        <a:buBlip>
          <a:blip r:embed="rId15"/>
        </a:buBlip>
        <a:defRPr sz="2000">
          <a:solidFill>
            <a:schemeClr val="bg1"/>
          </a:solidFill>
          <a:latin typeface="+mn-lt"/>
        </a:defRPr>
      </a:lvl8pPr>
      <a:lvl9pPr marL="3886200" indent="-228600" algn="l" rtl="0" fontAlgn="base">
        <a:spcBef>
          <a:spcPct val="20000"/>
        </a:spcBef>
        <a:spcAft>
          <a:spcPct val="0"/>
        </a:spcAft>
        <a:buBlip>
          <a:blip r:embed="rId15"/>
        </a:buBlip>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9EA5EF59-18D3-1846-85D2-1C4DBF971882}"/>
              </a:ext>
            </a:extLst>
          </p:cNvPr>
          <p:cNvSpPr txBox="1"/>
          <p:nvPr/>
        </p:nvSpPr>
        <p:spPr>
          <a:xfrm>
            <a:off x="160871" y="33825"/>
            <a:ext cx="8875625" cy="2459071"/>
          </a:xfrm>
          <a:prstGeom prst="rect">
            <a:avLst/>
          </a:prstGeom>
          <a:noFill/>
          <a:ln>
            <a:solidFill>
              <a:schemeClr val="accent1">
                <a:lumMod val="75000"/>
              </a:schemeClr>
            </a:solidFill>
          </a:ln>
        </p:spPr>
        <p:txBody>
          <a:bodyPr wrap="square" rtlCol="0">
            <a:spAutoFit/>
          </a:bodyPr>
          <a:lstStyle/>
          <a:p>
            <a:pPr algn="ctr">
              <a:lnSpc>
                <a:spcPct val="200000"/>
              </a:lnSpc>
            </a:pPr>
            <a:r>
              <a:rPr lang="it-IT" sz="2400" b="1" dirty="0">
                <a:solidFill>
                  <a:srgbClr val="004D7F"/>
                </a:solidFill>
              </a:rPr>
              <a:t>STUDIO SIED: </a:t>
            </a:r>
            <a:r>
              <a:rPr lang="it-IT" b="1" dirty="0">
                <a:solidFill>
                  <a:srgbClr val="004D7F"/>
                </a:solidFill>
              </a:rPr>
              <a:t>EFFICACIA E SICUREZZA DELLA DISSEZIONE ENDOSCOPICA SOTTOMUCOSA NEL TRATTAMENTO DELLE LESIONI NEOPLASTICHE PRECOCI DELLO STOMACO: REGISTRO DELLA SOCIETA’ ITALIANA DI ENDOSCOPIA DIGESTIVA</a:t>
            </a:r>
            <a:endParaRPr lang="it-IT" sz="2000" b="1" dirty="0">
              <a:solidFill>
                <a:srgbClr val="004D7F"/>
              </a:solidFill>
            </a:endParaRPr>
          </a:p>
        </p:txBody>
      </p:sp>
      <p:sp>
        <p:nvSpPr>
          <p:cNvPr id="3" name="Rettangolo 2"/>
          <p:cNvSpPr/>
          <p:nvPr/>
        </p:nvSpPr>
        <p:spPr>
          <a:xfrm>
            <a:off x="4788024" y="3933056"/>
            <a:ext cx="3600399" cy="1231106"/>
          </a:xfrm>
          <a:prstGeom prst="rect">
            <a:avLst/>
          </a:prstGeom>
        </p:spPr>
        <p:txBody>
          <a:bodyPr wrap="square">
            <a:spAutoFit/>
          </a:bodyPr>
          <a:lstStyle/>
          <a:p>
            <a:pPr algn="ctr"/>
            <a:r>
              <a:rPr lang="it-IT" b="1" dirty="0">
                <a:solidFill>
                  <a:schemeClr val="tx2">
                    <a:lumMod val="75000"/>
                  </a:schemeClr>
                </a:solidFill>
              </a:rPr>
              <a:t>Alba PANARESE, MD</a:t>
            </a:r>
          </a:p>
          <a:p>
            <a:pPr algn="ctr"/>
            <a:r>
              <a:rPr lang="it-IT" b="1" dirty="0">
                <a:solidFill>
                  <a:schemeClr val="tx2">
                    <a:lumMod val="75000"/>
                  </a:schemeClr>
                </a:solidFill>
              </a:rPr>
              <a:t>IRCCS «De Bellis»</a:t>
            </a:r>
          </a:p>
          <a:p>
            <a:pPr algn="ctr"/>
            <a:r>
              <a:rPr lang="it-IT" b="1" dirty="0">
                <a:solidFill>
                  <a:schemeClr val="tx2">
                    <a:lumMod val="75000"/>
                  </a:schemeClr>
                </a:solidFill>
              </a:rPr>
              <a:t>Castellana Grotte (</a:t>
            </a:r>
            <a:r>
              <a:rPr lang="it-IT" b="1" dirty="0" err="1">
                <a:solidFill>
                  <a:schemeClr val="tx2">
                    <a:lumMod val="75000"/>
                  </a:schemeClr>
                </a:solidFill>
              </a:rPr>
              <a:t>Ba</a:t>
            </a:r>
            <a:r>
              <a:rPr lang="it-IT" b="1" dirty="0">
                <a:solidFill>
                  <a:schemeClr val="tx2">
                    <a:lumMod val="75000"/>
                  </a:schemeClr>
                </a:solidFill>
              </a:rPr>
              <a:t>)</a:t>
            </a:r>
            <a:r>
              <a:rPr lang="it-IT" sz="2000" b="1" dirty="0"/>
              <a:t>                                       </a:t>
            </a:r>
          </a:p>
          <a:p>
            <a:pPr algn="ctr"/>
            <a:endParaRPr lang="it-IT" dirty="0"/>
          </a:p>
        </p:txBody>
      </p:sp>
      <p:pic>
        <p:nvPicPr>
          <p:cNvPr id="5" name="Immagine 4">
            <a:extLst>
              <a:ext uri="{FF2B5EF4-FFF2-40B4-BE49-F238E27FC236}">
                <a16:creationId xmlns:a16="http://schemas.microsoft.com/office/drawing/2014/main" xmlns="" id="{AB9EED42-F412-4312-8744-D946E5D0F6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284984"/>
            <a:ext cx="3514584" cy="2636912"/>
          </a:xfrm>
          <a:prstGeom prst="rect">
            <a:avLst/>
          </a:prstGeom>
        </p:spPr>
      </p:pic>
    </p:spTree>
    <p:extLst>
      <p:ext uri="{BB962C8B-B14F-4D97-AF65-F5344CB8AC3E}">
        <p14:creationId xmlns:p14="http://schemas.microsoft.com/office/powerpoint/2010/main" val="2915906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8F067AD-6F96-E64A-89AE-41A4C3A2C3E2}"/>
              </a:ext>
            </a:extLst>
          </p:cNvPr>
          <p:cNvSpPr>
            <a:spLocks noGrp="1"/>
          </p:cNvSpPr>
          <p:nvPr>
            <p:ph type="title"/>
          </p:nvPr>
        </p:nvSpPr>
        <p:spPr/>
        <p:txBody>
          <a:bodyPr/>
          <a:lstStyle/>
          <a:p>
            <a:endParaRPr lang="it-IT" dirty="0"/>
          </a:p>
        </p:txBody>
      </p:sp>
      <p:sp>
        <p:nvSpPr>
          <p:cNvPr id="6" name="CasellaDiTesto 5">
            <a:extLst>
              <a:ext uri="{FF2B5EF4-FFF2-40B4-BE49-F238E27FC236}">
                <a16:creationId xmlns:a16="http://schemas.microsoft.com/office/drawing/2014/main" xmlns="" id="{F7C9FE2F-03E9-044F-B50B-CACD1014373C}"/>
              </a:ext>
            </a:extLst>
          </p:cNvPr>
          <p:cNvSpPr txBox="1"/>
          <p:nvPr/>
        </p:nvSpPr>
        <p:spPr>
          <a:xfrm>
            <a:off x="472382" y="313492"/>
            <a:ext cx="8204074" cy="523220"/>
          </a:xfrm>
          <a:prstGeom prst="rect">
            <a:avLst/>
          </a:prstGeom>
          <a:noFill/>
        </p:spPr>
        <p:txBody>
          <a:bodyPr wrap="square" rtlCol="0">
            <a:spAutoFit/>
          </a:bodyPr>
          <a:lstStyle/>
          <a:p>
            <a:pPr algn="ctr"/>
            <a:r>
              <a:rPr lang="it-IT" sz="2800" b="1" dirty="0">
                <a:solidFill>
                  <a:schemeClr val="accent1">
                    <a:lumMod val="50000"/>
                  </a:schemeClr>
                </a:solidFill>
              </a:rPr>
              <a:t>DISEGNO DELLO STUDIO E ARRUOLAMENTO</a:t>
            </a:r>
          </a:p>
        </p:txBody>
      </p:sp>
      <p:sp>
        <p:nvSpPr>
          <p:cNvPr id="8" name="Rectangle 1">
            <a:extLst>
              <a:ext uri="{FF2B5EF4-FFF2-40B4-BE49-F238E27FC236}">
                <a16:creationId xmlns:a16="http://schemas.microsoft.com/office/drawing/2014/main" xmlns="" id="{0ED43DF2-985E-2744-A1DE-A8993B7CBBA9}"/>
              </a:ext>
            </a:extLst>
          </p:cNvPr>
          <p:cNvSpPr>
            <a:spLocks noChangeArrowheads="1"/>
          </p:cNvSpPr>
          <p:nvPr/>
        </p:nvSpPr>
        <p:spPr bwMode="auto">
          <a:xfrm>
            <a:off x="1178941" y="3722547"/>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3" name="Rettangolo 2"/>
          <p:cNvSpPr/>
          <p:nvPr/>
        </p:nvSpPr>
        <p:spPr>
          <a:xfrm>
            <a:off x="611560" y="996538"/>
            <a:ext cx="7920880" cy="369332"/>
          </a:xfrm>
          <a:prstGeom prst="rect">
            <a:avLst/>
          </a:prstGeom>
          <a:ln>
            <a:solidFill>
              <a:schemeClr val="tx2"/>
            </a:solidFill>
          </a:ln>
        </p:spPr>
        <p:txBody>
          <a:bodyPr wrap="square">
            <a:spAutoFit/>
          </a:bodyPr>
          <a:lstStyle/>
          <a:p>
            <a:r>
              <a:rPr lang="it-IT" b="1" dirty="0">
                <a:ea typeface="Calibri" panose="020F0502020204030204" pitchFamily="34" charset="0"/>
                <a:cs typeface="Arial" panose="020B0604020202020204" pitchFamily="34" charset="0"/>
              </a:rPr>
              <a:t>Studio osservazionale, di coorte, prospettico, multicentrico, nazionale.</a:t>
            </a:r>
            <a:endParaRPr lang="it-IT" b="1" dirty="0">
              <a:cs typeface="Arial" panose="020B0604020202020204" pitchFamily="34" charset="0"/>
            </a:endParaRPr>
          </a:p>
        </p:txBody>
      </p:sp>
      <p:sp>
        <p:nvSpPr>
          <p:cNvPr id="11" name="CasellaDiTesto 10">
            <a:extLst>
              <a:ext uri="{FF2B5EF4-FFF2-40B4-BE49-F238E27FC236}">
                <a16:creationId xmlns:a16="http://schemas.microsoft.com/office/drawing/2014/main" xmlns="" id="{19D0AE74-8161-41AF-B97D-286A0FDCF22C}"/>
              </a:ext>
            </a:extLst>
          </p:cNvPr>
          <p:cNvSpPr txBox="1"/>
          <p:nvPr/>
        </p:nvSpPr>
        <p:spPr>
          <a:xfrm>
            <a:off x="107504" y="6381328"/>
            <a:ext cx="6836167" cy="369332"/>
          </a:xfrm>
          <a:prstGeom prst="rect">
            <a:avLst/>
          </a:prstGeom>
          <a:noFill/>
        </p:spPr>
        <p:txBody>
          <a:bodyPr wrap="none" rtlCol="0">
            <a:spAutoFit/>
          </a:bodyPr>
          <a:lstStyle/>
          <a:p>
            <a:r>
              <a:rPr lang="it-IT" dirty="0"/>
              <a:t>REGISTRO SIED: Efficacia e Sicurezza delle ESD dello stomaco</a:t>
            </a:r>
          </a:p>
        </p:txBody>
      </p:sp>
      <p:pic>
        <p:nvPicPr>
          <p:cNvPr id="5" name="Immagine 4">
            <a:extLst>
              <a:ext uri="{FF2B5EF4-FFF2-40B4-BE49-F238E27FC236}">
                <a16:creationId xmlns:a16="http://schemas.microsoft.com/office/drawing/2014/main" xmlns="" id="{0ABF115A-9653-4BF6-BB03-CE69508B9C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5923821" y="3999546"/>
            <a:ext cx="2747797" cy="2060848"/>
          </a:xfrm>
          <a:prstGeom prst="rect">
            <a:avLst/>
          </a:prstGeom>
        </p:spPr>
      </p:pic>
      <p:sp>
        <p:nvSpPr>
          <p:cNvPr id="12" name="Rettangolo 11">
            <a:extLst>
              <a:ext uri="{FF2B5EF4-FFF2-40B4-BE49-F238E27FC236}">
                <a16:creationId xmlns:a16="http://schemas.microsoft.com/office/drawing/2014/main" xmlns="" id="{27D5643C-E232-4F5C-8C00-589AC2F11792}"/>
              </a:ext>
            </a:extLst>
          </p:cNvPr>
          <p:cNvSpPr/>
          <p:nvPr/>
        </p:nvSpPr>
        <p:spPr>
          <a:xfrm>
            <a:off x="472382" y="1498808"/>
            <a:ext cx="6534472" cy="4165243"/>
          </a:xfrm>
          <a:prstGeom prst="rect">
            <a:avLst/>
          </a:prstGeom>
        </p:spPr>
        <p:txBody>
          <a:bodyPr wrap="square">
            <a:spAutoFit/>
          </a:bodyPr>
          <a:lstStyle/>
          <a:p>
            <a:pPr marL="285750" indent="-285750">
              <a:lnSpc>
                <a:spcPts val="6600"/>
              </a:lnSpc>
              <a:buFont typeface="Wingdings" panose="05000000000000000000" pitchFamily="2" charset="2"/>
              <a:buChar char="Ø"/>
            </a:pPr>
            <a:r>
              <a:rPr lang="it-IT" dirty="0">
                <a:ea typeface="Calibri" panose="020F0502020204030204" pitchFamily="34" charset="0"/>
                <a:cs typeface="Arial" panose="020B0604020202020204" pitchFamily="34" charset="0"/>
              </a:rPr>
              <a:t>Ipotesi arruolamento annuo: </a:t>
            </a:r>
            <a:r>
              <a:rPr lang="it-IT" i="1" u="sng" dirty="0">
                <a:ea typeface="Calibri" panose="020F0502020204030204" pitchFamily="34" charset="0"/>
                <a:cs typeface="Arial" panose="020B0604020202020204" pitchFamily="34" charset="0"/>
              </a:rPr>
              <a:t>10 pazienti/centro</a:t>
            </a:r>
            <a:endParaRPr lang="it-IT" u="sng" dirty="0">
              <a:cs typeface="Arial" panose="020B0604020202020204" pitchFamily="34" charset="0"/>
            </a:endParaRPr>
          </a:p>
          <a:p>
            <a:pPr marL="285750" indent="-285750">
              <a:lnSpc>
                <a:spcPts val="6600"/>
              </a:lnSpc>
              <a:buFont typeface="Wingdings" panose="05000000000000000000" pitchFamily="2" charset="2"/>
              <a:buChar char="Ø"/>
            </a:pPr>
            <a:r>
              <a:rPr lang="it-IT" dirty="0">
                <a:cs typeface="Arial" panose="020B0604020202020204" pitchFamily="34" charset="0"/>
              </a:rPr>
              <a:t>Adesione auspicabile: </a:t>
            </a:r>
            <a:r>
              <a:rPr lang="it-IT" i="1" dirty="0">
                <a:cs typeface="Arial" panose="020B0604020202020204" pitchFamily="34" charset="0"/>
              </a:rPr>
              <a:t>20 centri </a:t>
            </a:r>
            <a:r>
              <a:rPr lang="it-IT" dirty="0">
                <a:cs typeface="Arial" panose="020B0604020202020204" pitchFamily="34" charset="0"/>
                <a:sym typeface="Wingdings" panose="05000000000000000000" pitchFamily="2" charset="2"/>
              </a:rPr>
              <a:t></a:t>
            </a:r>
            <a:r>
              <a:rPr lang="it-IT" dirty="0">
                <a:cs typeface="Arial" panose="020B0604020202020204" pitchFamily="34" charset="0"/>
              </a:rPr>
              <a:t> </a:t>
            </a:r>
            <a:r>
              <a:rPr lang="it-IT" i="1" dirty="0">
                <a:cs typeface="Arial" panose="020B0604020202020204" pitchFamily="34" charset="0"/>
              </a:rPr>
              <a:t>200 pazienti/anno</a:t>
            </a:r>
            <a:endParaRPr lang="it-IT" dirty="0">
              <a:cs typeface="Arial" panose="020B0604020202020204" pitchFamily="34" charset="0"/>
            </a:endParaRPr>
          </a:p>
          <a:p>
            <a:pPr marL="285750" indent="-285750">
              <a:lnSpc>
                <a:spcPts val="6600"/>
              </a:lnSpc>
              <a:buFont typeface="Wingdings" panose="05000000000000000000" pitchFamily="2" charset="2"/>
              <a:buChar char="Ø"/>
            </a:pPr>
            <a:r>
              <a:rPr lang="it-IT" dirty="0">
                <a:cs typeface="Arial" panose="020B0604020202020204" pitchFamily="34" charset="0"/>
              </a:rPr>
              <a:t>Data prevista di inizio: in fase di determinazione</a:t>
            </a:r>
          </a:p>
          <a:p>
            <a:pPr marL="285750" indent="-285750">
              <a:lnSpc>
                <a:spcPts val="6600"/>
              </a:lnSpc>
              <a:buFont typeface="Wingdings" panose="05000000000000000000" pitchFamily="2" charset="2"/>
              <a:buChar char="Ø"/>
            </a:pPr>
            <a:r>
              <a:rPr lang="it-IT" dirty="0">
                <a:cs typeface="Arial" panose="020B0604020202020204" pitchFamily="34" charset="0"/>
              </a:rPr>
              <a:t>Durata arruolamento: 5</a:t>
            </a:r>
            <a:r>
              <a:rPr lang="it-IT" i="1" dirty="0">
                <a:cs typeface="Arial" panose="020B0604020202020204" pitchFamily="34" charset="0"/>
              </a:rPr>
              <a:t> anni</a:t>
            </a:r>
          </a:p>
          <a:p>
            <a:pPr marL="285750" indent="-285750">
              <a:lnSpc>
                <a:spcPts val="6600"/>
              </a:lnSpc>
              <a:buFont typeface="Wingdings" panose="05000000000000000000" pitchFamily="2" charset="2"/>
              <a:buChar char="Ø"/>
            </a:pPr>
            <a:r>
              <a:rPr lang="it-IT" dirty="0">
                <a:cs typeface="Arial" panose="020B0604020202020204" pitchFamily="34" charset="0"/>
              </a:rPr>
              <a:t>Follow-up di ogni paziente: </a:t>
            </a:r>
            <a:r>
              <a:rPr lang="it-IT" i="1" dirty="0">
                <a:cs typeface="Arial" panose="020B0604020202020204" pitchFamily="34" charset="0"/>
              </a:rPr>
              <a:t>minimo 3 anni</a:t>
            </a:r>
          </a:p>
        </p:txBody>
      </p:sp>
    </p:spTree>
    <p:extLst>
      <p:ext uri="{BB962C8B-B14F-4D97-AF65-F5344CB8AC3E}">
        <p14:creationId xmlns:p14="http://schemas.microsoft.com/office/powerpoint/2010/main" val="291672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8F067AD-6F96-E64A-89AE-41A4C3A2C3E2}"/>
              </a:ext>
            </a:extLst>
          </p:cNvPr>
          <p:cNvSpPr>
            <a:spLocks noGrp="1"/>
          </p:cNvSpPr>
          <p:nvPr>
            <p:ph type="title"/>
          </p:nvPr>
        </p:nvSpPr>
        <p:spPr/>
        <p:txBody>
          <a:bodyPr/>
          <a:lstStyle/>
          <a:p>
            <a:endParaRPr lang="it-IT" dirty="0"/>
          </a:p>
        </p:txBody>
      </p:sp>
      <p:sp>
        <p:nvSpPr>
          <p:cNvPr id="6" name="CasellaDiTesto 5">
            <a:extLst>
              <a:ext uri="{FF2B5EF4-FFF2-40B4-BE49-F238E27FC236}">
                <a16:creationId xmlns:a16="http://schemas.microsoft.com/office/drawing/2014/main" xmlns="" id="{F7C9FE2F-03E9-044F-B50B-CACD1014373C}"/>
              </a:ext>
            </a:extLst>
          </p:cNvPr>
          <p:cNvSpPr txBox="1"/>
          <p:nvPr/>
        </p:nvSpPr>
        <p:spPr>
          <a:xfrm>
            <a:off x="2045917" y="190381"/>
            <a:ext cx="4830339" cy="584775"/>
          </a:xfrm>
          <a:prstGeom prst="rect">
            <a:avLst/>
          </a:prstGeom>
          <a:noFill/>
        </p:spPr>
        <p:txBody>
          <a:bodyPr wrap="square" rtlCol="0">
            <a:spAutoFit/>
          </a:bodyPr>
          <a:lstStyle/>
          <a:p>
            <a:pPr algn="ctr"/>
            <a:r>
              <a:rPr lang="it-IT" sz="3200" b="1" dirty="0">
                <a:solidFill>
                  <a:schemeClr val="accent1">
                    <a:lumMod val="50000"/>
                  </a:schemeClr>
                </a:solidFill>
              </a:rPr>
              <a:t>RACCOLTA DATI</a:t>
            </a:r>
          </a:p>
        </p:txBody>
      </p:sp>
      <p:sp>
        <p:nvSpPr>
          <p:cNvPr id="8" name="Rectangle 1">
            <a:extLst>
              <a:ext uri="{FF2B5EF4-FFF2-40B4-BE49-F238E27FC236}">
                <a16:creationId xmlns:a16="http://schemas.microsoft.com/office/drawing/2014/main" xmlns="" id="{0ED43DF2-985E-2744-A1DE-A8993B7CBBA9}"/>
              </a:ext>
            </a:extLst>
          </p:cNvPr>
          <p:cNvSpPr>
            <a:spLocks noChangeArrowheads="1"/>
          </p:cNvSpPr>
          <p:nvPr/>
        </p:nvSpPr>
        <p:spPr bwMode="auto">
          <a:xfrm>
            <a:off x="1178941" y="3722547"/>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1" name="Segnaposto contenuto 2"/>
          <p:cNvSpPr>
            <a:spLocks noGrp="1"/>
          </p:cNvSpPr>
          <p:nvPr>
            <p:ph idx="1"/>
          </p:nvPr>
        </p:nvSpPr>
        <p:spPr>
          <a:xfrm>
            <a:off x="425670" y="1196752"/>
            <a:ext cx="8229600" cy="1781219"/>
          </a:xfrm>
        </p:spPr>
        <p:txBody>
          <a:bodyPr>
            <a:normAutofit lnSpcReduction="10000"/>
          </a:bodyPr>
          <a:lstStyle/>
          <a:p>
            <a:pPr algn="just">
              <a:spcAft>
                <a:spcPts val="600"/>
              </a:spcAft>
              <a:buClr>
                <a:srgbClr val="002B48"/>
              </a:buClr>
              <a:buFont typeface="Wingdings" panose="05000000000000000000" pitchFamily="2" charset="2"/>
              <a:buChar char="ü"/>
            </a:pPr>
            <a:r>
              <a:rPr lang="it-IT" sz="1800" dirty="0"/>
              <a:t>Per il registro dei dati verrà utilizzata l’applicazione web</a:t>
            </a:r>
            <a:r>
              <a:rPr lang="it-IT" sz="1800" dirty="0">
                <a:solidFill>
                  <a:srgbClr val="FF0000"/>
                </a:solidFill>
              </a:rPr>
              <a:t> </a:t>
            </a:r>
            <a:r>
              <a:rPr lang="it-IT" sz="1800" b="1" dirty="0">
                <a:solidFill>
                  <a:schemeClr val="tx2">
                    <a:lumMod val="60000"/>
                    <a:lumOff val="40000"/>
                  </a:schemeClr>
                </a:solidFill>
              </a:rPr>
              <a:t>REDCap </a:t>
            </a:r>
            <a:r>
              <a:rPr lang="it-IT" sz="1800" dirty="0"/>
              <a:t>(</a:t>
            </a:r>
            <a:r>
              <a:rPr lang="it-IT" sz="1800" b="1" dirty="0">
                <a:solidFill>
                  <a:schemeClr val="tx2">
                    <a:lumMod val="60000"/>
                    <a:lumOff val="40000"/>
                  </a:schemeClr>
                </a:solidFill>
              </a:rPr>
              <a:t>Research Electronic Data Capture</a:t>
            </a:r>
            <a:r>
              <a:rPr lang="it-IT" sz="1800" dirty="0"/>
              <a:t>) Harvard </a:t>
            </a:r>
            <a:r>
              <a:rPr lang="it-IT" sz="1800" dirty="0" err="1"/>
              <a:t>Catalyst</a:t>
            </a:r>
            <a:r>
              <a:rPr lang="it-IT" sz="1800" dirty="0"/>
              <a:t>, Boston, USA.</a:t>
            </a:r>
          </a:p>
          <a:p>
            <a:pPr>
              <a:buClr>
                <a:srgbClr val="002B48"/>
              </a:buClr>
              <a:buFont typeface="Wingdings" panose="05000000000000000000" pitchFamily="2" charset="2"/>
              <a:buChar char="ü"/>
            </a:pPr>
            <a:endParaRPr lang="en-US" sz="1100" dirty="0"/>
          </a:p>
          <a:p>
            <a:pPr algn="just">
              <a:buClr>
                <a:srgbClr val="002B48"/>
              </a:buClr>
              <a:buFont typeface="Wingdings" panose="05000000000000000000" pitchFamily="2" charset="2"/>
              <a:buChar char="ü"/>
            </a:pPr>
            <a:r>
              <a:rPr lang="it-IT" sz="1800" dirty="0" err="1"/>
              <a:t>REDCap</a:t>
            </a:r>
            <a:r>
              <a:rPr lang="it-IT" sz="1800" dirty="0"/>
              <a:t> consente la costruzione e gestione di indagini online in modo veloce e sicuro, e al momento ha in atto oltre </a:t>
            </a:r>
            <a:r>
              <a:rPr lang="it-IT" sz="1800" b="1" dirty="0"/>
              <a:t>272,000 progetti</a:t>
            </a:r>
            <a:r>
              <a:rPr lang="it-IT" sz="1800" dirty="0"/>
              <a:t> con oltre </a:t>
            </a:r>
            <a:r>
              <a:rPr lang="it-IT" sz="1800" b="1" dirty="0"/>
              <a:t>370,000 utilizzatori</a:t>
            </a:r>
          </a:p>
          <a:p>
            <a:pPr algn="ctr">
              <a:buClr>
                <a:srgbClr val="002B48"/>
              </a:buClr>
              <a:buFont typeface="Wingdings" panose="05000000000000000000" pitchFamily="2" charset="2"/>
              <a:buChar char="ü"/>
            </a:pPr>
            <a:endParaRPr lang="it-IT" sz="1800" b="1" dirty="0"/>
          </a:p>
          <a:p>
            <a:pPr algn="ctr">
              <a:buClr>
                <a:srgbClr val="002B48"/>
              </a:buClr>
              <a:buFont typeface="Wingdings" panose="05000000000000000000" pitchFamily="2" charset="2"/>
              <a:buChar char="ü"/>
            </a:pPr>
            <a:endParaRPr lang="it-IT" sz="1800" b="1" dirty="0"/>
          </a:p>
          <a:p>
            <a:pPr algn="ctr">
              <a:buClr>
                <a:srgbClr val="002B48"/>
              </a:buClr>
              <a:buFont typeface="Wingdings" panose="05000000000000000000" pitchFamily="2" charset="2"/>
              <a:buChar char="ü"/>
            </a:pPr>
            <a:endParaRPr lang="it-IT" sz="1800" b="1" dirty="0"/>
          </a:p>
          <a:p>
            <a:pPr algn="ctr">
              <a:buClr>
                <a:srgbClr val="002B48"/>
              </a:buClr>
              <a:buFont typeface="Wingdings" panose="05000000000000000000" pitchFamily="2" charset="2"/>
              <a:buChar char="ü"/>
            </a:pPr>
            <a:endParaRPr lang="it-IT" sz="1800" b="1" dirty="0"/>
          </a:p>
          <a:p>
            <a:pPr>
              <a:buClr>
                <a:srgbClr val="002B48"/>
              </a:buClr>
              <a:buFont typeface="Wingdings" panose="05000000000000000000" pitchFamily="2" charset="2"/>
              <a:buChar char="ü"/>
            </a:pPr>
            <a:endParaRPr lang="it-IT" sz="1800" b="1" dirty="0"/>
          </a:p>
          <a:p>
            <a:pPr>
              <a:buClr>
                <a:srgbClr val="002B48"/>
              </a:buClr>
              <a:buFont typeface="Wingdings" panose="05000000000000000000" pitchFamily="2" charset="2"/>
              <a:buChar char="ü"/>
            </a:pPr>
            <a:endParaRPr lang="it-IT" sz="1600" dirty="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8980" y="192323"/>
            <a:ext cx="1981200" cy="6286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3" name="CasellaDiTesto 12"/>
          <p:cNvSpPr txBox="1"/>
          <p:nvPr/>
        </p:nvSpPr>
        <p:spPr>
          <a:xfrm>
            <a:off x="525521" y="3257282"/>
            <a:ext cx="2112581" cy="923330"/>
          </a:xfrm>
          <a:prstGeom prst="rect">
            <a:avLst/>
          </a:prstGeom>
          <a:solidFill>
            <a:srgbClr val="C00000"/>
          </a:solidFill>
        </p:spPr>
        <p:txBody>
          <a:bodyPr wrap="square" rtlCol="0">
            <a:spAutoFit/>
          </a:bodyPr>
          <a:lstStyle/>
          <a:p>
            <a:pPr algn="ctr">
              <a:buClr>
                <a:srgbClr val="002B48"/>
              </a:buClr>
            </a:pPr>
            <a:r>
              <a:rPr lang="it-IT" b="1" dirty="0">
                <a:solidFill>
                  <a:schemeClr val="bg1"/>
                </a:solidFill>
              </a:rPr>
              <a:t>Modalità di lavoro </a:t>
            </a:r>
          </a:p>
          <a:p>
            <a:pPr algn="ctr">
              <a:buClr>
                <a:srgbClr val="002B48"/>
              </a:buClr>
            </a:pPr>
            <a:r>
              <a:rPr lang="it-IT" b="1" dirty="0">
                <a:solidFill>
                  <a:schemeClr val="bg1"/>
                </a:solidFill>
              </a:rPr>
              <a:t>on-line</a:t>
            </a:r>
          </a:p>
        </p:txBody>
      </p:sp>
      <p:sp>
        <p:nvSpPr>
          <p:cNvPr id="14" name="CasellaDiTesto 13"/>
          <p:cNvSpPr txBox="1"/>
          <p:nvPr/>
        </p:nvSpPr>
        <p:spPr>
          <a:xfrm>
            <a:off x="3452561" y="3262542"/>
            <a:ext cx="2480442" cy="954107"/>
          </a:xfrm>
          <a:prstGeom prst="rect">
            <a:avLst/>
          </a:prstGeom>
          <a:solidFill>
            <a:srgbClr val="C00000"/>
          </a:solidFill>
          <a:ln>
            <a:noFill/>
          </a:ln>
        </p:spPr>
        <p:txBody>
          <a:bodyPr wrap="square" rtlCol="0">
            <a:spAutoFit/>
          </a:bodyPr>
          <a:lstStyle/>
          <a:p>
            <a:pPr algn="ctr">
              <a:buClr>
                <a:srgbClr val="002B48"/>
              </a:buClr>
            </a:pPr>
            <a:r>
              <a:rPr lang="it-IT" sz="1400" b="1" dirty="0">
                <a:solidFill>
                  <a:schemeClr val="bg1"/>
                </a:solidFill>
              </a:rPr>
              <a:t>Modalità di lavoro </a:t>
            </a:r>
          </a:p>
          <a:p>
            <a:pPr algn="ctr">
              <a:buClr>
                <a:srgbClr val="002B48"/>
              </a:buClr>
            </a:pPr>
            <a:r>
              <a:rPr lang="it-IT" sz="1400" b="1" dirty="0">
                <a:solidFill>
                  <a:schemeClr val="bg1"/>
                </a:solidFill>
              </a:rPr>
              <a:t>off-line in </a:t>
            </a:r>
            <a:r>
              <a:rPr lang="it-IT" sz="1400" b="1" dirty="0" err="1">
                <a:solidFill>
                  <a:schemeClr val="bg1"/>
                </a:solidFill>
              </a:rPr>
              <a:t>excel</a:t>
            </a:r>
            <a:r>
              <a:rPr lang="it-IT" sz="1400" b="1" dirty="0">
                <a:solidFill>
                  <a:schemeClr val="bg1"/>
                </a:solidFill>
              </a:rPr>
              <a:t> caricando i dati successivamente in </a:t>
            </a:r>
            <a:r>
              <a:rPr lang="it-IT" sz="1400" b="1" dirty="0" err="1">
                <a:solidFill>
                  <a:schemeClr val="bg1"/>
                </a:solidFill>
              </a:rPr>
              <a:t>REDCap</a:t>
            </a:r>
            <a:endParaRPr lang="it-IT" sz="1400" b="1" dirty="0">
              <a:solidFill>
                <a:schemeClr val="bg1"/>
              </a:solidFill>
            </a:endParaRPr>
          </a:p>
        </p:txBody>
      </p:sp>
      <p:sp>
        <p:nvSpPr>
          <p:cNvPr id="15" name="CasellaDiTesto 14"/>
          <p:cNvSpPr txBox="1"/>
          <p:nvPr/>
        </p:nvSpPr>
        <p:spPr>
          <a:xfrm>
            <a:off x="6740811" y="3358733"/>
            <a:ext cx="1840794" cy="646331"/>
          </a:xfrm>
          <a:prstGeom prst="rect">
            <a:avLst/>
          </a:prstGeom>
          <a:solidFill>
            <a:srgbClr val="C00000"/>
          </a:solidFill>
        </p:spPr>
        <p:txBody>
          <a:bodyPr wrap="square" rtlCol="0">
            <a:spAutoFit/>
          </a:bodyPr>
          <a:lstStyle/>
          <a:p>
            <a:pPr algn="ctr">
              <a:buClr>
                <a:srgbClr val="002B48"/>
              </a:buClr>
            </a:pPr>
            <a:r>
              <a:rPr lang="it-IT" b="1" dirty="0">
                <a:solidFill>
                  <a:schemeClr val="bg1"/>
                </a:solidFill>
              </a:rPr>
              <a:t>APP per </a:t>
            </a:r>
            <a:r>
              <a:rPr lang="it-IT" b="1" dirty="0" err="1">
                <a:solidFill>
                  <a:schemeClr val="bg1"/>
                </a:solidFill>
              </a:rPr>
              <a:t>iOS</a:t>
            </a:r>
            <a:r>
              <a:rPr lang="it-IT" b="1" dirty="0">
                <a:solidFill>
                  <a:schemeClr val="bg1"/>
                </a:solidFill>
              </a:rPr>
              <a:t> </a:t>
            </a:r>
          </a:p>
          <a:p>
            <a:pPr algn="ctr">
              <a:buClr>
                <a:srgbClr val="002B48"/>
              </a:buClr>
            </a:pPr>
            <a:r>
              <a:rPr lang="it-IT" b="1" dirty="0">
                <a:solidFill>
                  <a:schemeClr val="bg1"/>
                </a:solidFill>
              </a:rPr>
              <a:t>e ANDROID</a:t>
            </a:r>
          </a:p>
        </p:txBody>
      </p:sp>
      <p:sp>
        <p:nvSpPr>
          <p:cNvPr id="16" name="Croce 15"/>
          <p:cNvSpPr/>
          <p:nvPr/>
        </p:nvSpPr>
        <p:spPr>
          <a:xfrm>
            <a:off x="2877224" y="3480779"/>
            <a:ext cx="260149" cy="260149"/>
          </a:xfrm>
          <a:prstGeom prst="plus">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Clr>
                <a:srgbClr val="002B48"/>
              </a:buClr>
              <a:buFont typeface="Wingdings" panose="05000000000000000000" pitchFamily="2" charset="2"/>
              <a:buChar char="ü"/>
            </a:pPr>
            <a:endParaRPr lang="it-IT"/>
          </a:p>
        </p:txBody>
      </p:sp>
      <p:sp>
        <p:nvSpPr>
          <p:cNvPr id="17" name="Croce 16"/>
          <p:cNvSpPr/>
          <p:nvPr/>
        </p:nvSpPr>
        <p:spPr>
          <a:xfrm>
            <a:off x="6214258" y="3545146"/>
            <a:ext cx="260149" cy="260149"/>
          </a:xfrm>
          <a:prstGeom prst="plus">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Clr>
                <a:srgbClr val="002B48"/>
              </a:buClr>
              <a:buFont typeface="Wingdings" panose="05000000000000000000" pitchFamily="2" charset="2"/>
              <a:buChar char="ü"/>
            </a:pPr>
            <a:endParaRPr lang="it-IT"/>
          </a:p>
        </p:txBody>
      </p:sp>
      <p:sp>
        <p:nvSpPr>
          <p:cNvPr id="18" name="CasellaDiTesto 17"/>
          <p:cNvSpPr txBox="1"/>
          <p:nvPr/>
        </p:nvSpPr>
        <p:spPr>
          <a:xfrm>
            <a:off x="395536" y="4503311"/>
            <a:ext cx="8453981" cy="1661993"/>
          </a:xfrm>
          <a:prstGeom prst="rect">
            <a:avLst/>
          </a:prstGeom>
          <a:noFill/>
        </p:spPr>
        <p:txBody>
          <a:bodyPr wrap="none" rtlCol="0">
            <a:spAutoFit/>
          </a:bodyPr>
          <a:lstStyle/>
          <a:p>
            <a:pPr marL="285750" indent="-285750">
              <a:spcAft>
                <a:spcPts val="1200"/>
              </a:spcAft>
              <a:buClr>
                <a:schemeClr val="tx2"/>
              </a:buClr>
              <a:buFont typeface="Wingdings" panose="05000000000000000000" pitchFamily="2" charset="2"/>
              <a:buChar char="ü"/>
            </a:pPr>
            <a:r>
              <a:rPr lang="it-IT" dirty="0"/>
              <a:t>E’ utilizzabile con diversi sistemi operativi: Linux, Unix, Windows, Mac</a:t>
            </a:r>
          </a:p>
          <a:p>
            <a:pPr marL="285750" indent="-285750">
              <a:spcAft>
                <a:spcPts val="1200"/>
              </a:spcAft>
              <a:buClr>
                <a:schemeClr val="tx2"/>
              </a:buClr>
              <a:buFont typeface="Wingdings" panose="05000000000000000000" pitchFamily="2" charset="2"/>
              <a:buChar char="ü"/>
            </a:pPr>
            <a:r>
              <a:rPr lang="it-IT" dirty="0"/>
              <a:t>E’ personalizzabile ed adattabile a tutte le </a:t>
            </a:r>
            <a:r>
              <a:rPr lang="it-IT" dirty="0" err="1"/>
              <a:t>policies</a:t>
            </a:r>
            <a:r>
              <a:rPr lang="it-IT" dirty="0"/>
              <a:t> di </a:t>
            </a:r>
            <a:r>
              <a:rPr lang="it-IT" dirty="0" err="1"/>
              <a:t>compliance</a:t>
            </a:r>
            <a:r>
              <a:rPr lang="it-IT" dirty="0"/>
              <a:t> e necessità</a:t>
            </a:r>
          </a:p>
          <a:p>
            <a:pPr marL="285750" indent="-285750">
              <a:spcAft>
                <a:spcPts val="1200"/>
              </a:spcAft>
              <a:buClr>
                <a:schemeClr val="tx2"/>
              </a:buClr>
              <a:buFont typeface="Wingdings" panose="05000000000000000000" pitchFamily="2" charset="2"/>
              <a:buChar char="ü"/>
            </a:pPr>
            <a:r>
              <a:rPr lang="it-IT" dirty="0"/>
              <a:t>E’ sicuro, protetto da Log in personale e consente in data </a:t>
            </a:r>
            <a:r>
              <a:rPr lang="it-IT" dirty="0" err="1"/>
              <a:t>tracking</a:t>
            </a:r>
            <a:r>
              <a:rPr lang="it-IT" dirty="0"/>
              <a:t> delle attività</a:t>
            </a:r>
          </a:p>
          <a:p>
            <a:pPr marL="285750" indent="-285750">
              <a:buClr>
                <a:schemeClr val="tx2"/>
              </a:buClr>
              <a:buFont typeface="Wingdings" panose="05000000000000000000" pitchFamily="2" charset="2"/>
              <a:buChar char="ü"/>
            </a:pPr>
            <a:endParaRPr lang="it-IT" dirty="0"/>
          </a:p>
        </p:txBody>
      </p:sp>
      <p:sp>
        <p:nvSpPr>
          <p:cNvPr id="19" name="CasellaDiTesto 18">
            <a:extLst>
              <a:ext uri="{FF2B5EF4-FFF2-40B4-BE49-F238E27FC236}">
                <a16:creationId xmlns:a16="http://schemas.microsoft.com/office/drawing/2014/main" xmlns="" id="{B17FC441-3C6B-4274-ACA8-7E3B7110FB46}"/>
              </a:ext>
            </a:extLst>
          </p:cNvPr>
          <p:cNvSpPr txBox="1"/>
          <p:nvPr/>
        </p:nvSpPr>
        <p:spPr>
          <a:xfrm>
            <a:off x="107504" y="6381328"/>
            <a:ext cx="6836167" cy="369332"/>
          </a:xfrm>
          <a:prstGeom prst="rect">
            <a:avLst/>
          </a:prstGeom>
          <a:noFill/>
        </p:spPr>
        <p:txBody>
          <a:bodyPr wrap="none" rtlCol="0">
            <a:spAutoFit/>
          </a:bodyPr>
          <a:lstStyle/>
          <a:p>
            <a:r>
              <a:rPr lang="it-IT" dirty="0"/>
              <a:t>REGISTRO SIED: Efficacia e Sicurezza delle ESD dello stomaco</a:t>
            </a:r>
          </a:p>
        </p:txBody>
      </p:sp>
    </p:spTree>
    <p:extLst>
      <p:ext uri="{BB962C8B-B14F-4D97-AF65-F5344CB8AC3E}">
        <p14:creationId xmlns:p14="http://schemas.microsoft.com/office/powerpoint/2010/main" val="4013051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xmlns="" id="{F7C9FE2F-03E9-044F-B50B-CACD1014373C}"/>
              </a:ext>
            </a:extLst>
          </p:cNvPr>
          <p:cNvSpPr txBox="1"/>
          <p:nvPr/>
        </p:nvSpPr>
        <p:spPr>
          <a:xfrm>
            <a:off x="1259632" y="190381"/>
            <a:ext cx="6624736" cy="584775"/>
          </a:xfrm>
          <a:prstGeom prst="rect">
            <a:avLst/>
          </a:prstGeom>
          <a:noFill/>
        </p:spPr>
        <p:txBody>
          <a:bodyPr wrap="square" rtlCol="0">
            <a:spAutoFit/>
          </a:bodyPr>
          <a:lstStyle/>
          <a:p>
            <a:pPr algn="ctr"/>
            <a:r>
              <a:rPr lang="it-IT" sz="3200" b="1" dirty="0">
                <a:solidFill>
                  <a:schemeClr val="accent1">
                    <a:lumMod val="50000"/>
                  </a:schemeClr>
                </a:solidFill>
              </a:rPr>
              <a:t>SCHEDA RACCOLTA DATI</a:t>
            </a:r>
          </a:p>
        </p:txBody>
      </p:sp>
      <p:sp>
        <p:nvSpPr>
          <p:cNvPr id="8" name="CasellaDiTesto 7">
            <a:extLst>
              <a:ext uri="{FF2B5EF4-FFF2-40B4-BE49-F238E27FC236}">
                <a16:creationId xmlns:a16="http://schemas.microsoft.com/office/drawing/2014/main" xmlns="" id="{67187920-82D6-4E62-B124-28388B32DD13}"/>
              </a:ext>
            </a:extLst>
          </p:cNvPr>
          <p:cNvSpPr txBox="1"/>
          <p:nvPr/>
        </p:nvSpPr>
        <p:spPr>
          <a:xfrm>
            <a:off x="107504" y="6381328"/>
            <a:ext cx="6836167" cy="369332"/>
          </a:xfrm>
          <a:prstGeom prst="rect">
            <a:avLst/>
          </a:prstGeom>
          <a:noFill/>
        </p:spPr>
        <p:txBody>
          <a:bodyPr wrap="none" rtlCol="0">
            <a:spAutoFit/>
          </a:bodyPr>
          <a:lstStyle/>
          <a:p>
            <a:r>
              <a:rPr lang="it-IT" dirty="0"/>
              <a:t>REGISTRO SIED: Efficacia e Sicurezza delle ESD dello stomaco</a:t>
            </a:r>
          </a:p>
        </p:txBody>
      </p:sp>
      <p:pic>
        <p:nvPicPr>
          <p:cNvPr id="4" name="Immagine 3">
            <a:extLst>
              <a:ext uri="{FF2B5EF4-FFF2-40B4-BE49-F238E27FC236}">
                <a16:creationId xmlns:a16="http://schemas.microsoft.com/office/drawing/2014/main" xmlns="" id="{D6476103-2999-4542-9D0D-31B730CC7C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73" y="926988"/>
            <a:ext cx="2336008" cy="1868806"/>
          </a:xfrm>
          <a:prstGeom prst="rect">
            <a:avLst/>
          </a:prstGeom>
        </p:spPr>
      </p:pic>
      <p:pic>
        <p:nvPicPr>
          <p:cNvPr id="9" name="Immagine 8">
            <a:extLst>
              <a:ext uri="{FF2B5EF4-FFF2-40B4-BE49-F238E27FC236}">
                <a16:creationId xmlns:a16="http://schemas.microsoft.com/office/drawing/2014/main" xmlns="" id="{98174A7C-3B63-491A-AB6B-2A7E3DAF5D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4381" y="935802"/>
            <a:ext cx="2324990" cy="1859992"/>
          </a:xfrm>
          <a:prstGeom prst="rect">
            <a:avLst/>
          </a:prstGeom>
        </p:spPr>
      </p:pic>
      <p:pic>
        <p:nvPicPr>
          <p:cNvPr id="11" name="Immagine 10">
            <a:extLst>
              <a:ext uri="{FF2B5EF4-FFF2-40B4-BE49-F238E27FC236}">
                <a16:creationId xmlns:a16="http://schemas.microsoft.com/office/drawing/2014/main" xmlns="" id="{1EE4EDAB-3CA4-48DD-A511-DE21037594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845366" y="933377"/>
            <a:ext cx="2298634" cy="1838907"/>
          </a:xfrm>
          <a:prstGeom prst="rect">
            <a:avLst/>
          </a:prstGeom>
        </p:spPr>
      </p:pic>
      <p:pic>
        <p:nvPicPr>
          <p:cNvPr id="13" name="Immagine 12">
            <a:extLst>
              <a:ext uri="{FF2B5EF4-FFF2-40B4-BE49-F238E27FC236}">
                <a16:creationId xmlns:a16="http://schemas.microsoft.com/office/drawing/2014/main" xmlns="" id="{4FCC927A-F011-4E40-B23C-FE6B0E10DE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9371" y="926988"/>
            <a:ext cx="2324990" cy="1859992"/>
          </a:xfrm>
          <a:prstGeom prst="rect">
            <a:avLst/>
          </a:prstGeom>
        </p:spPr>
      </p:pic>
      <p:pic>
        <p:nvPicPr>
          <p:cNvPr id="15" name="Immagine 14">
            <a:extLst>
              <a:ext uri="{FF2B5EF4-FFF2-40B4-BE49-F238E27FC236}">
                <a16:creationId xmlns:a16="http://schemas.microsoft.com/office/drawing/2014/main" xmlns="" id="{F932F213-D597-4E25-9524-53E36C2B3D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5508" y="2938156"/>
            <a:ext cx="1974649" cy="1579719"/>
          </a:xfrm>
          <a:prstGeom prst="rect">
            <a:avLst/>
          </a:prstGeom>
        </p:spPr>
      </p:pic>
      <p:pic>
        <p:nvPicPr>
          <p:cNvPr id="17" name="Immagine 16">
            <a:extLst>
              <a:ext uri="{FF2B5EF4-FFF2-40B4-BE49-F238E27FC236}">
                <a16:creationId xmlns:a16="http://schemas.microsoft.com/office/drawing/2014/main" xmlns="" id="{4E317839-C047-4237-A177-192DD6FB74D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76007" y="2956440"/>
            <a:ext cx="1982774" cy="1561435"/>
          </a:xfrm>
          <a:prstGeom prst="rect">
            <a:avLst/>
          </a:prstGeom>
        </p:spPr>
      </p:pic>
      <p:pic>
        <p:nvPicPr>
          <p:cNvPr id="19" name="Immagine 18">
            <a:extLst>
              <a:ext uri="{FF2B5EF4-FFF2-40B4-BE49-F238E27FC236}">
                <a16:creationId xmlns:a16="http://schemas.microsoft.com/office/drawing/2014/main" xmlns="" id="{7A40898A-4F8C-4656-97C1-98B24297B6B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5105" y="4678521"/>
            <a:ext cx="2068317" cy="1628800"/>
          </a:xfrm>
          <a:prstGeom prst="rect">
            <a:avLst/>
          </a:prstGeom>
        </p:spPr>
      </p:pic>
      <p:pic>
        <p:nvPicPr>
          <p:cNvPr id="21" name="Immagine 20">
            <a:extLst>
              <a:ext uri="{FF2B5EF4-FFF2-40B4-BE49-F238E27FC236}">
                <a16:creationId xmlns:a16="http://schemas.microsoft.com/office/drawing/2014/main" xmlns="" id="{B35DE43F-B7DA-4D07-B09F-D262847AE84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55755" y="4745885"/>
            <a:ext cx="1982775" cy="1561436"/>
          </a:xfrm>
          <a:prstGeom prst="rect">
            <a:avLst/>
          </a:prstGeom>
        </p:spPr>
      </p:pic>
      <p:pic>
        <p:nvPicPr>
          <p:cNvPr id="23" name="Immagine 22">
            <a:extLst>
              <a:ext uri="{FF2B5EF4-FFF2-40B4-BE49-F238E27FC236}">
                <a16:creationId xmlns:a16="http://schemas.microsoft.com/office/drawing/2014/main" xmlns="" id="{65F96164-D5CF-4687-BEDB-CE75A0027F9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00771" y="2956440"/>
            <a:ext cx="1982775" cy="1561435"/>
          </a:xfrm>
          <a:prstGeom prst="rect">
            <a:avLst/>
          </a:prstGeom>
        </p:spPr>
      </p:pic>
      <p:pic>
        <p:nvPicPr>
          <p:cNvPr id="25" name="Immagine 24">
            <a:extLst>
              <a:ext uri="{FF2B5EF4-FFF2-40B4-BE49-F238E27FC236}">
                <a16:creationId xmlns:a16="http://schemas.microsoft.com/office/drawing/2014/main" xmlns="" id="{F6A82217-6033-454A-AFE6-825B697D267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52801" y="4786857"/>
            <a:ext cx="1930746" cy="1520463"/>
          </a:xfrm>
          <a:prstGeom prst="rect">
            <a:avLst/>
          </a:prstGeom>
        </p:spPr>
      </p:pic>
      <p:pic>
        <p:nvPicPr>
          <p:cNvPr id="30" name="Immagine 29">
            <a:extLst>
              <a:ext uri="{FF2B5EF4-FFF2-40B4-BE49-F238E27FC236}">
                <a16:creationId xmlns:a16="http://schemas.microsoft.com/office/drawing/2014/main" xmlns="" id="{B0F8F00F-A298-4DE8-B721-6376E2357AF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79784" y="3077770"/>
            <a:ext cx="1930746" cy="1544597"/>
          </a:xfrm>
          <a:prstGeom prst="rect">
            <a:avLst/>
          </a:prstGeom>
        </p:spPr>
      </p:pic>
      <p:pic>
        <p:nvPicPr>
          <p:cNvPr id="32" name="Immagine 31">
            <a:extLst>
              <a:ext uri="{FF2B5EF4-FFF2-40B4-BE49-F238E27FC236}">
                <a16:creationId xmlns:a16="http://schemas.microsoft.com/office/drawing/2014/main" xmlns="" id="{17D90641-8B30-413C-AA24-070E5852422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54361" y="4860542"/>
            <a:ext cx="1776162" cy="1332121"/>
          </a:xfrm>
          <a:prstGeom prst="rect">
            <a:avLst/>
          </a:prstGeom>
        </p:spPr>
      </p:pic>
    </p:spTree>
    <p:extLst>
      <p:ext uri="{BB962C8B-B14F-4D97-AF65-F5344CB8AC3E}">
        <p14:creationId xmlns:p14="http://schemas.microsoft.com/office/powerpoint/2010/main" val="399103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7" name="CasellaDiTesto 6">
            <a:extLst>
              <a:ext uri="{FF2B5EF4-FFF2-40B4-BE49-F238E27FC236}">
                <a16:creationId xmlns:a16="http://schemas.microsoft.com/office/drawing/2014/main" xmlns="" id="{F7C9FE2F-03E9-044F-B50B-CACD1014373C}"/>
              </a:ext>
            </a:extLst>
          </p:cNvPr>
          <p:cNvSpPr txBox="1"/>
          <p:nvPr/>
        </p:nvSpPr>
        <p:spPr>
          <a:xfrm>
            <a:off x="1259632" y="190381"/>
            <a:ext cx="6624736" cy="523220"/>
          </a:xfrm>
          <a:prstGeom prst="rect">
            <a:avLst/>
          </a:prstGeom>
          <a:noFill/>
        </p:spPr>
        <p:txBody>
          <a:bodyPr wrap="square" rtlCol="0">
            <a:spAutoFit/>
          </a:bodyPr>
          <a:lstStyle/>
          <a:p>
            <a:pPr algn="ctr"/>
            <a:r>
              <a:rPr lang="it-IT" sz="2800" b="1" dirty="0">
                <a:solidFill>
                  <a:schemeClr val="accent1">
                    <a:lumMod val="50000"/>
                  </a:schemeClr>
                </a:solidFill>
              </a:rPr>
              <a:t>SCHEDA RACCOLTA DATI</a:t>
            </a:r>
          </a:p>
        </p:txBody>
      </p:sp>
      <p:sp>
        <p:nvSpPr>
          <p:cNvPr id="8" name="CasellaDiTesto 7">
            <a:extLst>
              <a:ext uri="{FF2B5EF4-FFF2-40B4-BE49-F238E27FC236}">
                <a16:creationId xmlns:a16="http://schemas.microsoft.com/office/drawing/2014/main" xmlns="" id="{F1D994EC-86A4-47C0-ADBE-B099D7AFDABE}"/>
              </a:ext>
            </a:extLst>
          </p:cNvPr>
          <p:cNvSpPr txBox="1"/>
          <p:nvPr/>
        </p:nvSpPr>
        <p:spPr>
          <a:xfrm>
            <a:off x="107504" y="6381328"/>
            <a:ext cx="6836167" cy="369332"/>
          </a:xfrm>
          <a:prstGeom prst="rect">
            <a:avLst/>
          </a:prstGeom>
          <a:noFill/>
        </p:spPr>
        <p:txBody>
          <a:bodyPr wrap="none" rtlCol="0">
            <a:spAutoFit/>
          </a:bodyPr>
          <a:lstStyle/>
          <a:p>
            <a:r>
              <a:rPr lang="it-IT" dirty="0"/>
              <a:t>REGISTRO SIED: Efficacia e Sicurezza delle ESD dello stomaco</a:t>
            </a:r>
          </a:p>
        </p:txBody>
      </p:sp>
      <p:sp>
        <p:nvSpPr>
          <p:cNvPr id="3" name="AutoShape 6"/>
          <p:cNvSpPr>
            <a:spLocks noChangeShapeType="1"/>
          </p:cNvSpPr>
          <p:nvPr/>
        </p:nvSpPr>
        <p:spPr bwMode="auto">
          <a:xfrm>
            <a:off x="2684711" y="3140968"/>
            <a:ext cx="15811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5"/>
          <p:cNvSpPr>
            <a:spLocks noChangeShapeType="1"/>
          </p:cNvSpPr>
          <p:nvPr/>
        </p:nvSpPr>
        <p:spPr bwMode="auto">
          <a:xfrm>
            <a:off x="2684711" y="3501008"/>
            <a:ext cx="15811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4"/>
          <p:cNvSpPr>
            <a:spLocks noChangeShapeType="1"/>
          </p:cNvSpPr>
          <p:nvPr/>
        </p:nvSpPr>
        <p:spPr bwMode="auto">
          <a:xfrm>
            <a:off x="2684711" y="3837409"/>
            <a:ext cx="15811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3"/>
          <p:cNvSpPr>
            <a:spLocks noChangeShapeType="1"/>
          </p:cNvSpPr>
          <p:nvPr/>
        </p:nvSpPr>
        <p:spPr bwMode="auto">
          <a:xfrm>
            <a:off x="2684711" y="4312072"/>
            <a:ext cx="15811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AutoShape 2"/>
          <p:cNvSpPr>
            <a:spLocks noChangeShapeType="1"/>
          </p:cNvSpPr>
          <p:nvPr/>
        </p:nvSpPr>
        <p:spPr bwMode="auto">
          <a:xfrm>
            <a:off x="2684711" y="4786734"/>
            <a:ext cx="15811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AutoShape 1"/>
          <p:cNvSpPr>
            <a:spLocks noChangeShapeType="1"/>
          </p:cNvSpPr>
          <p:nvPr/>
        </p:nvSpPr>
        <p:spPr bwMode="auto">
          <a:xfrm>
            <a:off x="2684711" y="5235997"/>
            <a:ext cx="15811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 name="AutoShape 8"/>
          <p:cNvSpPr>
            <a:spLocks noChangeShapeType="1"/>
          </p:cNvSpPr>
          <p:nvPr/>
        </p:nvSpPr>
        <p:spPr bwMode="auto">
          <a:xfrm>
            <a:off x="2684711" y="2008609"/>
            <a:ext cx="15811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AutoShape 7"/>
          <p:cNvSpPr>
            <a:spLocks noChangeShapeType="1"/>
          </p:cNvSpPr>
          <p:nvPr/>
        </p:nvSpPr>
        <p:spPr bwMode="auto">
          <a:xfrm>
            <a:off x="2684711" y="2435647"/>
            <a:ext cx="15811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Rectangle 9"/>
          <p:cNvSpPr>
            <a:spLocks noChangeArrowheads="1"/>
          </p:cNvSpPr>
          <p:nvPr/>
        </p:nvSpPr>
        <p:spPr bwMode="auto">
          <a:xfrm>
            <a:off x="395536" y="142758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DATI ANAGRAFICI</a:t>
            </a:r>
            <a:endParaRPr kumimoji="0" lang="it-IT"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395536" y="188478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1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Codice identificativo paziente (ID)                                               </a:t>
            </a:r>
            <a:endParaRPr kumimoji="0" lang="it-IT"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1"/>
          <p:cNvSpPr>
            <a:spLocks noChangeArrowheads="1"/>
          </p:cNvSpPr>
          <p:nvPr/>
        </p:nvSpPr>
        <p:spPr bwMode="auto">
          <a:xfrm>
            <a:off x="395536" y="2276872"/>
            <a:ext cx="420660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1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Data di arruolamento                                                          </a:t>
            </a:r>
            <a:endParaRPr kumimoji="0" lang="it-IT"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1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1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Sesso                                                      </a:t>
            </a:r>
            <a:r>
              <a:rPr kumimoji="0" lang="it-IT" sz="11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Femmina       Maschio</a:t>
            </a:r>
            <a:r>
              <a:rPr kumimoji="0" lang="it-IT" sz="11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it-IT" sz="800" b="0" i="0" u="none" strike="noStrike" cap="none" normalizeH="0" baseline="0" dirty="0" smtClean="0">
              <a:ln>
                <a:noFill/>
              </a:ln>
              <a:solidFill>
                <a:schemeClr val="tx1"/>
              </a:solidFill>
              <a:effectLst/>
            </a:endParaRPr>
          </a:p>
        </p:txBody>
      </p:sp>
      <p:sp>
        <p:nvSpPr>
          <p:cNvPr id="16" name="Rectangle 12"/>
          <p:cNvSpPr>
            <a:spLocks noChangeArrowheads="1"/>
          </p:cNvSpPr>
          <p:nvPr/>
        </p:nvSpPr>
        <p:spPr bwMode="auto">
          <a:xfrm>
            <a:off x="395536" y="2780928"/>
            <a:ext cx="2424062"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it-IT" sz="110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1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Data di nascita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1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it-IT"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anose="020B0604020202020204" pitchFamily="34" charset="0"/>
            </a:endParaRPr>
          </a:p>
        </p:txBody>
      </p:sp>
      <p:sp>
        <p:nvSpPr>
          <p:cNvPr id="17" name="Rectangle 13"/>
          <p:cNvSpPr>
            <a:spLocks noChangeArrowheads="1"/>
          </p:cNvSpPr>
          <p:nvPr/>
        </p:nvSpPr>
        <p:spPr bwMode="auto">
          <a:xfrm>
            <a:off x="395536" y="335699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1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Luogo di nascita                                                                            </a:t>
            </a:r>
            <a:endParaRPr kumimoji="0" lang="it-IT"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14"/>
          <p:cNvSpPr>
            <a:spLocks noChangeArrowheads="1"/>
          </p:cNvSpPr>
          <p:nvPr/>
        </p:nvSpPr>
        <p:spPr bwMode="auto">
          <a:xfrm>
            <a:off x="396552" y="371358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1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Comune e provincia di residenza                                                </a:t>
            </a:r>
            <a:endParaRPr kumimoji="0" lang="it-IT"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anose="020B0604020202020204" pitchFamily="34" charset="0"/>
            </a:endParaRPr>
          </a:p>
        </p:txBody>
      </p:sp>
      <p:sp>
        <p:nvSpPr>
          <p:cNvPr id="19" name="Rectangle 15"/>
          <p:cNvSpPr>
            <a:spLocks noChangeArrowheads="1"/>
          </p:cNvSpPr>
          <p:nvPr/>
        </p:nvSpPr>
        <p:spPr bwMode="auto">
          <a:xfrm>
            <a:off x="395536" y="417078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1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Altezza (cm)  </a:t>
            </a:r>
            <a:endParaRPr kumimoji="0" lang="it-IT"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anose="020B0604020202020204" pitchFamily="34" charset="0"/>
            </a:endParaRPr>
          </a:p>
        </p:txBody>
      </p:sp>
      <p:sp>
        <p:nvSpPr>
          <p:cNvPr id="20" name="Rectangle 16"/>
          <p:cNvSpPr>
            <a:spLocks noChangeArrowheads="1"/>
          </p:cNvSpPr>
          <p:nvPr/>
        </p:nvSpPr>
        <p:spPr bwMode="auto">
          <a:xfrm>
            <a:off x="395536" y="462798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1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Peso (kg)</a:t>
            </a:r>
            <a:endParaRPr kumimoji="0" lang="it-IT"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anose="020B0604020202020204" pitchFamily="34" charset="0"/>
            </a:endParaRPr>
          </a:p>
        </p:txBody>
      </p:sp>
      <p:sp>
        <p:nvSpPr>
          <p:cNvPr id="21" name="Rectangle 17"/>
          <p:cNvSpPr>
            <a:spLocks noChangeArrowheads="1"/>
          </p:cNvSpPr>
          <p:nvPr/>
        </p:nvSpPr>
        <p:spPr bwMode="auto">
          <a:xfrm>
            <a:off x="395536" y="4708301"/>
            <a:ext cx="576151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1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sz="110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1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Occupazione</a:t>
            </a:r>
            <a:endParaRPr kumimoji="0" lang="it-IT"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1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1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1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Razza:		</a:t>
            </a:r>
            <a:r>
              <a:rPr lang="it-IT" sz="1100" b="1" dirty="0">
                <a:latin typeface="Times New Roman" panose="02020603050405020304" pitchFamily="18" charset="0"/>
                <a:ea typeface="Calibri" panose="020F0502020204030204" pitchFamily="34" charset="0"/>
                <a:cs typeface="Times New Roman" panose="02020603050405020304" pitchFamily="18" charset="0"/>
              </a:rPr>
              <a:t> </a:t>
            </a:r>
            <a:r>
              <a:rPr lang="it-IT" sz="1100" b="1" dirty="0" smtClean="0">
                <a:latin typeface="Times New Roman" panose="02020603050405020304" pitchFamily="18" charset="0"/>
                <a:ea typeface="Calibri" panose="020F0502020204030204" pitchFamily="34" charset="0"/>
                <a:cs typeface="Times New Roman" panose="02020603050405020304" pitchFamily="18" charset="0"/>
              </a:rPr>
              <a:t>         </a:t>
            </a:r>
            <a:r>
              <a:rPr kumimoji="0" lang="it-IT" sz="11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Caucasica  Nera  Asiatica  Non specificata  Altro </a:t>
            </a:r>
            <a:endParaRPr kumimoji="0" lang="it-IT"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33314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7" name="CasellaDiTesto 6">
            <a:extLst>
              <a:ext uri="{FF2B5EF4-FFF2-40B4-BE49-F238E27FC236}">
                <a16:creationId xmlns:a16="http://schemas.microsoft.com/office/drawing/2014/main" xmlns="" id="{F7C9FE2F-03E9-044F-B50B-CACD1014373C}"/>
              </a:ext>
            </a:extLst>
          </p:cNvPr>
          <p:cNvSpPr txBox="1"/>
          <p:nvPr/>
        </p:nvSpPr>
        <p:spPr>
          <a:xfrm>
            <a:off x="1259632" y="190381"/>
            <a:ext cx="6624736" cy="523220"/>
          </a:xfrm>
          <a:prstGeom prst="rect">
            <a:avLst/>
          </a:prstGeom>
          <a:noFill/>
        </p:spPr>
        <p:txBody>
          <a:bodyPr wrap="square" rtlCol="0">
            <a:spAutoFit/>
          </a:bodyPr>
          <a:lstStyle/>
          <a:p>
            <a:pPr algn="ctr"/>
            <a:r>
              <a:rPr lang="it-IT" sz="2800" b="1" dirty="0">
                <a:solidFill>
                  <a:schemeClr val="accent1">
                    <a:lumMod val="50000"/>
                  </a:schemeClr>
                </a:solidFill>
              </a:rPr>
              <a:t>SCHEDA RACCOLTA DATI</a:t>
            </a:r>
          </a:p>
        </p:txBody>
      </p:sp>
      <p:sp>
        <p:nvSpPr>
          <p:cNvPr id="8" name="CasellaDiTesto 7">
            <a:extLst>
              <a:ext uri="{FF2B5EF4-FFF2-40B4-BE49-F238E27FC236}">
                <a16:creationId xmlns:a16="http://schemas.microsoft.com/office/drawing/2014/main" xmlns="" id="{F06A57AB-E7B5-4B3F-B9A5-19EAA8776B72}"/>
              </a:ext>
            </a:extLst>
          </p:cNvPr>
          <p:cNvSpPr txBox="1"/>
          <p:nvPr/>
        </p:nvSpPr>
        <p:spPr>
          <a:xfrm>
            <a:off x="107504" y="6381328"/>
            <a:ext cx="6836167" cy="369332"/>
          </a:xfrm>
          <a:prstGeom prst="rect">
            <a:avLst/>
          </a:prstGeom>
          <a:noFill/>
        </p:spPr>
        <p:txBody>
          <a:bodyPr wrap="none" rtlCol="0">
            <a:spAutoFit/>
          </a:bodyPr>
          <a:lstStyle/>
          <a:p>
            <a:r>
              <a:rPr lang="it-IT" dirty="0"/>
              <a:t>REGISTRO SIED: Efficacia e Sicurezza delle ESD dello stomaco</a:t>
            </a:r>
          </a:p>
        </p:txBody>
      </p:sp>
      <p:pic>
        <p:nvPicPr>
          <p:cNvPr id="3" name="Immagine 2">
            <a:extLst>
              <a:ext uri="{FF2B5EF4-FFF2-40B4-BE49-F238E27FC236}">
                <a16:creationId xmlns:a16="http://schemas.microsoft.com/office/drawing/2014/main" xmlns="" id="{9E72CDC0-30C7-4A88-BC09-2A575DD43F87}"/>
              </a:ext>
            </a:extLst>
          </p:cNvPr>
          <p:cNvPicPr>
            <a:picLocks noChangeAspect="1"/>
          </p:cNvPicPr>
          <p:nvPr/>
        </p:nvPicPr>
        <p:blipFill>
          <a:blip r:embed="rId2"/>
          <a:stretch>
            <a:fillRect/>
          </a:stretch>
        </p:blipFill>
        <p:spPr>
          <a:xfrm>
            <a:off x="691800" y="1026312"/>
            <a:ext cx="7760399" cy="5211000"/>
          </a:xfrm>
          <a:prstGeom prst="rect">
            <a:avLst/>
          </a:prstGeom>
        </p:spPr>
      </p:pic>
    </p:spTree>
    <p:extLst>
      <p:ext uri="{BB962C8B-B14F-4D97-AF65-F5344CB8AC3E}">
        <p14:creationId xmlns:p14="http://schemas.microsoft.com/office/powerpoint/2010/main" val="1335035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7" name="CasellaDiTesto 6">
            <a:extLst>
              <a:ext uri="{FF2B5EF4-FFF2-40B4-BE49-F238E27FC236}">
                <a16:creationId xmlns:a16="http://schemas.microsoft.com/office/drawing/2014/main" xmlns="" id="{F7C9FE2F-03E9-044F-B50B-CACD1014373C}"/>
              </a:ext>
            </a:extLst>
          </p:cNvPr>
          <p:cNvSpPr txBox="1"/>
          <p:nvPr/>
        </p:nvSpPr>
        <p:spPr>
          <a:xfrm>
            <a:off x="1259632" y="190381"/>
            <a:ext cx="6624736" cy="523220"/>
          </a:xfrm>
          <a:prstGeom prst="rect">
            <a:avLst/>
          </a:prstGeom>
          <a:noFill/>
        </p:spPr>
        <p:txBody>
          <a:bodyPr wrap="square" rtlCol="0">
            <a:spAutoFit/>
          </a:bodyPr>
          <a:lstStyle/>
          <a:p>
            <a:pPr algn="ctr"/>
            <a:r>
              <a:rPr lang="it-IT" sz="2800" b="1" dirty="0">
                <a:solidFill>
                  <a:schemeClr val="accent1">
                    <a:lumMod val="50000"/>
                  </a:schemeClr>
                </a:solidFill>
              </a:rPr>
              <a:t>SCHEDA RACCOLTA DATI</a:t>
            </a:r>
          </a:p>
        </p:txBody>
      </p:sp>
      <p:sp>
        <p:nvSpPr>
          <p:cNvPr id="8" name="CasellaDiTesto 7">
            <a:extLst>
              <a:ext uri="{FF2B5EF4-FFF2-40B4-BE49-F238E27FC236}">
                <a16:creationId xmlns:a16="http://schemas.microsoft.com/office/drawing/2014/main" xmlns="" id="{9BA1282C-E31E-4EA5-9ACF-DF027C4F9DE2}"/>
              </a:ext>
            </a:extLst>
          </p:cNvPr>
          <p:cNvSpPr txBox="1"/>
          <p:nvPr/>
        </p:nvSpPr>
        <p:spPr>
          <a:xfrm>
            <a:off x="107504" y="6381328"/>
            <a:ext cx="6836167" cy="369332"/>
          </a:xfrm>
          <a:prstGeom prst="rect">
            <a:avLst/>
          </a:prstGeom>
          <a:noFill/>
        </p:spPr>
        <p:txBody>
          <a:bodyPr wrap="none" rtlCol="0">
            <a:spAutoFit/>
          </a:bodyPr>
          <a:lstStyle/>
          <a:p>
            <a:r>
              <a:rPr lang="it-IT" dirty="0"/>
              <a:t>REGISTRO SIED: Efficacia e Sicurezza delle ESD dello stomaco</a:t>
            </a:r>
          </a:p>
        </p:txBody>
      </p:sp>
      <p:pic>
        <p:nvPicPr>
          <p:cNvPr id="3" name="Immagine 2">
            <a:extLst>
              <a:ext uri="{FF2B5EF4-FFF2-40B4-BE49-F238E27FC236}">
                <a16:creationId xmlns:a16="http://schemas.microsoft.com/office/drawing/2014/main" xmlns="" id="{B7216094-6AE1-4C5A-B77A-BE67BB6CE74B}"/>
              </a:ext>
            </a:extLst>
          </p:cNvPr>
          <p:cNvPicPr>
            <a:picLocks noChangeAspect="1"/>
          </p:cNvPicPr>
          <p:nvPr/>
        </p:nvPicPr>
        <p:blipFill>
          <a:blip r:embed="rId2"/>
          <a:stretch>
            <a:fillRect/>
          </a:stretch>
        </p:blipFill>
        <p:spPr>
          <a:xfrm>
            <a:off x="611560" y="1036153"/>
            <a:ext cx="6480720" cy="5201159"/>
          </a:xfrm>
          <a:prstGeom prst="rect">
            <a:avLst/>
          </a:prstGeom>
        </p:spPr>
      </p:pic>
      <p:sp>
        <p:nvSpPr>
          <p:cNvPr id="5" name="CasellaDiTesto 4"/>
          <p:cNvSpPr txBox="1"/>
          <p:nvPr/>
        </p:nvSpPr>
        <p:spPr>
          <a:xfrm>
            <a:off x="6012160" y="3779749"/>
            <a:ext cx="1872208" cy="307777"/>
          </a:xfrm>
          <a:prstGeom prst="rect">
            <a:avLst/>
          </a:prstGeom>
          <a:solidFill>
            <a:schemeClr val="accent5">
              <a:lumMod val="50000"/>
            </a:schemeClr>
          </a:solidFill>
        </p:spPr>
        <p:txBody>
          <a:bodyPr wrap="square" rtlCol="0">
            <a:spAutoFit/>
          </a:bodyPr>
          <a:lstStyle/>
          <a:p>
            <a:r>
              <a:rPr lang="it-IT" sz="1400" b="1" dirty="0" smtClean="0">
                <a:solidFill>
                  <a:srgbClr val="FFFF00"/>
                </a:solidFill>
              </a:rPr>
              <a:t>Specificare (in mm)</a:t>
            </a:r>
            <a:endParaRPr lang="it-IT" sz="1400" b="1" dirty="0">
              <a:solidFill>
                <a:srgbClr val="FFFF00"/>
              </a:solidFill>
            </a:endParaRPr>
          </a:p>
        </p:txBody>
      </p:sp>
    </p:spTree>
    <p:extLst>
      <p:ext uri="{BB962C8B-B14F-4D97-AF65-F5344CB8AC3E}">
        <p14:creationId xmlns:p14="http://schemas.microsoft.com/office/powerpoint/2010/main" val="11509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7" name="CasellaDiTesto 6">
            <a:extLst>
              <a:ext uri="{FF2B5EF4-FFF2-40B4-BE49-F238E27FC236}">
                <a16:creationId xmlns:a16="http://schemas.microsoft.com/office/drawing/2014/main" xmlns="" id="{F7C9FE2F-03E9-044F-B50B-CACD1014373C}"/>
              </a:ext>
            </a:extLst>
          </p:cNvPr>
          <p:cNvSpPr txBox="1"/>
          <p:nvPr/>
        </p:nvSpPr>
        <p:spPr>
          <a:xfrm>
            <a:off x="1259632" y="190381"/>
            <a:ext cx="6624736" cy="523220"/>
          </a:xfrm>
          <a:prstGeom prst="rect">
            <a:avLst/>
          </a:prstGeom>
          <a:noFill/>
        </p:spPr>
        <p:txBody>
          <a:bodyPr wrap="square" rtlCol="0">
            <a:spAutoFit/>
          </a:bodyPr>
          <a:lstStyle/>
          <a:p>
            <a:pPr algn="ctr"/>
            <a:r>
              <a:rPr lang="it-IT" sz="2800" b="1" dirty="0">
                <a:solidFill>
                  <a:schemeClr val="accent1">
                    <a:lumMod val="50000"/>
                  </a:schemeClr>
                </a:solidFill>
              </a:rPr>
              <a:t>SCHEDA RACCOLTA DATI</a:t>
            </a:r>
          </a:p>
        </p:txBody>
      </p:sp>
      <p:sp>
        <p:nvSpPr>
          <p:cNvPr id="8" name="CasellaDiTesto 7">
            <a:extLst>
              <a:ext uri="{FF2B5EF4-FFF2-40B4-BE49-F238E27FC236}">
                <a16:creationId xmlns:a16="http://schemas.microsoft.com/office/drawing/2014/main" xmlns="" id="{EFAF1BCF-A139-4C76-8662-9CDC41B50A78}"/>
              </a:ext>
            </a:extLst>
          </p:cNvPr>
          <p:cNvSpPr txBox="1"/>
          <p:nvPr/>
        </p:nvSpPr>
        <p:spPr>
          <a:xfrm>
            <a:off x="107504" y="6381328"/>
            <a:ext cx="6836167" cy="369332"/>
          </a:xfrm>
          <a:prstGeom prst="rect">
            <a:avLst/>
          </a:prstGeom>
          <a:noFill/>
        </p:spPr>
        <p:txBody>
          <a:bodyPr wrap="none" rtlCol="0">
            <a:spAutoFit/>
          </a:bodyPr>
          <a:lstStyle/>
          <a:p>
            <a:r>
              <a:rPr lang="it-IT" dirty="0"/>
              <a:t>REGISTRO SIED: Efficacia e Sicurezza delle ESD dello stomaco</a:t>
            </a:r>
          </a:p>
        </p:txBody>
      </p:sp>
      <p:sp>
        <p:nvSpPr>
          <p:cNvPr id="4" name="Rettangolo 3"/>
          <p:cNvSpPr/>
          <p:nvPr/>
        </p:nvSpPr>
        <p:spPr>
          <a:xfrm>
            <a:off x="269776" y="3439047"/>
            <a:ext cx="9558808" cy="2870273"/>
          </a:xfrm>
          <a:prstGeom prst="rect">
            <a:avLst/>
          </a:prstGeom>
        </p:spPr>
        <p:txBody>
          <a:bodyPr wrap="square">
            <a:spAutoFit/>
          </a:bodyPr>
          <a:lstStyle/>
          <a:p>
            <a:pPr>
              <a:lnSpc>
                <a:spcPct val="115000"/>
              </a:lnSpc>
              <a:spcAft>
                <a:spcPts val="1000"/>
              </a:spcAft>
            </a:pPr>
            <a:r>
              <a:rPr lang="it-IT" sz="1100" dirty="0">
                <a:latin typeface="Times New Roman" panose="02020603050405020304" pitchFamily="18" charset="0"/>
                <a:ea typeface="Calibri" panose="020F0502020204030204" pitchFamily="34" charset="0"/>
                <a:cs typeface="Times New Roman" panose="02020603050405020304" pitchFamily="18" charset="0"/>
              </a:rPr>
              <a:t>NARCOSI: 			 no     si</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100" dirty="0">
                <a:latin typeface="Times New Roman" panose="02020603050405020304" pitchFamily="18" charset="0"/>
                <a:ea typeface="Calibri" panose="020F0502020204030204" pitchFamily="34" charset="0"/>
                <a:cs typeface="Times New Roman" panose="02020603050405020304" pitchFamily="18" charset="0"/>
              </a:rPr>
              <a:t>COMPLICANZE INTRAPROCEDURALI: 	 no     si </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100" dirty="0">
                <a:latin typeface="Times New Roman" panose="02020603050405020304" pitchFamily="18" charset="0"/>
                <a:ea typeface="Calibri" panose="020F0502020204030204" pitchFamily="34" charset="0"/>
                <a:cs typeface="Times New Roman" panose="02020603050405020304" pitchFamily="18" charset="0"/>
              </a:rPr>
              <a:t>	Se si	 emorragia	 perforazione		 altro (specificare_____________)</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100" dirty="0">
                <a:latin typeface="Times New Roman" panose="02020603050405020304" pitchFamily="18" charset="0"/>
                <a:ea typeface="Calibri" panose="020F0502020204030204" pitchFamily="34" charset="0"/>
                <a:cs typeface="Times New Roman" panose="02020603050405020304" pitchFamily="18" charset="0"/>
              </a:rPr>
              <a:t>COMPLICANZE PRECOCI: 	 no     si </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100" dirty="0">
                <a:latin typeface="Times New Roman" panose="02020603050405020304" pitchFamily="18" charset="0"/>
                <a:ea typeface="Calibri" panose="020F0502020204030204" pitchFamily="34" charset="0"/>
                <a:cs typeface="Times New Roman" panose="02020603050405020304" pitchFamily="18" charset="0"/>
              </a:rPr>
              <a:t>	Se si	 emorragia	 perforazione	 </a:t>
            </a:r>
            <a:r>
              <a:rPr lang="it-IT" sz="1100" dirty="0" err="1">
                <a:latin typeface="Times New Roman" panose="02020603050405020304" pitchFamily="18" charset="0"/>
                <a:ea typeface="Calibri" panose="020F0502020204030204" pitchFamily="34" charset="0"/>
                <a:cs typeface="Times New Roman" panose="02020603050405020304" pitchFamily="18" charset="0"/>
              </a:rPr>
              <a:t>sindr</a:t>
            </a:r>
            <a:r>
              <a:rPr lang="it-IT" sz="1100" dirty="0">
                <a:latin typeface="Times New Roman" panose="02020603050405020304" pitchFamily="18" charset="0"/>
                <a:ea typeface="Calibri" panose="020F0502020204030204" pitchFamily="34" charset="0"/>
                <a:cs typeface="Times New Roman" panose="02020603050405020304" pitchFamily="18" charset="0"/>
              </a:rPr>
              <a:t> </a:t>
            </a:r>
            <a:r>
              <a:rPr lang="it-IT" sz="1100" dirty="0" err="1">
                <a:latin typeface="Times New Roman" panose="02020603050405020304" pitchFamily="18" charset="0"/>
                <a:ea typeface="Calibri" panose="020F0502020204030204" pitchFamily="34" charset="0"/>
                <a:cs typeface="Times New Roman" panose="02020603050405020304" pitchFamily="18" charset="0"/>
              </a:rPr>
              <a:t>postresettiva</a:t>
            </a:r>
            <a:r>
              <a:rPr lang="it-IT" sz="1100" dirty="0">
                <a:latin typeface="Times New Roman" panose="02020603050405020304" pitchFamily="18" charset="0"/>
                <a:ea typeface="Calibri" panose="020F0502020204030204" pitchFamily="34" charset="0"/>
                <a:cs typeface="Times New Roman" panose="02020603050405020304" pitchFamily="18" charset="0"/>
              </a:rPr>
              <a:t>	 altro (specificare_____________)</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100" dirty="0">
                <a:latin typeface="Times New Roman" panose="02020603050405020304" pitchFamily="18" charset="0"/>
                <a:ea typeface="Calibri" panose="020F0502020204030204" pitchFamily="34" charset="0"/>
                <a:cs typeface="Times New Roman" panose="02020603050405020304" pitchFamily="18" charset="0"/>
              </a:rPr>
              <a:t>COMPLICANZE TARDIVE: 	 no     si </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100" dirty="0">
                <a:latin typeface="Times New Roman" panose="02020603050405020304" pitchFamily="18" charset="0"/>
                <a:ea typeface="Calibri" panose="020F0502020204030204" pitchFamily="34" charset="0"/>
                <a:cs typeface="Times New Roman" panose="02020603050405020304" pitchFamily="18" charset="0"/>
              </a:rPr>
              <a:t>	Se si	 emorragia	 perforazione	 stenosi	 altro (specificare___________________)</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100" dirty="0">
                <a:latin typeface="Times New Roman" panose="02020603050405020304" pitchFamily="18" charset="0"/>
                <a:ea typeface="Calibri" panose="020F0502020204030204" pitchFamily="34" charset="0"/>
                <a:cs typeface="Times New Roman" panose="02020603050405020304" pitchFamily="18" charset="0"/>
              </a:rPr>
              <a:t>DURATA DEL RICOVERO: 	&lt; 24 ore	&lt;3 giorni	&gt;3 giorni</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100" dirty="0">
                <a:latin typeface="Times New Roman" panose="02020603050405020304" pitchFamily="18" charset="0"/>
                <a:ea typeface="Calibri" panose="020F0502020204030204" pitchFamily="34" charset="0"/>
                <a:cs typeface="Times New Roman" panose="02020603050405020304" pitchFamily="18" charset="0"/>
              </a:rPr>
              <a:t>LESIONI SINCRONE:		 no     si (specificare quale______________)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ttangolo 5"/>
          <p:cNvSpPr/>
          <p:nvPr/>
        </p:nvSpPr>
        <p:spPr>
          <a:xfrm>
            <a:off x="251520" y="881636"/>
            <a:ext cx="9198768" cy="2547364"/>
          </a:xfrm>
          <a:prstGeom prst="rect">
            <a:avLst/>
          </a:prstGeom>
        </p:spPr>
        <p:txBody>
          <a:bodyPr wrap="square">
            <a:spAutoFit/>
          </a:bodyPr>
          <a:lstStyle/>
          <a:p>
            <a:pPr>
              <a:lnSpc>
                <a:spcPct val="115000"/>
              </a:lnSpc>
              <a:spcAft>
                <a:spcPts val="1000"/>
              </a:spcAft>
            </a:pPr>
            <a:r>
              <a:rPr lang="it-IT" sz="1100" u="sng" dirty="0">
                <a:latin typeface="Times New Roman" panose="02020603050405020304" pitchFamily="18" charset="0"/>
                <a:ea typeface="Calibri" panose="020F0502020204030204" pitchFamily="34" charset="0"/>
                <a:cs typeface="Times New Roman" panose="02020603050405020304" pitchFamily="18" charset="0"/>
              </a:rPr>
              <a:t>CARATTERISTICHE DELLA ESD</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100" dirty="0">
                <a:latin typeface="Times New Roman" panose="02020603050405020304" pitchFamily="18" charset="0"/>
                <a:ea typeface="Calibri" panose="020F0502020204030204" pitchFamily="34" charset="0"/>
                <a:cs typeface="Times New Roman" panose="02020603050405020304" pitchFamily="18" charset="0"/>
              </a:rPr>
              <a:t>DURATA DELLA ESD:	 ____________________</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100" dirty="0">
                <a:latin typeface="Times New Roman" panose="02020603050405020304" pitchFamily="18" charset="0"/>
                <a:ea typeface="Calibri" panose="020F0502020204030204" pitchFamily="34" charset="0"/>
                <a:cs typeface="Times New Roman" panose="02020603050405020304" pitchFamily="18" charset="0"/>
              </a:rPr>
              <a:t>RESEZIONE EN BLOC:	 no     si</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100" dirty="0">
                <a:latin typeface="Times New Roman" panose="02020603050405020304" pitchFamily="18" charset="0"/>
                <a:ea typeface="Calibri" panose="020F0502020204030204" pitchFamily="34" charset="0"/>
                <a:cs typeface="Times New Roman" panose="02020603050405020304" pitchFamily="18" charset="0"/>
              </a:rPr>
              <a:t>JET KNIFE:		</a:t>
            </a:r>
            <a:r>
              <a:rPr lang="it-IT" sz="1100" dirty="0" smtClean="0">
                <a:latin typeface="Times New Roman" panose="02020603050405020304" pitchFamily="18" charset="0"/>
                <a:ea typeface="Calibri" panose="020F0502020204030204" pitchFamily="34" charset="0"/>
                <a:cs typeface="Times New Roman" panose="02020603050405020304" pitchFamily="18" charset="0"/>
              </a:rPr>
              <a:t> </a:t>
            </a:r>
            <a:r>
              <a:rPr lang="it-IT" sz="1100" dirty="0">
                <a:latin typeface="Times New Roman" panose="02020603050405020304" pitchFamily="18" charset="0"/>
                <a:ea typeface="Calibri" panose="020F0502020204030204" pitchFamily="34" charset="0"/>
                <a:cs typeface="Times New Roman" panose="02020603050405020304" pitchFamily="18" charset="0"/>
              </a:rPr>
              <a:t>si (specificare ______________)	 no (specificare ______________)    </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100" dirty="0">
                <a:latin typeface="Times New Roman" panose="02020603050405020304" pitchFamily="18" charset="0"/>
                <a:ea typeface="Calibri" panose="020F0502020204030204" pitchFamily="34" charset="0"/>
                <a:cs typeface="Times New Roman" panose="02020603050405020304" pitchFamily="18" charset="0"/>
              </a:rPr>
              <a:t>CAP:		</a:t>
            </a:r>
            <a:r>
              <a:rPr lang="it-IT" sz="1100" dirty="0" smtClean="0">
                <a:latin typeface="Times New Roman" panose="02020603050405020304" pitchFamily="18" charset="0"/>
                <a:ea typeface="Calibri" panose="020F0502020204030204" pitchFamily="34" charset="0"/>
                <a:cs typeface="Times New Roman" panose="02020603050405020304" pitchFamily="18" charset="0"/>
              </a:rPr>
              <a:t> </a:t>
            </a:r>
            <a:r>
              <a:rPr lang="it-IT" sz="1100" dirty="0">
                <a:latin typeface="Times New Roman" panose="02020603050405020304" pitchFamily="18" charset="0"/>
                <a:ea typeface="Calibri" panose="020F0502020204030204" pitchFamily="34" charset="0"/>
                <a:cs typeface="Times New Roman" panose="02020603050405020304" pitchFamily="18" charset="0"/>
              </a:rPr>
              <a:t>si (specificare______________)	 no </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100" dirty="0">
                <a:latin typeface="Times New Roman" panose="02020603050405020304" pitchFamily="18" charset="0"/>
                <a:ea typeface="Calibri" panose="020F0502020204030204" pitchFamily="34" charset="0"/>
                <a:cs typeface="Times New Roman" panose="02020603050405020304" pitchFamily="18" charset="0"/>
              </a:rPr>
              <a:t>LIFTING SOLUTION:	</a:t>
            </a:r>
            <a:r>
              <a:rPr lang="it-IT" sz="1100" dirty="0" smtClean="0">
                <a:latin typeface="Times New Roman" panose="02020603050405020304" pitchFamily="18" charset="0"/>
                <a:ea typeface="Calibri" panose="020F0502020204030204" pitchFamily="34" charset="0"/>
                <a:cs typeface="Times New Roman" panose="02020603050405020304" pitchFamily="18" charset="0"/>
              </a:rPr>
              <a:t> </a:t>
            </a:r>
            <a:r>
              <a:rPr lang="it-IT" sz="1100" dirty="0">
                <a:latin typeface="Times New Roman" panose="02020603050405020304" pitchFamily="18" charset="0"/>
                <a:ea typeface="Calibri" panose="020F0502020204030204" pitchFamily="34" charset="0"/>
                <a:cs typeface="Times New Roman" panose="02020603050405020304" pitchFamily="18" charset="0"/>
              </a:rPr>
              <a:t>soluzione isotonica (specificare_________________)  </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marL="899160" indent="449580">
              <a:lnSpc>
                <a:spcPct val="115000"/>
              </a:lnSpc>
              <a:spcAft>
                <a:spcPts val="1000"/>
              </a:spcAft>
            </a:pPr>
            <a:r>
              <a:rPr lang="it-IT" sz="1100" dirty="0">
                <a:latin typeface="Times New Roman" panose="02020603050405020304" pitchFamily="18" charset="0"/>
                <a:ea typeface="Calibri" panose="020F0502020204030204" pitchFamily="34" charset="0"/>
                <a:cs typeface="Times New Roman" panose="02020603050405020304" pitchFamily="18" charset="0"/>
              </a:rPr>
              <a:t> 	 soluzione ipertonica/viscosa (specificare________________)  </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100" dirty="0">
                <a:latin typeface="Times New Roman" panose="02020603050405020304" pitchFamily="18" charset="0"/>
                <a:ea typeface="Calibri" panose="020F0502020204030204" pitchFamily="34" charset="0"/>
                <a:cs typeface="Times New Roman" panose="02020603050405020304" pitchFamily="18" charset="0"/>
              </a:rPr>
              <a:t>ADIUVANTI DELLA SOLUZ.	 no     epinefrina	 colorante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4466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7" name="CasellaDiTesto 6">
            <a:extLst>
              <a:ext uri="{FF2B5EF4-FFF2-40B4-BE49-F238E27FC236}">
                <a16:creationId xmlns:a16="http://schemas.microsoft.com/office/drawing/2014/main" xmlns="" id="{F7C9FE2F-03E9-044F-B50B-CACD1014373C}"/>
              </a:ext>
            </a:extLst>
          </p:cNvPr>
          <p:cNvSpPr txBox="1"/>
          <p:nvPr/>
        </p:nvSpPr>
        <p:spPr>
          <a:xfrm>
            <a:off x="1259632" y="190381"/>
            <a:ext cx="6624736" cy="523220"/>
          </a:xfrm>
          <a:prstGeom prst="rect">
            <a:avLst/>
          </a:prstGeom>
          <a:noFill/>
        </p:spPr>
        <p:txBody>
          <a:bodyPr wrap="square" rtlCol="0">
            <a:spAutoFit/>
          </a:bodyPr>
          <a:lstStyle/>
          <a:p>
            <a:pPr algn="ctr"/>
            <a:r>
              <a:rPr lang="it-IT" sz="2800" b="1" dirty="0">
                <a:solidFill>
                  <a:schemeClr val="accent1">
                    <a:lumMod val="50000"/>
                  </a:schemeClr>
                </a:solidFill>
              </a:rPr>
              <a:t>SCHEDA RACCOLTA DATI</a:t>
            </a:r>
          </a:p>
        </p:txBody>
      </p:sp>
      <p:sp>
        <p:nvSpPr>
          <p:cNvPr id="8" name="CasellaDiTesto 7">
            <a:extLst>
              <a:ext uri="{FF2B5EF4-FFF2-40B4-BE49-F238E27FC236}">
                <a16:creationId xmlns:a16="http://schemas.microsoft.com/office/drawing/2014/main" xmlns="" id="{0FAF3629-6475-4A08-B5F0-B68C29B90DA9}"/>
              </a:ext>
            </a:extLst>
          </p:cNvPr>
          <p:cNvSpPr txBox="1"/>
          <p:nvPr/>
        </p:nvSpPr>
        <p:spPr>
          <a:xfrm>
            <a:off x="107504" y="6381328"/>
            <a:ext cx="6836167" cy="369332"/>
          </a:xfrm>
          <a:prstGeom prst="rect">
            <a:avLst/>
          </a:prstGeom>
          <a:noFill/>
        </p:spPr>
        <p:txBody>
          <a:bodyPr wrap="none" rtlCol="0">
            <a:spAutoFit/>
          </a:bodyPr>
          <a:lstStyle/>
          <a:p>
            <a:r>
              <a:rPr lang="it-IT" dirty="0"/>
              <a:t>REGISTRO SIED: Efficacia e Sicurezza delle ESD dello stomaco</a:t>
            </a:r>
          </a:p>
        </p:txBody>
      </p:sp>
      <p:sp>
        <p:nvSpPr>
          <p:cNvPr id="4" name="Rettangolo 3"/>
          <p:cNvSpPr/>
          <p:nvPr/>
        </p:nvSpPr>
        <p:spPr>
          <a:xfrm>
            <a:off x="323528" y="1021621"/>
            <a:ext cx="8064896" cy="4807726"/>
          </a:xfrm>
          <a:prstGeom prst="rect">
            <a:avLst/>
          </a:prstGeom>
        </p:spPr>
        <p:txBody>
          <a:bodyPr wrap="square">
            <a:spAutoFit/>
          </a:bodyPr>
          <a:lstStyle/>
          <a:p>
            <a:pPr>
              <a:lnSpc>
                <a:spcPct val="115000"/>
              </a:lnSpc>
              <a:spcAft>
                <a:spcPts val="1000"/>
              </a:spcAft>
            </a:pPr>
            <a:r>
              <a:rPr lang="it-IT" sz="1100" b="1" u="sng" dirty="0">
                <a:latin typeface="Times New Roman" panose="02020603050405020304" pitchFamily="18" charset="0"/>
                <a:ea typeface="Calibri" panose="020F0502020204030204" pitchFamily="34" charset="0"/>
                <a:cs typeface="Times New Roman" panose="02020603050405020304" pitchFamily="18" charset="0"/>
              </a:rPr>
              <a:t>SCHEDA ISTOLOGICA</a:t>
            </a:r>
            <a:r>
              <a:rPr lang="it-IT" sz="1100" b="1" dirty="0">
                <a:latin typeface="Times New Roman" panose="02020603050405020304" pitchFamily="18" charset="0"/>
                <a:ea typeface="Calibri" panose="020F0502020204030204" pitchFamily="34" charset="0"/>
                <a:cs typeface="Times New Roman" panose="02020603050405020304" pitchFamily="18" charset="0"/>
              </a:rPr>
              <a:t>:			</a:t>
            </a:r>
            <a:r>
              <a:rPr lang="it-IT" sz="1100" dirty="0">
                <a:latin typeface="Times New Roman" panose="02020603050405020304" pitchFamily="18" charset="0"/>
                <a:ea typeface="Calibri" panose="020F0502020204030204" pitchFamily="34" charset="0"/>
                <a:cs typeface="Times New Roman" panose="02020603050405020304" pitchFamily="18" charset="0"/>
              </a:rPr>
              <a:t>data ____/____/_______</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100" u="sng" dirty="0">
                <a:latin typeface="Times New Roman" panose="02020603050405020304" pitchFamily="18" charset="0"/>
                <a:ea typeface="Calibri" panose="020F0502020204030204" pitchFamily="34" charset="0"/>
                <a:cs typeface="Times New Roman" panose="02020603050405020304" pitchFamily="18" charset="0"/>
              </a:rPr>
              <a:t>CARATTERISTICHE ISTOLOGICHE DELLA LESIONE</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100" dirty="0">
                <a:latin typeface="Times New Roman" panose="02020603050405020304" pitchFamily="18" charset="0"/>
                <a:ea typeface="Calibri" panose="020F0502020204030204" pitchFamily="34" charset="0"/>
                <a:cs typeface="Times New Roman" panose="02020603050405020304" pitchFamily="18" charset="0"/>
              </a:rPr>
              <a:t>GRANDEZZA DELLA LESIONE in toto (mm): _____________  </a:t>
            </a:r>
            <a:r>
              <a:rPr lang="it-IT" sz="1100" dirty="0" smtClean="0">
                <a:latin typeface="Times New Roman" panose="02020603050405020304" pitchFamily="18" charset="0"/>
                <a:ea typeface="Calibri" panose="020F0502020204030204" pitchFamily="34" charset="0"/>
                <a:cs typeface="Times New Roman" panose="02020603050405020304" pitchFamily="18" charset="0"/>
              </a:rPr>
              <a:t>parte carcinomatosa (mm)___________</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100" dirty="0">
                <a:latin typeface="Times New Roman" panose="02020603050405020304" pitchFamily="18" charset="0"/>
                <a:ea typeface="Calibri" panose="020F0502020204030204" pitchFamily="34" charset="0"/>
                <a:cs typeface="Times New Roman" panose="02020603050405020304" pitchFamily="18" charset="0"/>
              </a:rPr>
              <a:t>GRADO DI DIFFERENZIAZIONE:	</a:t>
            </a:r>
            <a:r>
              <a:rPr lang="it-IT" sz="1100" dirty="0" smtClean="0">
                <a:latin typeface="Times New Roman" panose="02020603050405020304" pitchFamily="18" charset="0"/>
                <a:ea typeface="Calibri" panose="020F0502020204030204" pitchFamily="34" charset="0"/>
                <a:cs typeface="Times New Roman" panose="02020603050405020304" pitchFamily="18" charset="0"/>
              </a:rPr>
              <a:t> </a:t>
            </a:r>
            <a:r>
              <a:rPr lang="it-IT" sz="1100" dirty="0">
                <a:latin typeface="Times New Roman" panose="02020603050405020304" pitchFamily="18" charset="0"/>
                <a:ea typeface="Calibri" panose="020F0502020204030204" pitchFamily="34" charset="0"/>
                <a:cs typeface="Times New Roman" panose="02020603050405020304" pitchFamily="18" charset="0"/>
              </a:rPr>
              <a:t>differenziata (specificare____________________)   </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marL="2247900">
              <a:lnSpc>
                <a:spcPct val="115000"/>
              </a:lnSpc>
              <a:spcAft>
                <a:spcPts val="1000"/>
              </a:spcAft>
            </a:pPr>
            <a:r>
              <a:rPr lang="it-IT" sz="1100" dirty="0">
                <a:latin typeface="Times New Roman" panose="02020603050405020304" pitchFamily="18" charset="0"/>
                <a:ea typeface="Calibri" panose="020F0502020204030204" pitchFamily="34" charset="0"/>
                <a:cs typeface="Times New Roman" panose="02020603050405020304" pitchFamily="18" charset="0"/>
              </a:rPr>
              <a:t>    	 indifferenziata (specificare___________________)</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marL="2247900">
              <a:lnSpc>
                <a:spcPct val="115000"/>
              </a:lnSpc>
              <a:spcAft>
                <a:spcPts val="1000"/>
              </a:spcAft>
            </a:pPr>
            <a:r>
              <a:rPr lang="it-IT" sz="1100" dirty="0">
                <a:latin typeface="Times New Roman" panose="02020603050405020304" pitchFamily="18" charset="0"/>
                <a:ea typeface="Calibri" panose="020F0502020204030204" pitchFamily="34" charset="0"/>
                <a:cs typeface="Times New Roman" panose="02020603050405020304" pitchFamily="18" charset="0"/>
              </a:rPr>
              <a:t>	 mista</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100" dirty="0">
                <a:latin typeface="Times New Roman" panose="02020603050405020304" pitchFamily="18" charset="0"/>
                <a:ea typeface="Calibri" panose="020F0502020204030204" pitchFamily="34" charset="0"/>
                <a:cs typeface="Times New Roman" panose="02020603050405020304" pitchFamily="18" charset="0"/>
              </a:rPr>
              <a:t>PROFONDITA’ DELL’INFILTRAZIONE:	</a:t>
            </a:r>
            <a:r>
              <a:rPr lang="it-IT" sz="1100" dirty="0" smtClean="0">
                <a:latin typeface="Times New Roman" panose="02020603050405020304" pitchFamily="18" charset="0"/>
                <a:ea typeface="Calibri" panose="020F0502020204030204" pitchFamily="34" charset="0"/>
                <a:cs typeface="Times New Roman" panose="02020603050405020304" pitchFamily="18" charset="0"/>
              </a:rPr>
              <a:t> </a:t>
            </a:r>
            <a:r>
              <a:rPr lang="it-IT" sz="1100" dirty="0">
                <a:latin typeface="Times New Roman" panose="02020603050405020304" pitchFamily="18" charset="0"/>
                <a:ea typeface="Calibri" panose="020F0502020204030204" pitchFamily="34" charset="0"/>
                <a:cs typeface="Times New Roman" panose="02020603050405020304" pitchFamily="18" charset="0"/>
              </a:rPr>
              <a:t>lamina propria     </a:t>
            </a:r>
            <a:r>
              <a:rPr lang="it-IT" sz="1100" dirty="0" err="1">
                <a:latin typeface="Times New Roman" panose="02020603050405020304" pitchFamily="18" charset="0"/>
                <a:ea typeface="Calibri" panose="020F0502020204030204" pitchFamily="34" charset="0"/>
                <a:cs typeface="Times New Roman" panose="02020603050405020304" pitchFamily="18" charset="0"/>
              </a:rPr>
              <a:t>muscularis</a:t>
            </a:r>
            <a:r>
              <a:rPr lang="it-IT" sz="1100" dirty="0">
                <a:latin typeface="Times New Roman" panose="02020603050405020304" pitchFamily="18" charset="0"/>
                <a:ea typeface="Calibri" panose="020F0502020204030204" pitchFamily="34" charset="0"/>
                <a:cs typeface="Times New Roman" panose="02020603050405020304" pitchFamily="18" charset="0"/>
              </a:rPr>
              <a:t> </a:t>
            </a:r>
            <a:r>
              <a:rPr lang="it-IT" sz="1100" dirty="0" err="1">
                <a:latin typeface="Times New Roman" panose="02020603050405020304" pitchFamily="18" charset="0"/>
                <a:ea typeface="Calibri" panose="020F0502020204030204" pitchFamily="34" charset="0"/>
                <a:cs typeface="Times New Roman" panose="02020603050405020304" pitchFamily="18" charset="0"/>
              </a:rPr>
              <a:t>mucosae</a:t>
            </a:r>
            <a:r>
              <a:rPr lang="it-IT" sz="1100" dirty="0">
                <a:latin typeface="Times New Roman" panose="02020603050405020304" pitchFamily="18" charset="0"/>
                <a:ea typeface="Calibri" panose="020F0502020204030204" pitchFamily="34" charset="0"/>
                <a:cs typeface="Times New Roman" panose="02020603050405020304" pitchFamily="18" charset="0"/>
              </a:rPr>
              <a:t>     </a:t>
            </a:r>
            <a:r>
              <a:rPr lang="it-IT" sz="1100" dirty="0" smtClean="0">
                <a:latin typeface="Times New Roman" panose="02020603050405020304" pitchFamily="18" charset="0"/>
                <a:ea typeface="Calibri" panose="020F0502020204030204" pitchFamily="34" charset="0"/>
                <a:cs typeface="Times New Roman" panose="02020603050405020304" pitchFamily="18" charset="0"/>
              </a:rPr>
              <a:t>sm1       </a:t>
            </a:r>
            <a:r>
              <a:rPr lang="it-IT" sz="1100" dirty="0">
                <a:latin typeface="Times New Roman" panose="02020603050405020304" pitchFamily="18" charset="0"/>
                <a:ea typeface="Calibri" panose="020F0502020204030204" pitchFamily="34" charset="0"/>
                <a:cs typeface="Times New Roman" panose="02020603050405020304" pitchFamily="18" charset="0"/>
              </a:rPr>
              <a:t>sm2    incerta</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100" dirty="0">
                <a:latin typeface="Times New Roman" panose="02020603050405020304" pitchFamily="18" charset="0"/>
                <a:ea typeface="Calibri" panose="020F0502020204030204" pitchFamily="34" charset="0"/>
                <a:cs typeface="Times New Roman" panose="02020603050405020304" pitchFamily="18" charset="0"/>
              </a:rPr>
              <a:t>ULCERAZIONE:	</a:t>
            </a:r>
            <a:r>
              <a:rPr lang="it-IT" sz="1100" dirty="0" smtClean="0">
                <a:latin typeface="Times New Roman" panose="02020603050405020304" pitchFamily="18" charset="0"/>
                <a:ea typeface="Calibri" panose="020F0502020204030204" pitchFamily="34" charset="0"/>
                <a:cs typeface="Times New Roman" panose="02020603050405020304" pitchFamily="18" charset="0"/>
              </a:rPr>
              <a:t>	 </a:t>
            </a:r>
            <a:r>
              <a:rPr lang="it-IT" sz="1100" dirty="0">
                <a:latin typeface="Times New Roman" panose="02020603050405020304" pitchFamily="18" charset="0"/>
                <a:ea typeface="Calibri" panose="020F0502020204030204" pitchFamily="34" charset="0"/>
                <a:cs typeface="Times New Roman" panose="02020603050405020304" pitchFamily="18" charset="0"/>
              </a:rPr>
              <a:t>no     si</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100" dirty="0">
                <a:latin typeface="Times New Roman" panose="02020603050405020304" pitchFamily="18" charset="0"/>
                <a:ea typeface="Calibri" panose="020F0502020204030204" pitchFamily="34" charset="0"/>
                <a:cs typeface="Times New Roman" panose="02020603050405020304" pitchFamily="18" charset="0"/>
              </a:rPr>
              <a:t>INFILTRAZIONE LINFATICA:	 no     si	INFILTRAZIONE VASCOLARE:	 no     si</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100" dirty="0">
                <a:latin typeface="Times New Roman" panose="02020603050405020304" pitchFamily="18" charset="0"/>
                <a:ea typeface="Calibri" panose="020F0502020204030204" pitchFamily="34" charset="0"/>
                <a:cs typeface="Times New Roman" panose="02020603050405020304" pitchFamily="18" charset="0"/>
              </a:rPr>
              <a:t>INFILTRAZIONE PERINEURALE:	</a:t>
            </a:r>
            <a:r>
              <a:rPr lang="it-IT" sz="1100" dirty="0" smtClean="0">
                <a:latin typeface="Times New Roman" panose="02020603050405020304" pitchFamily="18" charset="0"/>
                <a:ea typeface="Calibri" panose="020F0502020204030204" pitchFamily="34" charset="0"/>
                <a:cs typeface="Times New Roman" panose="02020603050405020304" pitchFamily="18" charset="0"/>
              </a:rPr>
              <a:t> </a:t>
            </a:r>
            <a:r>
              <a:rPr lang="it-IT" sz="1100" dirty="0">
                <a:latin typeface="Times New Roman" panose="02020603050405020304" pitchFamily="18" charset="0"/>
                <a:ea typeface="Calibri" panose="020F0502020204030204" pitchFamily="34" charset="0"/>
                <a:cs typeface="Times New Roman" panose="02020603050405020304" pitchFamily="18" charset="0"/>
              </a:rPr>
              <a:t>no     si</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100" dirty="0">
                <a:latin typeface="Times New Roman" panose="02020603050405020304" pitchFamily="18" charset="0"/>
                <a:ea typeface="Calibri" panose="020F0502020204030204" pitchFamily="34" charset="0"/>
                <a:cs typeface="Times New Roman" panose="02020603050405020304" pitchFamily="18" charset="0"/>
              </a:rPr>
              <a:t>MARGINI ORIZZ DELLA LESIONE:	</a:t>
            </a:r>
            <a:r>
              <a:rPr lang="it-IT" sz="1100" dirty="0" smtClean="0">
                <a:latin typeface="Times New Roman" panose="02020603050405020304" pitchFamily="18" charset="0"/>
                <a:ea typeface="Calibri" panose="020F0502020204030204" pitchFamily="34" charset="0"/>
                <a:cs typeface="Times New Roman" panose="02020603050405020304" pitchFamily="18" charset="0"/>
              </a:rPr>
              <a:t> </a:t>
            </a:r>
            <a:r>
              <a:rPr lang="it-IT" sz="1100" dirty="0">
                <a:latin typeface="Times New Roman" panose="02020603050405020304" pitchFamily="18" charset="0"/>
                <a:ea typeface="Calibri" panose="020F0502020204030204" pitchFamily="34" charset="0"/>
                <a:cs typeface="Times New Roman" panose="02020603050405020304" pitchFamily="18" charset="0"/>
              </a:rPr>
              <a:t>negativi     positivi</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100" dirty="0">
                <a:latin typeface="Times New Roman" panose="02020603050405020304" pitchFamily="18" charset="0"/>
                <a:ea typeface="Calibri" panose="020F0502020204030204" pitchFamily="34" charset="0"/>
                <a:cs typeface="Times New Roman" panose="02020603050405020304" pitchFamily="18" charset="0"/>
              </a:rPr>
              <a:t>ALTRE CARATTERISTICHE:		</a:t>
            </a:r>
            <a:r>
              <a:rPr lang="it-IT" sz="1100" dirty="0" smtClean="0">
                <a:latin typeface="Times New Roman" panose="02020603050405020304" pitchFamily="18" charset="0"/>
                <a:ea typeface="Calibri" panose="020F0502020204030204" pitchFamily="34" charset="0"/>
                <a:cs typeface="Times New Roman" panose="02020603050405020304" pitchFamily="18" charset="0"/>
              </a:rPr>
              <a:t> </a:t>
            </a:r>
            <a:r>
              <a:rPr lang="it-IT" sz="1100" dirty="0">
                <a:latin typeface="Times New Roman" panose="02020603050405020304" pitchFamily="18" charset="0"/>
                <a:ea typeface="Calibri" panose="020F0502020204030204" pitchFamily="34" charset="0"/>
                <a:cs typeface="Times New Roman" panose="02020603050405020304" pitchFamily="18" charset="0"/>
              </a:rPr>
              <a:t>no     si (specificare___________________)</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100" dirty="0">
                <a:latin typeface="Times New Roman" panose="02020603050405020304" pitchFamily="18" charset="0"/>
                <a:ea typeface="Calibri" panose="020F0502020204030204" pitchFamily="34" charset="0"/>
                <a:cs typeface="Times New Roman" panose="02020603050405020304" pitchFamily="18" charset="0"/>
              </a:rPr>
              <a:t>RESEZIONE CURATIVA:		</a:t>
            </a:r>
            <a:r>
              <a:rPr lang="it-IT" sz="1100" dirty="0" smtClean="0">
                <a:latin typeface="Times New Roman" panose="02020603050405020304" pitchFamily="18" charset="0"/>
                <a:ea typeface="Calibri" panose="020F0502020204030204" pitchFamily="34" charset="0"/>
                <a:cs typeface="Times New Roman" panose="02020603050405020304" pitchFamily="18" charset="0"/>
              </a:rPr>
              <a:t> </a:t>
            </a:r>
            <a:r>
              <a:rPr lang="it-IT" sz="1100" dirty="0">
                <a:latin typeface="Times New Roman" panose="02020603050405020304" pitchFamily="18" charset="0"/>
                <a:ea typeface="Calibri" panose="020F0502020204030204" pitchFamily="34" charset="0"/>
                <a:cs typeface="Times New Roman" panose="02020603050405020304" pitchFamily="18" charset="0"/>
              </a:rPr>
              <a:t>no     si</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100" dirty="0">
                <a:latin typeface="Times New Roman" panose="02020603050405020304" pitchFamily="18" charset="0"/>
                <a:ea typeface="Calibri" panose="020F0502020204030204" pitchFamily="34" charset="0"/>
                <a:cs typeface="Times New Roman" panose="02020603050405020304" pitchFamily="18" charset="0"/>
              </a:rPr>
              <a:t>	Se si	 </a:t>
            </a:r>
            <a:r>
              <a:rPr lang="it-IT" sz="1100" dirty="0" err="1">
                <a:latin typeface="Times New Roman" panose="02020603050405020304" pitchFamily="18" charset="0"/>
                <a:ea typeface="Calibri" panose="020F0502020204030204" pitchFamily="34" charset="0"/>
                <a:cs typeface="Times New Roman" panose="02020603050405020304" pitchFamily="18" charset="0"/>
              </a:rPr>
              <a:t>absolute</a:t>
            </a:r>
            <a:r>
              <a:rPr lang="it-IT" sz="1100" dirty="0">
                <a:latin typeface="Times New Roman" panose="02020603050405020304" pitchFamily="18" charset="0"/>
                <a:ea typeface="Calibri" panose="020F0502020204030204" pitchFamily="34" charset="0"/>
                <a:cs typeface="Times New Roman" panose="02020603050405020304" pitchFamily="18" charset="0"/>
              </a:rPr>
              <a:t> </a:t>
            </a:r>
            <a:r>
              <a:rPr lang="it-IT" sz="1100" dirty="0" err="1">
                <a:latin typeface="Times New Roman" panose="02020603050405020304" pitchFamily="18" charset="0"/>
                <a:ea typeface="Calibri" panose="020F0502020204030204" pitchFamily="34" charset="0"/>
                <a:cs typeface="Times New Roman" panose="02020603050405020304" pitchFamily="18" charset="0"/>
              </a:rPr>
              <a:t>criteria</a:t>
            </a:r>
            <a:r>
              <a:rPr lang="it-IT" sz="1100" dirty="0">
                <a:latin typeface="Times New Roman" panose="02020603050405020304" pitchFamily="18" charset="0"/>
                <a:ea typeface="Calibri" panose="020F0502020204030204" pitchFamily="34" charset="0"/>
                <a:cs typeface="Times New Roman" panose="02020603050405020304" pitchFamily="18" charset="0"/>
              </a:rPr>
              <a:t>	 </a:t>
            </a:r>
            <a:r>
              <a:rPr lang="it-IT" sz="1100" dirty="0" err="1">
                <a:latin typeface="Times New Roman" panose="02020603050405020304" pitchFamily="18" charset="0"/>
                <a:ea typeface="Calibri" panose="020F0502020204030204" pitchFamily="34" charset="0"/>
                <a:cs typeface="Times New Roman" panose="02020603050405020304" pitchFamily="18" charset="0"/>
              </a:rPr>
              <a:t>expanded</a:t>
            </a:r>
            <a:r>
              <a:rPr lang="it-IT" sz="1100" dirty="0">
                <a:latin typeface="Times New Roman" panose="02020603050405020304" pitchFamily="18" charset="0"/>
                <a:ea typeface="Calibri" panose="020F0502020204030204" pitchFamily="34" charset="0"/>
                <a:cs typeface="Times New Roman" panose="02020603050405020304" pitchFamily="18" charset="0"/>
              </a:rPr>
              <a:t> </a:t>
            </a:r>
            <a:r>
              <a:rPr lang="it-IT" sz="1100" dirty="0" err="1">
                <a:latin typeface="Times New Roman" panose="02020603050405020304" pitchFamily="18" charset="0"/>
                <a:ea typeface="Calibri" panose="020F0502020204030204" pitchFamily="34" charset="0"/>
                <a:cs typeface="Times New Roman" panose="02020603050405020304" pitchFamily="18" charset="0"/>
              </a:rPr>
              <a:t>criteria</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100" dirty="0">
                <a:latin typeface="Times New Roman" panose="02020603050405020304" pitchFamily="18" charset="0"/>
                <a:ea typeface="Calibri" panose="020F0502020204030204" pitchFamily="34" charset="0"/>
                <a:cs typeface="Times New Roman" panose="02020603050405020304" pitchFamily="18" charset="0"/>
              </a:rPr>
              <a:t>	Se no	 open </a:t>
            </a:r>
            <a:r>
              <a:rPr lang="it-IT" sz="1100" dirty="0" err="1">
                <a:latin typeface="Times New Roman" panose="02020603050405020304" pitchFamily="18" charset="0"/>
                <a:ea typeface="Calibri" panose="020F0502020204030204" pitchFamily="34" charset="0"/>
                <a:cs typeface="Times New Roman" panose="02020603050405020304" pitchFamily="18" charset="0"/>
              </a:rPr>
              <a:t>surgical</a:t>
            </a:r>
            <a:r>
              <a:rPr lang="it-IT" sz="1100" dirty="0">
                <a:latin typeface="Times New Roman" panose="02020603050405020304" pitchFamily="18" charset="0"/>
                <a:ea typeface="Calibri" panose="020F0502020204030204" pitchFamily="34" charset="0"/>
                <a:cs typeface="Times New Roman" panose="02020603050405020304" pitchFamily="18" charset="0"/>
              </a:rPr>
              <a:t> </a:t>
            </a:r>
            <a:r>
              <a:rPr lang="it-IT" sz="1100" dirty="0" err="1">
                <a:latin typeface="Times New Roman" panose="02020603050405020304" pitchFamily="18" charset="0"/>
                <a:ea typeface="Calibri" panose="020F0502020204030204" pitchFamily="34" charset="0"/>
                <a:cs typeface="Times New Roman" panose="02020603050405020304" pitchFamily="18" charset="0"/>
              </a:rPr>
              <a:t>resection</a:t>
            </a:r>
            <a:r>
              <a:rPr lang="it-IT" sz="1100" dirty="0">
                <a:latin typeface="Times New Roman" panose="02020603050405020304" pitchFamily="18" charset="0"/>
                <a:ea typeface="Calibri" panose="020F0502020204030204" pitchFamily="34" charset="0"/>
                <a:cs typeface="Times New Roman" panose="02020603050405020304" pitchFamily="18" charset="0"/>
              </a:rPr>
              <a:t>	 </a:t>
            </a:r>
            <a:r>
              <a:rPr lang="it-IT" sz="1100" dirty="0" err="1">
                <a:latin typeface="Times New Roman" panose="02020603050405020304" pitchFamily="18" charset="0"/>
                <a:ea typeface="Calibri" panose="020F0502020204030204" pitchFamily="34" charset="0"/>
                <a:cs typeface="Times New Roman" panose="02020603050405020304" pitchFamily="18" charset="0"/>
              </a:rPr>
              <a:t>laparoscopic</a:t>
            </a:r>
            <a:r>
              <a:rPr lang="it-IT" sz="1100" dirty="0">
                <a:latin typeface="Times New Roman" panose="02020603050405020304" pitchFamily="18" charset="0"/>
                <a:ea typeface="Calibri" panose="020F0502020204030204" pitchFamily="34" charset="0"/>
                <a:cs typeface="Times New Roman" panose="02020603050405020304" pitchFamily="18" charset="0"/>
              </a:rPr>
              <a:t> </a:t>
            </a:r>
            <a:r>
              <a:rPr lang="it-IT" sz="1100" dirty="0" err="1">
                <a:latin typeface="Times New Roman" panose="02020603050405020304" pitchFamily="18" charset="0"/>
                <a:ea typeface="Calibri" panose="020F0502020204030204" pitchFamily="34" charset="0"/>
                <a:cs typeface="Times New Roman" panose="02020603050405020304" pitchFamily="18" charset="0"/>
              </a:rPr>
              <a:t>surgical</a:t>
            </a:r>
            <a:r>
              <a:rPr lang="it-IT" sz="1100" dirty="0">
                <a:latin typeface="Times New Roman" panose="02020603050405020304" pitchFamily="18" charset="0"/>
                <a:ea typeface="Calibri" panose="020F0502020204030204" pitchFamily="34" charset="0"/>
                <a:cs typeface="Times New Roman" panose="02020603050405020304" pitchFamily="18" charset="0"/>
              </a:rPr>
              <a:t> </a:t>
            </a:r>
            <a:r>
              <a:rPr lang="it-IT" sz="1100" dirty="0" err="1">
                <a:latin typeface="Times New Roman" panose="02020603050405020304" pitchFamily="18" charset="0"/>
                <a:ea typeface="Calibri" panose="020F0502020204030204" pitchFamily="34" charset="0"/>
                <a:cs typeface="Times New Roman" panose="02020603050405020304" pitchFamily="18" charset="0"/>
              </a:rPr>
              <a:t>resection</a:t>
            </a:r>
            <a:r>
              <a:rPr lang="it-IT" sz="1100" dirty="0">
                <a:latin typeface="Times New Roman" panose="02020603050405020304" pitchFamily="18" charset="0"/>
                <a:ea typeface="Calibri" panose="020F0502020204030204" pitchFamily="34" charset="0"/>
                <a:cs typeface="Times New Roman" panose="02020603050405020304" pitchFamily="18" charset="0"/>
              </a:rPr>
              <a:t>	 no </a:t>
            </a:r>
            <a:r>
              <a:rPr lang="it-IT" sz="1100" dirty="0" err="1">
                <a:latin typeface="Times New Roman" panose="02020603050405020304" pitchFamily="18" charset="0"/>
                <a:ea typeface="Calibri" panose="020F0502020204030204" pitchFamily="34" charset="0"/>
                <a:cs typeface="Times New Roman" panose="02020603050405020304" pitchFamily="18" charset="0"/>
              </a:rPr>
              <a:t>surgery</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4719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t>
            </a:r>
            <a:endParaRPr lang="it-IT" dirty="0"/>
          </a:p>
        </p:txBody>
      </p:sp>
      <p:sp>
        <p:nvSpPr>
          <p:cNvPr id="7" name="CasellaDiTesto 6">
            <a:extLst>
              <a:ext uri="{FF2B5EF4-FFF2-40B4-BE49-F238E27FC236}">
                <a16:creationId xmlns:a16="http://schemas.microsoft.com/office/drawing/2014/main" xmlns="" id="{F7C9FE2F-03E9-044F-B50B-CACD1014373C}"/>
              </a:ext>
            </a:extLst>
          </p:cNvPr>
          <p:cNvSpPr txBox="1"/>
          <p:nvPr/>
        </p:nvSpPr>
        <p:spPr>
          <a:xfrm>
            <a:off x="1259632" y="190381"/>
            <a:ext cx="6624736" cy="523220"/>
          </a:xfrm>
          <a:prstGeom prst="rect">
            <a:avLst/>
          </a:prstGeom>
          <a:noFill/>
        </p:spPr>
        <p:txBody>
          <a:bodyPr wrap="square" rtlCol="0">
            <a:spAutoFit/>
          </a:bodyPr>
          <a:lstStyle/>
          <a:p>
            <a:pPr algn="ctr"/>
            <a:r>
              <a:rPr lang="it-IT" sz="2800" b="1" dirty="0">
                <a:solidFill>
                  <a:schemeClr val="accent1">
                    <a:lumMod val="50000"/>
                  </a:schemeClr>
                </a:solidFill>
              </a:rPr>
              <a:t>SCHEDA RACCOLTA DATI</a:t>
            </a:r>
          </a:p>
        </p:txBody>
      </p:sp>
      <p:sp>
        <p:nvSpPr>
          <p:cNvPr id="8" name="CasellaDiTesto 7">
            <a:extLst>
              <a:ext uri="{FF2B5EF4-FFF2-40B4-BE49-F238E27FC236}">
                <a16:creationId xmlns:a16="http://schemas.microsoft.com/office/drawing/2014/main" xmlns="" id="{B5238D57-9AE5-46C8-B86B-54B38578683E}"/>
              </a:ext>
            </a:extLst>
          </p:cNvPr>
          <p:cNvSpPr txBox="1"/>
          <p:nvPr/>
        </p:nvSpPr>
        <p:spPr>
          <a:xfrm>
            <a:off x="107504" y="6381328"/>
            <a:ext cx="6836167" cy="369332"/>
          </a:xfrm>
          <a:prstGeom prst="rect">
            <a:avLst/>
          </a:prstGeom>
          <a:noFill/>
        </p:spPr>
        <p:txBody>
          <a:bodyPr wrap="none" rtlCol="0">
            <a:spAutoFit/>
          </a:bodyPr>
          <a:lstStyle/>
          <a:p>
            <a:r>
              <a:rPr lang="it-IT" dirty="0"/>
              <a:t>REGISTRO SIED: Efficacia e Sicurezza delle ESD dello stomaco</a:t>
            </a:r>
          </a:p>
        </p:txBody>
      </p:sp>
      <p:sp>
        <p:nvSpPr>
          <p:cNvPr id="5" name="Rettangolo 4"/>
          <p:cNvSpPr/>
          <p:nvPr/>
        </p:nvSpPr>
        <p:spPr>
          <a:xfrm>
            <a:off x="683568" y="1556792"/>
            <a:ext cx="7632848" cy="2972096"/>
          </a:xfrm>
          <a:prstGeom prst="rect">
            <a:avLst/>
          </a:prstGeom>
        </p:spPr>
        <p:txBody>
          <a:bodyPr wrap="square">
            <a:spAutoFit/>
          </a:bodyPr>
          <a:lstStyle/>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 </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b="1" u="sng" dirty="0">
                <a:latin typeface="Times New Roman" panose="02020603050405020304" pitchFamily="18" charset="0"/>
                <a:ea typeface="Calibri" panose="020F0502020204030204" pitchFamily="34" charset="0"/>
                <a:cs typeface="Times New Roman" panose="02020603050405020304" pitchFamily="18" charset="0"/>
              </a:rPr>
              <a:t>ESAMI DI LABORATORIO:</a:t>
            </a:r>
            <a:r>
              <a:rPr lang="it-IT" sz="1400" b="1" dirty="0">
                <a:latin typeface="Times New Roman" panose="02020603050405020304" pitchFamily="18" charset="0"/>
                <a:ea typeface="Calibri" panose="020F0502020204030204" pitchFamily="34" charset="0"/>
                <a:cs typeface="Times New Roman" panose="02020603050405020304" pitchFamily="18" charset="0"/>
              </a:rPr>
              <a:t>			</a:t>
            </a:r>
            <a:r>
              <a:rPr lang="it-IT" sz="1400" dirty="0">
                <a:latin typeface="Times New Roman" panose="02020603050405020304" pitchFamily="18" charset="0"/>
                <a:ea typeface="Calibri" panose="020F0502020204030204" pitchFamily="34" charset="0"/>
                <a:cs typeface="Times New Roman" panose="02020603050405020304" pitchFamily="18" charset="0"/>
              </a:rPr>
              <a:t>eseguiti in data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___/___/_____</a:t>
            </a:r>
          </a:p>
          <a:p>
            <a:pPr>
              <a:lnSpc>
                <a:spcPct val="115000"/>
              </a:lnSpc>
              <a:spcAft>
                <a:spcPts val="1000"/>
              </a:spcAft>
            </a:pP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Emoglobina: ____________g/</a:t>
            </a:r>
            <a:r>
              <a:rPr lang="it-IT" sz="1400" dirty="0" err="1">
                <a:latin typeface="Times New Roman" panose="02020603050405020304" pitchFamily="18" charset="0"/>
                <a:ea typeface="Calibri" panose="020F0502020204030204" pitchFamily="34" charset="0"/>
                <a:cs typeface="Times New Roman" panose="02020603050405020304" pitchFamily="18" charset="0"/>
              </a:rPr>
              <a:t>dL</a:t>
            </a:r>
            <a:r>
              <a:rPr lang="it-IT" sz="1400" dirty="0">
                <a:latin typeface="Times New Roman" panose="02020603050405020304" pitchFamily="18" charset="0"/>
                <a:ea typeface="Calibri" panose="020F0502020204030204" pitchFamily="34" charset="0"/>
                <a:cs typeface="Times New Roman" panose="02020603050405020304" pitchFamily="18" charset="0"/>
              </a:rPr>
              <a:t>           		MCV: __________________   </a:t>
            </a:r>
            <a:r>
              <a:rPr lang="it-IT" sz="1400" dirty="0" err="1" smtClean="0">
                <a:latin typeface="Times New Roman" panose="02020603050405020304" pitchFamily="18" charset="0"/>
                <a:ea typeface="Calibri" panose="020F0502020204030204" pitchFamily="34" charset="0"/>
                <a:cs typeface="Times New Roman" panose="02020603050405020304" pitchFamily="18" charset="0"/>
              </a:rPr>
              <a:t>fL</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PLT: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___________________</a:t>
            </a:r>
            <a:r>
              <a:rPr lang="it-IT" sz="1400" dirty="0" smtClean="0"/>
              <a:t>/</a:t>
            </a:r>
            <a:r>
              <a:rPr lang="it-IT" sz="1400" dirty="0"/>
              <a:t>µL	</a:t>
            </a:r>
            <a:r>
              <a:rPr lang="it-IT" sz="1400" dirty="0">
                <a:latin typeface="Times New Roman" panose="02020603050405020304" pitchFamily="18" charset="0"/>
                <a:ea typeface="Calibri" panose="020F0502020204030204" pitchFamily="34" charset="0"/>
                <a:cs typeface="Times New Roman" panose="02020603050405020304" pitchFamily="18" charset="0"/>
              </a:rPr>
              <a:t>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WBC</a:t>
            </a:r>
            <a:r>
              <a:rPr lang="it-IT" sz="1400" dirty="0">
                <a:latin typeface="Times New Roman" panose="02020603050405020304" pitchFamily="18" charset="0"/>
                <a:ea typeface="Calibri" panose="020F0502020204030204" pitchFamily="34" charset="0"/>
                <a:cs typeface="Times New Roman" panose="02020603050405020304" pitchFamily="18" charset="0"/>
              </a:rPr>
              <a:t>: ___________________</a:t>
            </a:r>
            <a:r>
              <a:rPr lang="it-IT" sz="1400" dirty="0"/>
              <a:t>/µL </a:t>
            </a:r>
            <a:endParaRPr lang="it-IT" sz="1400" dirty="0" smtClean="0"/>
          </a:p>
          <a:p>
            <a:pPr>
              <a:lnSpc>
                <a:spcPct val="115000"/>
              </a:lnSpc>
              <a:spcAft>
                <a:spcPts val="1000"/>
              </a:spcAft>
            </a:pPr>
            <a:r>
              <a:rPr lang="it-IT" sz="1400" dirty="0" err="1" smtClean="0">
                <a:latin typeface="Times New Roman" panose="02020603050405020304" pitchFamily="18" charset="0"/>
                <a:ea typeface="Calibri" panose="020F0502020204030204" pitchFamily="34" charset="0"/>
                <a:cs typeface="Times New Roman" panose="02020603050405020304" pitchFamily="18" charset="0"/>
              </a:rPr>
              <a:t>Gastrinemia</a:t>
            </a:r>
            <a:r>
              <a:rPr lang="it-IT" sz="1400" dirty="0">
                <a:latin typeface="Times New Roman" panose="02020603050405020304" pitchFamily="18" charset="0"/>
                <a:ea typeface="Calibri" panose="020F0502020204030204" pitchFamily="34" charset="0"/>
                <a:cs typeface="Times New Roman" panose="02020603050405020304" pitchFamily="18" charset="0"/>
              </a:rPr>
              <a:t>: _____________</a:t>
            </a:r>
            <a:r>
              <a:rPr lang="it-IT" sz="1400" dirty="0" err="1" smtClean="0">
                <a:latin typeface="Times New Roman" panose="02020603050405020304" pitchFamily="18" charset="0"/>
                <a:ea typeface="Calibri" panose="020F0502020204030204" pitchFamily="34" charset="0"/>
                <a:cs typeface="Times New Roman" panose="02020603050405020304" pitchFamily="18" charset="0"/>
              </a:rPr>
              <a:t>pg</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a:t>
            </a:r>
            <a:r>
              <a:rPr lang="it-IT" sz="1400" dirty="0" err="1" smtClean="0">
                <a:latin typeface="Times New Roman" panose="02020603050405020304" pitchFamily="18" charset="0"/>
                <a:ea typeface="Calibri" panose="020F0502020204030204" pitchFamily="34" charset="0"/>
                <a:cs typeface="Times New Roman" panose="02020603050405020304" pitchFamily="18" charset="0"/>
              </a:rPr>
              <a:t>mL</a:t>
            </a:r>
            <a:r>
              <a:rPr lang="it-IT" sz="1400" dirty="0">
                <a:latin typeface="Times New Roman" panose="02020603050405020304" pitchFamily="18" charset="0"/>
                <a:ea typeface="Calibri" panose="020F0502020204030204" pitchFamily="34" charset="0"/>
                <a:cs typeface="Times New Roman" panose="02020603050405020304" pitchFamily="18" charset="0"/>
              </a:rPr>
              <a:t>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Ferritina</a:t>
            </a:r>
            <a:r>
              <a:rPr lang="it-IT" sz="1400" dirty="0">
                <a:latin typeface="Times New Roman" panose="02020603050405020304" pitchFamily="18" charset="0"/>
                <a:ea typeface="Calibri" panose="020F0502020204030204" pitchFamily="34" charset="0"/>
                <a:cs typeface="Times New Roman" panose="02020603050405020304" pitchFamily="18" charset="0"/>
              </a:rPr>
              <a:t>: ______________</a:t>
            </a:r>
            <a:r>
              <a:rPr lang="it-IT" sz="1400" dirty="0" err="1" smtClean="0">
                <a:latin typeface="Times New Roman" panose="02020603050405020304" pitchFamily="18" charset="0"/>
                <a:ea typeface="Calibri" panose="020F0502020204030204" pitchFamily="34" charset="0"/>
                <a:cs typeface="Times New Roman" panose="02020603050405020304" pitchFamily="18" charset="0"/>
              </a:rPr>
              <a:t>ng</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a:t>
            </a:r>
            <a:r>
              <a:rPr lang="it-IT" sz="1400" dirty="0" err="1" smtClean="0">
                <a:latin typeface="Times New Roman" panose="02020603050405020304" pitchFamily="18" charset="0"/>
                <a:ea typeface="Calibri" panose="020F0502020204030204" pitchFamily="34" charset="0"/>
                <a:cs typeface="Times New Roman" panose="02020603050405020304" pitchFamily="18" charset="0"/>
              </a:rPr>
              <a:t>mL</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PT INR: ________________ 			PTT R: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________________</a:t>
            </a:r>
          </a:p>
          <a:p>
            <a:pPr>
              <a:lnSpc>
                <a:spcPct val="115000"/>
              </a:lnSpc>
              <a:spcAft>
                <a:spcPts val="1000"/>
              </a:spcAft>
            </a:pPr>
            <a:r>
              <a:rPr lang="it-IT" sz="1400" dirty="0" smtClean="0">
                <a:effectLst/>
                <a:latin typeface="Times New Roman" panose="02020603050405020304" pitchFamily="18" charset="0"/>
                <a:ea typeface="Calibri" panose="020F0502020204030204" pitchFamily="34" charset="0"/>
                <a:cs typeface="Times New Roman" panose="02020603050405020304" pitchFamily="18" charset="0"/>
              </a:rPr>
              <a:t>Altro: __________________</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7170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7" name="CasellaDiTesto 6">
            <a:extLst>
              <a:ext uri="{FF2B5EF4-FFF2-40B4-BE49-F238E27FC236}">
                <a16:creationId xmlns:a16="http://schemas.microsoft.com/office/drawing/2014/main" xmlns="" id="{F7C9FE2F-03E9-044F-B50B-CACD1014373C}"/>
              </a:ext>
            </a:extLst>
          </p:cNvPr>
          <p:cNvSpPr txBox="1"/>
          <p:nvPr/>
        </p:nvSpPr>
        <p:spPr>
          <a:xfrm>
            <a:off x="1259632" y="190381"/>
            <a:ext cx="6624736" cy="523220"/>
          </a:xfrm>
          <a:prstGeom prst="rect">
            <a:avLst/>
          </a:prstGeom>
          <a:noFill/>
        </p:spPr>
        <p:txBody>
          <a:bodyPr wrap="square" rtlCol="0">
            <a:spAutoFit/>
          </a:bodyPr>
          <a:lstStyle/>
          <a:p>
            <a:pPr algn="ctr"/>
            <a:r>
              <a:rPr lang="it-IT" sz="2800" b="1" dirty="0">
                <a:solidFill>
                  <a:schemeClr val="accent1">
                    <a:lumMod val="50000"/>
                  </a:schemeClr>
                </a:solidFill>
              </a:rPr>
              <a:t>SCHEDA RACCOLTA DATI</a:t>
            </a:r>
          </a:p>
        </p:txBody>
      </p:sp>
      <p:sp>
        <p:nvSpPr>
          <p:cNvPr id="8" name="CasellaDiTesto 7">
            <a:extLst>
              <a:ext uri="{FF2B5EF4-FFF2-40B4-BE49-F238E27FC236}">
                <a16:creationId xmlns:a16="http://schemas.microsoft.com/office/drawing/2014/main" xmlns="" id="{D3E7A897-604B-45AA-82CE-E864A265CB3B}"/>
              </a:ext>
            </a:extLst>
          </p:cNvPr>
          <p:cNvSpPr txBox="1"/>
          <p:nvPr/>
        </p:nvSpPr>
        <p:spPr>
          <a:xfrm>
            <a:off x="107504" y="6381328"/>
            <a:ext cx="6836167" cy="369332"/>
          </a:xfrm>
          <a:prstGeom prst="rect">
            <a:avLst/>
          </a:prstGeom>
          <a:noFill/>
        </p:spPr>
        <p:txBody>
          <a:bodyPr wrap="none" rtlCol="0">
            <a:spAutoFit/>
          </a:bodyPr>
          <a:lstStyle/>
          <a:p>
            <a:r>
              <a:rPr lang="it-IT" dirty="0"/>
              <a:t>REGISTRO SIED: Efficacia e Sicurezza delle ESD dello stomaco</a:t>
            </a:r>
          </a:p>
        </p:txBody>
      </p:sp>
      <p:sp>
        <p:nvSpPr>
          <p:cNvPr id="4" name="Rettangolo 3"/>
          <p:cNvSpPr/>
          <p:nvPr/>
        </p:nvSpPr>
        <p:spPr>
          <a:xfrm>
            <a:off x="539552" y="1628800"/>
            <a:ext cx="9918848" cy="3467616"/>
          </a:xfrm>
          <a:prstGeom prst="rect">
            <a:avLst/>
          </a:prstGeom>
        </p:spPr>
        <p:txBody>
          <a:bodyPr wrap="square">
            <a:spAutoFit/>
          </a:bodyPr>
          <a:lstStyle/>
          <a:p>
            <a:pPr>
              <a:lnSpc>
                <a:spcPct val="115000"/>
              </a:lnSpc>
              <a:spcAft>
                <a:spcPts val="1000"/>
              </a:spcAft>
            </a:pPr>
            <a:r>
              <a:rPr lang="it-IT" sz="1400" b="1" u="sng" dirty="0">
                <a:latin typeface="Times New Roman" panose="02020603050405020304" pitchFamily="18" charset="0"/>
                <a:ea typeface="Calibri" panose="020F0502020204030204" pitchFamily="34" charset="0"/>
                <a:cs typeface="Times New Roman" panose="02020603050405020304" pitchFamily="18" charset="0"/>
              </a:rPr>
              <a:t>WORK-UP 1 MESE:</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u="sng" dirty="0">
                <a:latin typeface="Times New Roman" panose="02020603050405020304" pitchFamily="18" charset="0"/>
                <a:ea typeface="Calibri" panose="020F0502020204030204" pitchFamily="34" charset="0"/>
                <a:cs typeface="Times New Roman" panose="02020603050405020304" pitchFamily="18" charset="0"/>
              </a:rPr>
              <a:t>VALUTAZIONE CLINICA</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it-IT" sz="1400" b="1" dirty="0">
                <a:latin typeface="Times New Roman" panose="02020603050405020304" pitchFamily="18" charset="0"/>
                <a:ea typeface="Calibri" panose="020F0502020204030204" pitchFamily="34" charset="0"/>
                <a:cs typeface="Times New Roman" panose="02020603050405020304" pitchFamily="18" charset="0"/>
              </a:rPr>
              <a:t>Dispepsia</a:t>
            </a:r>
            <a:r>
              <a:rPr lang="it-IT" sz="1400" dirty="0">
                <a:latin typeface="Times New Roman" panose="02020603050405020304" pitchFamily="18" charset="0"/>
                <a:ea typeface="Calibri" panose="020F0502020204030204" pitchFamily="34" charset="0"/>
                <a:cs typeface="Times New Roman" panose="02020603050405020304" pitchFamily="18" charset="0"/>
              </a:rPr>
              <a:t>: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it-IT" sz="1400" dirty="0">
                <a:latin typeface="Times New Roman" panose="02020603050405020304" pitchFamily="18" charset="0"/>
                <a:ea typeface="Calibri" panose="020F0502020204030204" pitchFamily="34" charset="0"/>
                <a:cs typeface="Times New Roman" panose="02020603050405020304" pitchFamily="18" charset="0"/>
              </a:rPr>
              <a:t>No  Sì _________________________________________</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it-IT" sz="1400" b="1" dirty="0">
                <a:latin typeface="Times New Roman" panose="02020603050405020304" pitchFamily="18" charset="0"/>
                <a:ea typeface="Calibri" panose="020F0502020204030204" pitchFamily="34" charset="0"/>
                <a:cs typeface="Times New Roman" panose="02020603050405020304" pitchFamily="18" charset="0"/>
              </a:rPr>
              <a:t>Altra sintomatologia addominale</a:t>
            </a:r>
            <a:r>
              <a:rPr lang="it-IT" sz="1400" dirty="0">
                <a:latin typeface="Times New Roman" panose="02020603050405020304" pitchFamily="18" charset="0"/>
                <a:ea typeface="Calibri" panose="020F0502020204030204" pitchFamily="34" charset="0"/>
                <a:cs typeface="Times New Roman" panose="02020603050405020304" pitchFamily="18" charset="0"/>
              </a:rPr>
              <a:t>:	 No  Sì _________________________________________</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b="1" dirty="0">
                <a:latin typeface="Times New Roman" panose="02020603050405020304" pitchFamily="18" charset="0"/>
                <a:ea typeface="Calibri" panose="020F0502020204030204" pitchFamily="34" charset="0"/>
                <a:cs typeface="Times New Roman" panose="02020603050405020304" pitchFamily="18" charset="0"/>
              </a:rPr>
              <a:t>Infezione da </a:t>
            </a:r>
            <a:r>
              <a:rPr lang="it-IT" sz="1400" b="1" dirty="0" err="1">
                <a:latin typeface="Times New Roman" panose="02020603050405020304" pitchFamily="18" charset="0"/>
                <a:ea typeface="Calibri" panose="020F0502020204030204" pitchFamily="34" charset="0"/>
                <a:cs typeface="Times New Roman" panose="02020603050405020304" pitchFamily="18" charset="0"/>
              </a:rPr>
              <a:t>Helicobacter</a:t>
            </a:r>
            <a:r>
              <a:rPr lang="it-IT" sz="1400" b="1" dirty="0">
                <a:latin typeface="Times New Roman" panose="02020603050405020304" pitchFamily="18" charset="0"/>
                <a:ea typeface="Calibri" panose="020F0502020204030204" pitchFamily="34" charset="0"/>
                <a:cs typeface="Times New Roman" panose="02020603050405020304" pitchFamily="18" charset="0"/>
              </a:rPr>
              <a:t> </a:t>
            </a:r>
            <a:r>
              <a:rPr lang="it-IT" sz="1400" b="1" dirty="0" err="1">
                <a:latin typeface="Times New Roman" panose="02020603050405020304" pitchFamily="18" charset="0"/>
                <a:ea typeface="Calibri" panose="020F0502020204030204" pitchFamily="34" charset="0"/>
                <a:cs typeface="Times New Roman" panose="02020603050405020304" pitchFamily="18" charset="0"/>
              </a:rPr>
              <a:t>pylori</a:t>
            </a:r>
            <a:r>
              <a:rPr lang="it-IT" sz="1400" b="1" dirty="0">
                <a:latin typeface="Times New Roman" panose="02020603050405020304" pitchFamily="18" charset="0"/>
                <a:ea typeface="Calibri" panose="020F0502020204030204" pitchFamily="34" charset="0"/>
                <a:cs typeface="Times New Roman" panose="02020603050405020304" pitchFamily="18" charset="0"/>
              </a:rPr>
              <a:t>:</a:t>
            </a:r>
            <a:r>
              <a:rPr lang="it-IT" sz="1400" dirty="0">
                <a:latin typeface="Times New Roman" panose="02020603050405020304" pitchFamily="18" charset="0"/>
                <a:ea typeface="Calibri" panose="020F0502020204030204" pitchFamily="34" charset="0"/>
                <a:cs typeface="Times New Roman" panose="02020603050405020304" pitchFamily="18" charset="0"/>
              </a:rPr>
              <a:t>	 No  Sì _________________________________________</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	Se si		test diagnostico:	 UBT  antigene fecale  istologia</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			Eradicazione: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it-IT" sz="1400" dirty="0">
                <a:latin typeface="Times New Roman" panose="02020603050405020304" pitchFamily="18" charset="0"/>
                <a:ea typeface="Calibri" panose="020F0502020204030204" pitchFamily="34" charset="0"/>
                <a:cs typeface="Times New Roman" panose="02020603050405020304" pitchFamily="18" charset="0"/>
              </a:rPr>
              <a:t>No  Sì	</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u="sng" dirty="0">
                <a:latin typeface="Times New Roman" panose="02020603050405020304" pitchFamily="18" charset="0"/>
                <a:ea typeface="Calibri" panose="020F0502020204030204" pitchFamily="34" charset="0"/>
                <a:cs typeface="Times New Roman" panose="02020603050405020304" pitchFamily="18" charset="0"/>
              </a:rPr>
              <a:t>VALUTAZIONE DI LABORATORIO</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Emoglobina</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______________ g/</a:t>
            </a:r>
            <a:r>
              <a:rPr lang="it-IT" sz="1400" dirty="0" err="1" smtClean="0">
                <a:latin typeface="Times New Roman" panose="02020603050405020304" pitchFamily="18" charset="0"/>
                <a:ea typeface="Calibri" panose="020F0502020204030204" pitchFamily="34" charset="0"/>
                <a:cs typeface="Times New Roman" panose="02020603050405020304" pitchFamily="18" charset="0"/>
              </a:rPr>
              <a:t>dL</a:t>
            </a:r>
            <a:r>
              <a:rPr lang="it-IT" sz="1400" dirty="0">
                <a:latin typeface="Times New Roman" panose="02020603050405020304" pitchFamily="18" charset="0"/>
                <a:ea typeface="Calibri" panose="020F0502020204030204" pitchFamily="34" charset="0"/>
                <a:cs typeface="Times New Roman" panose="02020603050405020304" pitchFamily="18" charset="0"/>
              </a:rPr>
              <a:t>		MCV</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___________________   </a:t>
            </a:r>
            <a:r>
              <a:rPr lang="it-IT" sz="1400" dirty="0" err="1" smtClean="0">
                <a:latin typeface="Times New Roman" panose="02020603050405020304" pitchFamily="18" charset="0"/>
                <a:ea typeface="Calibri" panose="020F0502020204030204" pitchFamily="34" charset="0"/>
                <a:cs typeface="Times New Roman" panose="02020603050405020304" pitchFamily="18" charset="0"/>
              </a:rPr>
              <a:t>fL</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Ferritina:	_______________</a:t>
            </a:r>
            <a:r>
              <a:rPr lang="it-IT" sz="1400" dirty="0" err="1" smtClean="0">
                <a:latin typeface="Times New Roman" panose="02020603050405020304" pitchFamily="18" charset="0"/>
                <a:ea typeface="Calibri" panose="020F0502020204030204" pitchFamily="34" charset="0"/>
                <a:cs typeface="Times New Roman" panose="02020603050405020304" pitchFamily="18" charset="0"/>
              </a:rPr>
              <a:t>ng</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a:t>
            </a:r>
            <a:r>
              <a:rPr lang="it-IT" sz="1400" dirty="0" err="1" smtClean="0">
                <a:latin typeface="Times New Roman" panose="02020603050405020304" pitchFamily="18" charset="0"/>
                <a:ea typeface="Calibri" panose="020F0502020204030204" pitchFamily="34" charset="0"/>
                <a:cs typeface="Times New Roman" panose="02020603050405020304" pitchFamily="18" charset="0"/>
              </a:rPr>
              <a:t>mL</a:t>
            </a:r>
            <a:r>
              <a:rPr lang="it-IT" sz="1400" dirty="0">
                <a:latin typeface="Times New Roman" panose="02020603050405020304" pitchFamily="18" charset="0"/>
                <a:ea typeface="Calibri" panose="020F0502020204030204" pitchFamily="34" charset="0"/>
                <a:cs typeface="Times New Roman" panose="02020603050405020304" pitchFamily="18" charset="0"/>
              </a:rPr>
              <a:t>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altro: ______________________</a:t>
            </a:r>
            <a:r>
              <a:rPr lang="it-IT" sz="1400" dirty="0">
                <a:latin typeface="Times New Roman" panose="02020603050405020304" pitchFamily="18" charset="0"/>
                <a:ea typeface="Calibri" panose="020F0502020204030204" pitchFamily="34" charset="0"/>
                <a:cs typeface="Times New Roman" panose="02020603050405020304" pitchFamily="18" charset="0"/>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1220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45026" y="2303581"/>
            <a:ext cx="8798974" cy="2277547"/>
          </a:xfrm>
          <a:prstGeom prst="rect">
            <a:avLst/>
          </a:prstGeom>
        </p:spPr>
        <p:txBody>
          <a:bodyPr wrap="square">
            <a:spAutoFit/>
          </a:bodyPr>
          <a:lstStyle/>
          <a:p>
            <a:r>
              <a:rPr lang="it-IT" sz="2000" b="1" dirty="0">
                <a:solidFill>
                  <a:schemeClr val="tx2">
                    <a:lumMod val="60000"/>
                    <a:lumOff val="40000"/>
                  </a:schemeClr>
                </a:solidFill>
              </a:rPr>
              <a:t>Coordinatori dello Studio </a:t>
            </a:r>
            <a:r>
              <a:rPr lang="it-IT" b="1" dirty="0">
                <a:solidFill>
                  <a:schemeClr val="tx2">
                    <a:lumMod val="75000"/>
                  </a:schemeClr>
                </a:solidFill>
              </a:rPr>
              <a:t>	Alba </a:t>
            </a:r>
            <a:r>
              <a:rPr lang="it-IT" b="1" dirty="0" err="1">
                <a:solidFill>
                  <a:schemeClr val="tx2">
                    <a:lumMod val="75000"/>
                  </a:schemeClr>
                </a:solidFill>
              </a:rPr>
              <a:t>Panarese</a:t>
            </a:r>
            <a:endParaRPr lang="it-IT" b="1" dirty="0">
              <a:solidFill>
                <a:schemeClr val="tx2">
                  <a:lumMod val="75000"/>
                </a:schemeClr>
              </a:solidFill>
            </a:endParaRPr>
          </a:p>
          <a:p>
            <a:r>
              <a:rPr lang="it-IT" sz="2000" b="1" dirty="0">
                <a:solidFill>
                  <a:schemeClr val="tx2">
                    <a:lumMod val="75000"/>
                  </a:schemeClr>
                </a:solidFill>
              </a:rPr>
              <a:t>				</a:t>
            </a:r>
            <a:r>
              <a:rPr lang="it-IT" b="1" dirty="0">
                <a:solidFill>
                  <a:schemeClr val="tx2">
                    <a:lumMod val="75000"/>
                  </a:schemeClr>
                </a:solidFill>
              </a:rPr>
              <a:t>IRCCS «De Bellis», Castellana Grotte</a:t>
            </a:r>
          </a:p>
          <a:p>
            <a:endParaRPr lang="it-IT" b="1" dirty="0"/>
          </a:p>
          <a:p>
            <a:r>
              <a:rPr lang="it-IT" sz="2000" b="1" dirty="0">
                <a:solidFill>
                  <a:schemeClr val="tx2">
                    <a:lumMod val="60000"/>
                    <a:lumOff val="40000"/>
                  </a:schemeClr>
                </a:solidFill>
              </a:rPr>
              <a:t>				</a:t>
            </a:r>
            <a:r>
              <a:rPr lang="it-IT" sz="2000" b="1" dirty="0">
                <a:solidFill>
                  <a:schemeClr val="tx2">
                    <a:lumMod val="75000"/>
                  </a:schemeClr>
                </a:solidFill>
              </a:rPr>
              <a:t>Federico Barbaro</a:t>
            </a:r>
          </a:p>
          <a:p>
            <a:r>
              <a:rPr lang="it-IT" sz="2400" b="1" dirty="0">
                <a:solidFill>
                  <a:schemeClr val="tx2">
                    <a:lumMod val="75000"/>
                  </a:schemeClr>
                </a:solidFill>
              </a:rPr>
              <a:t>				</a:t>
            </a:r>
            <a:r>
              <a:rPr lang="it-IT" sz="2000" b="1" dirty="0" err="1">
                <a:solidFill>
                  <a:schemeClr val="tx2">
                    <a:lumMod val="75000"/>
                  </a:schemeClr>
                </a:solidFill>
              </a:rPr>
              <a:t>Univ</a:t>
            </a:r>
            <a:r>
              <a:rPr lang="it-IT" sz="2000" b="1" dirty="0">
                <a:solidFill>
                  <a:schemeClr val="tx2">
                    <a:lumMod val="75000"/>
                  </a:schemeClr>
                </a:solidFill>
              </a:rPr>
              <a:t> Cattolica del Sacro Cuore - Roma</a:t>
            </a:r>
          </a:p>
          <a:p>
            <a:endParaRPr lang="en-US" sz="2000" b="1" dirty="0">
              <a:solidFill>
                <a:schemeClr val="tx2">
                  <a:lumMod val="60000"/>
                  <a:lumOff val="40000"/>
                </a:schemeClr>
              </a:solidFill>
            </a:endParaRPr>
          </a:p>
          <a:p>
            <a:r>
              <a:rPr lang="en-US" sz="2000" b="1" dirty="0" err="1">
                <a:solidFill>
                  <a:schemeClr val="tx2">
                    <a:lumMod val="60000"/>
                    <a:lumOff val="40000"/>
                  </a:schemeClr>
                </a:solidFill>
              </a:rPr>
              <a:t>Promotore</a:t>
            </a:r>
            <a:r>
              <a:rPr lang="en-US" sz="2000" b="1" dirty="0">
                <a:solidFill>
                  <a:schemeClr val="tx2">
                    <a:lumMod val="60000"/>
                    <a:lumOff val="40000"/>
                  </a:schemeClr>
                </a:solidFill>
              </a:rPr>
              <a:t> </a:t>
            </a:r>
            <a:r>
              <a:rPr lang="en-US" sz="2000" b="1" dirty="0" err="1">
                <a:solidFill>
                  <a:schemeClr val="tx2">
                    <a:lumMod val="60000"/>
                    <a:lumOff val="40000"/>
                  </a:schemeClr>
                </a:solidFill>
              </a:rPr>
              <a:t>dello</a:t>
            </a:r>
            <a:r>
              <a:rPr lang="en-US" sz="2000" b="1" dirty="0">
                <a:solidFill>
                  <a:schemeClr val="tx2">
                    <a:lumMod val="60000"/>
                    <a:lumOff val="40000"/>
                  </a:schemeClr>
                </a:solidFill>
              </a:rPr>
              <a:t> studio	</a:t>
            </a:r>
            <a:endParaRPr lang="it-IT" dirty="0"/>
          </a:p>
        </p:txBody>
      </p:sp>
      <p:sp>
        <p:nvSpPr>
          <p:cNvPr id="3" name="CasellaDiTesto 2">
            <a:extLst>
              <a:ext uri="{FF2B5EF4-FFF2-40B4-BE49-F238E27FC236}">
                <a16:creationId xmlns:a16="http://schemas.microsoft.com/office/drawing/2014/main" xmlns="" id="{9EA5EF59-18D3-1846-85D2-1C4DBF971882}"/>
              </a:ext>
            </a:extLst>
          </p:cNvPr>
          <p:cNvSpPr txBox="1"/>
          <p:nvPr/>
        </p:nvSpPr>
        <p:spPr>
          <a:xfrm>
            <a:off x="107504" y="106850"/>
            <a:ext cx="8856984" cy="1881990"/>
          </a:xfrm>
          <a:prstGeom prst="rect">
            <a:avLst/>
          </a:prstGeom>
          <a:noFill/>
          <a:ln>
            <a:solidFill>
              <a:schemeClr val="accent1">
                <a:lumMod val="75000"/>
              </a:schemeClr>
            </a:solidFill>
          </a:ln>
        </p:spPr>
        <p:txBody>
          <a:bodyPr wrap="square" rtlCol="0">
            <a:spAutoFit/>
          </a:bodyPr>
          <a:lstStyle/>
          <a:p>
            <a:pPr algn="ctr">
              <a:lnSpc>
                <a:spcPct val="150000"/>
              </a:lnSpc>
            </a:pPr>
            <a:r>
              <a:rPr lang="it-IT" sz="2000" b="1" dirty="0">
                <a:solidFill>
                  <a:srgbClr val="004D7F"/>
                </a:solidFill>
              </a:rPr>
              <a:t>EFFICACIA E SICUREZZA DELLA DISSEZIONE ENDOSCOPICA SOTTOMUCOSA NEL TRATTAMENTO DELLE LESIONI NEOPLASTICHE PRECOCI DELLO STOMACO: REGISTRO DELLA SOCIETA’ ITALIANA DI ENDOSCOPIA DIGESTIVA </a:t>
            </a:r>
            <a:endParaRPr lang="it-IT" sz="2000" b="1" i="1" u="sng" dirty="0">
              <a:solidFill>
                <a:srgbClr val="004D7F"/>
              </a:solidFill>
            </a:endParaRPr>
          </a:p>
        </p:txBody>
      </p:sp>
      <p:sp>
        <p:nvSpPr>
          <p:cNvPr id="5" name="CasellaDiTesto 4">
            <a:extLst>
              <a:ext uri="{FF2B5EF4-FFF2-40B4-BE49-F238E27FC236}">
                <a16:creationId xmlns:a16="http://schemas.microsoft.com/office/drawing/2014/main" xmlns="" id="{75CAE380-2BA5-034A-8855-AA9F1AEBBDAB}"/>
              </a:ext>
            </a:extLst>
          </p:cNvPr>
          <p:cNvSpPr txBox="1"/>
          <p:nvPr/>
        </p:nvSpPr>
        <p:spPr>
          <a:xfrm>
            <a:off x="3923928" y="4166558"/>
            <a:ext cx="5608605" cy="2430794"/>
          </a:xfrm>
          <a:prstGeom prst="rect">
            <a:avLst/>
          </a:prstGeom>
          <a:noFill/>
        </p:spPr>
        <p:txBody>
          <a:bodyPr wrap="square" rtlCol="0">
            <a:spAutoFit/>
          </a:bodyPr>
          <a:lstStyle/>
          <a:p>
            <a:pPr>
              <a:lnSpc>
                <a:spcPts val="2260"/>
              </a:lnSpc>
            </a:pPr>
            <a:r>
              <a:rPr lang="it-IT" b="1" i="1" dirty="0"/>
              <a:t>Commissione scientifica SIED:</a:t>
            </a:r>
          </a:p>
          <a:p>
            <a:pPr>
              <a:lnSpc>
                <a:spcPts val="2260"/>
              </a:lnSpc>
            </a:pPr>
            <a:r>
              <a:rPr lang="it-IT" i="1" dirty="0"/>
              <a:t>Rocco Maurizio Zagari (Coordinatore) </a:t>
            </a:r>
          </a:p>
          <a:p>
            <a:pPr>
              <a:lnSpc>
                <a:spcPts val="2260"/>
              </a:lnSpc>
            </a:pPr>
            <a:r>
              <a:rPr lang="it-IT" i="1" dirty="0"/>
              <a:t>Helga Bertani</a:t>
            </a:r>
          </a:p>
          <a:p>
            <a:pPr>
              <a:lnSpc>
                <a:spcPts val="2260"/>
              </a:lnSpc>
            </a:pPr>
            <a:r>
              <a:rPr lang="it-IT" i="1" dirty="0"/>
              <a:t>Stefano </a:t>
            </a:r>
            <a:r>
              <a:rPr lang="it-IT" i="1" dirty="0" err="1"/>
              <a:t>Crinò</a:t>
            </a:r>
            <a:endParaRPr lang="it-IT" i="1" dirty="0"/>
          </a:p>
          <a:p>
            <a:pPr>
              <a:lnSpc>
                <a:spcPts val="2260"/>
              </a:lnSpc>
            </a:pPr>
            <a:r>
              <a:rPr lang="it-IT" i="1" dirty="0"/>
              <a:t>Andrea Magarotto</a:t>
            </a:r>
          </a:p>
          <a:p>
            <a:pPr>
              <a:lnSpc>
                <a:spcPts val="2260"/>
              </a:lnSpc>
            </a:pPr>
            <a:r>
              <a:rPr lang="it-IT" i="1" dirty="0"/>
              <a:t>Giovanni Marasco</a:t>
            </a:r>
          </a:p>
          <a:p>
            <a:pPr>
              <a:lnSpc>
                <a:spcPts val="2260"/>
              </a:lnSpc>
            </a:pPr>
            <a:r>
              <a:rPr lang="it-IT" i="1" dirty="0"/>
              <a:t>Andrea Tringali</a:t>
            </a:r>
          </a:p>
          <a:p>
            <a:pPr algn="ctr">
              <a:lnSpc>
                <a:spcPts val="2260"/>
              </a:lnSpc>
            </a:pPr>
            <a:endParaRPr lang="it-IT" i="1" dirty="0"/>
          </a:p>
        </p:txBody>
      </p:sp>
    </p:spTree>
    <p:extLst>
      <p:ext uri="{BB962C8B-B14F-4D97-AF65-F5344CB8AC3E}">
        <p14:creationId xmlns:p14="http://schemas.microsoft.com/office/powerpoint/2010/main" val="1488967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7" name="CasellaDiTesto 6">
            <a:extLst>
              <a:ext uri="{FF2B5EF4-FFF2-40B4-BE49-F238E27FC236}">
                <a16:creationId xmlns:a16="http://schemas.microsoft.com/office/drawing/2014/main" xmlns="" id="{F7C9FE2F-03E9-044F-B50B-CACD1014373C}"/>
              </a:ext>
            </a:extLst>
          </p:cNvPr>
          <p:cNvSpPr txBox="1"/>
          <p:nvPr/>
        </p:nvSpPr>
        <p:spPr>
          <a:xfrm>
            <a:off x="1259632" y="190381"/>
            <a:ext cx="6624736" cy="523220"/>
          </a:xfrm>
          <a:prstGeom prst="rect">
            <a:avLst/>
          </a:prstGeom>
          <a:noFill/>
        </p:spPr>
        <p:txBody>
          <a:bodyPr wrap="square" rtlCol="0">
            <a:spAutoFit/>
          </a:bodyPr>
          <a:lstStyle/>
          <a:p>
            <a:pPr algn="ctr"/>
            <a:r>
              <a:rPr lang="it-IT" sz="2800" b="1" dirty="0">
                <a:solidFill>
                  <a:schemeClr val="accent1">
                    <a:lumMod val="50000"/>
                  </a:schemeClr>
                </a:solidFill>
              </a:rPr>
              <a:t>SCHEDA RACCOLTA DATI</a:t>
            </a:r>
          </a:p>
        </p:txBody>
      </p:sp>
      <p:sp>
        <p:nvSpPr>
          <p:cNvPr id="8" name="CasellaDiTesto 7">
            <a:extLst>
              <a:ext uri="{FF2B5EF4-FFF2-40B4-BE49-F238E27FC236}">
                <a16:creationId xmlns:a16="http://schemas.microsoft.com/office/drawing/2014/main" xmlns="" id="{4A73404B-9A50-46A8-BB61-C7E545139938}"/>
              </a:ext>
            </a:extLst>
          </p:cNvPr>
          <p:cNvSpPr txBox="1"/>
          <p:nvPr/>
        </p:nvSpPr>
        <p:spPr>
          <a:xfrm>
            <a:off x="107504" y="6381328"/>
            <a:ext cx="6836167" cy="369332"/>
          </a:xfrm>
          <a:prstGeom prst="rect">
            <a:avLst/>
          </a:prstGeom>
          <a:noFill/>
        </p:spPr>
        <p:txBody>
          <a:bodyPr wrap="none" rtlCol="0">
            <a:spAutoFit/>
          </a:bodyPr>
          <a:lstStyle/>
          <a:p>
            <a:r>
              <a:rPr lang="it-IT" dirty="0"/>
              <a:t>REGISTRO SIED: Efficacia e Sicurezza delle ESD dello stomaco</a:t>
            </a:r>
          </a:p>
        </p:txBody>
      </p:sp>
      <p:sp>
        <p:nvSpPr>
          <p:cNvPr id="5" name="Rettangolo 4"/>
          <p:cNvSpPr/>
          <p:nvPr/>
        </p:nvSpPr>
        <p:spPr>
          <a:xfrm>
            <a:off x="127328" y="713601"/>
            <a:ext cx="9217024" cy="5347618"/>
          </a:xfrm>
          <a:prstGeom prst="rect">
            <a:avLst/>
          </a:prstGeom>
        </p:spPr>
        <p:txBody>
          <a:bodyPr wrap="square">
            <a:spAutoFit/>
          </a:bodyPr>
          <a:lstStyle/>
          <a:p>
            <a:pPr>
              <a:lnSpc>
                <a:spcPct val="115000"/>
              </a:lnSpc>
              <a:spcAft>
                <a:spcPts val="1000"/>
              </a:spcAft>
            </a:pPr>
            <a:r>
              <a:rPr lang="it-IT" sz="1400" b="1" dirty="0">
                <a:latin typeface="Times New Roman" panose="02020603050405020304" pitchFamily="18" charset="0"/>
                <a:ea typeface="Calibri" panose="020F0502020204030204" pitchFamily="34" charset="0"/>
                <a:cs typeface="Times New Roman" panose="02020603050405020304" pitchFamily="18" charset="0"/>
              </a:rPr>
              <a:t> </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b="1" u="sng" dirty="0">
                <a:latin typeface="Times New Roman" panose="02020603050405020304" pitchFamily="18" charset="0"/>
                <a:ea typeface="Calibri" panose="020F0502020204030204" pitchFamily="34" charset="0"/>
                <a:cs typeface="Times New Roman" panose="02020603050405020304" pitchFamily="18" charset="0"/>
              </a:rPr>
              <a:t>WORK-UP 3 MESI:</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u="sng" dirty="0">
                <a:latin typeface="Times New Roman" panose="02020603050405020304" pitchFamily="18" charset="0"/>
                <a:ea typeface="Calibri" panose="020F0502020204030204" pitchFamily="34" charset="0"/>
                <a:cs typeface="Times New Roman" panose="02020603050405020304" pitchFamily="18" charset="0"/>
              </a:rPr>
              <a:t>VALUTAZIONE CLINICA</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it-IT" sz="1400" b="1" dirty="0">
                <a:latin typeface="Times New Roman" panose="02020603050405020304" pitchFamily="18" charset="0"/>
                <a:ea typeface="Calibri" panose="020F0502020204030204" pitchFamily="34" charset="0"/>
                <a:cs typeface="Times New Roman" panose="02020603050405020304" pitchFamily="18" charset="0"/>
              </a:rPr>
              <a:t>Dispepsia</a:t>
            </a:r>
            <a:r>
              <a:rPr lang="it-IT" sz="1400" dirty="0">
                <a:latin typeface="Times New Roman" panose="02020603050405020304" pitchFamily="18" charset="0"/>
                <a:ea typeface="Calibri" panose="020F0502020204030204" pitchFamily="34" charset="0"/>
                <a:cs typeface="Times New Roman" panose="02020603050405020304" pitchFamily="18" charset="0"/>
              </a:rPr>
              <a:t>: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it-IT" sz="1400" dirty="0">
                <a:latin typeface="Times New Roman" panose="02020603050405020304" pitchFamily="18" charset="0"/>
                <a:ea typeface="Calibri" panose="020F0502020204030204" pitchFamily="34" charset="0"/>
                <a:cs typeface="Times New Roman" panose="02020603050405020304" pitchFamily="18" charset="0"/>
              </a:rPr>
              <a:t>No  Sì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________________________________________</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it-IT" sz="1400" b="1" dirty="0">
                <a:latin typeface="Times New Roman" panose="02020603050405020304" pitchFamily="18" charset="0"/>
                <a:ea typeface="Calibri" panose="020F0502020204030204" pitchFamily="34" charset="0"/>
                <a:cs typeface="Times New Roman" panose="02020603050405020304" pitchFamily="18" charset="0"/>
              </a:rPr>
              <a:t>Altra sintomatologia addominale</a:t>
            </a:r>
            <a:r>
              <a:rPr lang="it-IT" sz="1400" dirty="0">
                <a:latin typeface="Times New Roman" panose="02020603050405020304" pitchFamily="18" charset="0"/>
                <a:ea typeface="Calibri" panose="020F0502020204030204" pitchFamily="34" charset="0"/>
                <a:cs typeface="Times New Roman" panose="02020603050405020304" pitchFamily="18" charset="0"/>
              </a:rPr>
              <a:t>:	 No  Sì _________________________________________</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b="1" dirty="0">
                <a:latin typeface="Times New Roman" panose="02020603050405020304" pitchFamily="18" charset="0"/>
                <a:ea typeface="Calibri" panose="020F0502020204030204" pitchFamily="34" charset="0"/>
                <a:cs typeface="Times New Roman" panose="02020603050405020304" pitchFamily="18" charset="0"/>
              </a:rPr>
              <a:t>Infezione da </a:t>
            </a:r>
            <a:r>
              <a:rPr lang="it-IT" sz="1400" b="1" dirty="0" err="1">
                <a:latin typeface="Times New Roman" panose="02020603050405020304" pitchFamily="18" charset="0"/>
                <a:ea typeface="Calibri" panose="020F0502020204030204" pitchFamily="34" charset="0"/>
                <a:cs typeface="Times New Roman" panose="02020603050405020304" pitchFamily="18" charset="0"/>
              </a:rPr>
              <a:t>Helicobacter</a:t>
            </a:r>
            <a:r>
              <a:rPr lang="it-IT" sz="1400" b="1" dirty="0">
                <a:latin typeface="Times New Roman" panose="02020603050405020304" pitchFamily="18" charset="0"/>
                <a:ea typeface="Calibri" panose="020F0502020204030204" pitchFamily="34" charset="0"/>
                <a:cs typeface="Times New Roman" panose="02020603050405020304" pitchFamily="18" charset="0"/>
              </a:rPr>
              <a:t> </a:t>
            </a:r>
            <a:r>
              <a:rPr lang="it-IT" sz="1400" b="1" dirty="0" err="1">
                <a:latin typeface="Times New Roman" panose="02020603050405020304" pitchFamily="18" charset="0"/>
                <a:ea typeface="Calibri" panose="020F0502020204030204" pitchFamily="34" charset="0"/>
                <a:cs typeface="Times New Roman" panose="02020603050405020304" pitchFamily="18" charset="0"/>
              </a:rPr>
              <a:t>pylori</a:t>
            </a:r>
            <a:r>
              <a:rPr lang="it-IT" sz="1400" b="1" dirty="0">
                <a:latin typeface="Times New Roman" panose="02020603050405020304" pitchFamily="18" charset="0"/>
                <a:ea typeface="Calibri" panose="020F0502020204030204" pitchFamily="34" charset="0"/>
                <a:cs typeface="Times New Roman" panose="02020603050405020304" pitchFamily="18" charset="0"/>
              </a:rPr>
              <a:t>:</a:t>
            </a:r>
            <a:r>
              <a:rPr lang="it-IT" sz="1400" dirty="0">
                <a:latin typeface="Times New Roman" panose="02020603050405020304" pitchFamily="18" charset="0"/>
                <a:ea typeface="Calibri" panose="020F0502020204030204" pitchFamily="34" charset="0"/>
                <a:cs typeface="Times New Roman" panose="02020603050405020304" pitchFamily="18" charset="0"/>
              </a:rPr>
              <a:t>	 No  Sì _________________________________________</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	Se si		test diagnostico:	 UBT  antigene fecale 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istologia</a:t>
            </a:r>
            <a:endParaRPr lang="it-IT"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Eradicazione:		 No  Sì	</a:t>
            </a:r>
            <a:endParaRPr lang="it-IT"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u="sng" dirty="0" smtClean="0">
                <a:latin typeface="Times New Roman" panose="02020603050405020304" pitchFamily="18" charset="0"/>
                <a:ea typeface="Calibri" panose="020F0502020204030204" pitchFamily="34" charset="0"/>
                <a:cs typeface="Times New Roman" panose="02020603050405020304" pitchFamily="18" charset="0"/>
              </a:rPr>
              <a:t>VALUTAZIONE </a:t>
            </a:r>
            <a:r>
              <a:rPr lang="it-IT" sz="1400" u="sng" dirty="0">
                <a:latin typeface="Times New Roman" panose="02020603050405020304" pitchFamily="18" charset="0"/>
                <a:ea typeface="Calibri" panose="020F0502020204030204" pitchFamily="34" charset="0"/>
                <a:cs typeface="Times New Roman" panose="02020603050405020304" pitchFamily="18" charset="0"/>
              </a:rPr>
              <a:t>DI LABORATORIO</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Emoglobina</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______________ g/</a:t>
            </a:r>
            <a:r>
              <a:rPr lang="it-IT" sz="1400" dirty="0" err="1" smtClean="0">
                <a:latin typeface="Times New Roman" panose="02020603050405020304" pitchFamily="18" charset="0"/>
                <a:ea typeface="Calibri" panose="020F0502020204030204" pitchFamily="34" charset="0"/>
                <a:cs typeface="Times New Roman" panose="02020603050405020304" pitchFamily="18" charset="0"/>
              </a:rPr>
              <a:t>dL</a:t>
            </a:r>
            <a:r>
              <a:rPr lang="it-IT" sz="1400" dirty="0">
                <a:latin typeface="Times New Roman" panose="02020603050405020304" pitchFamily="18" charset="0"/>
                <a:ea typeface="Calibri" panose="020F0502020204030204" pitchFamily="34" charset="0"/>
                <a:cs typeface="Times New Roman" panose="02020603050405020304" pitchFamily="18" charset="0"/>
              </a:rPr>
              <a:t>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MCV: ___________________   </a:t>
            </a:r>
            <a:r>
              <a:rPr lang="it-IT" sz="1400" dirty="0" err="1" smtClean="0">
                <a:latin typeface="Times New Roman" panose="02020603050405020304" pitchFamily="18" charset="0"/>
                <a:ea typeface="Calibri" panose="020F0502020204030204" pitchFamily="34" charset="0"/>
                <a:cs typeface="Times New Roman" panose="02020603050405020304" pitchFamily="18" charset="0"/>
              </a:rPr>
              <a:t>fL</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Ferritina:	_______________</a:t>
            </a:r>
            <a:r>
              <a:rPr lang="it-IT" sz="1400" dirty="0" err="1" smtClean="0">
                <a:latin typeface="Times New Roman" panose="02020603050405020304" pitchFamily="18" charset="0"/>
                <a:ea typeface="Calibri" panose="020F0502020204030204" pitchFamily="34" charset="0"/>
                <a:cs typeface="Times New Roman" panose="02020603050405020304" pitchFamily="18" charset="0"/>
              </a:rPr>
              <a:t>ng</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a:t>
            </a:r>
            <a:r>
              <a:rPr lang="it-IT" sz="1400" dirty="0" err="1" smtClean="0">
                <a:latin typeface="Times New Roman" panose="02020603050405020304" pitchFamily="18" charset="0"/>
                <a:ea typeface="Calibri" panose="020F0502020204030204" pitchFamily="34" charset="0"/>
                <a:cs typeface="Times New Roman" panose="02020603050405020304" pitchFamily="18" charset="0"/>
              </a:rPr>
              <a:t>mL</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it-IT" sz="1400" dirty="0">
                <a:latin typeface="Times New Roman" panose="02020603050405020304" pitchFamily="18" charset="0"/>
                <a:ea typeface="Calibri" panose="020F0502020204030204" pitchFamily="34" charset="0"/>
                <a:cs typeface="Times New Roman" panose="02020603050405020304" pitchFamily="18" charset="0"/>
              </a:rPr>
              <a:t>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altro: ______________________</a:t>
            </a:r>
            <a:r>
              <a:rPr lang="it-IT" sz="1400" dirty="0">
                <a:latin typeface="Times New Roman" panose="02020603050405020304" pitchFamily="18" charset="0"/>
                <a:ea typeface="Calibri" panose="020F0502020204030204" pitchFamily="34" charset="0"/>
                <a:cs typeface="Times New Roman" panose="02020603050405020304" pitchFamily="18" charset="0"/>
              </a:rPr>
              <a:t>	</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it-IT" sz="1400" u="sng"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it-IT" sz="1400" u="sng" dirty="0" smtClean="0">
                <a:latin typeface="Times New Roman" panose="02020603050405020304" pitchFamily="18" charset="0"/>
                <a:ea typeface="Calibri" panose="020F0502020204030204" pitchFamily="34" charset="0"/>
                <a:cs typeface="Times New Roman" panose="02020603050405020304" pitchFamily="18" charset="0"/>
              </a:rPr>
              <a:t>VALUTAZIONE </a:t>
            </a:r>
            <a:r>
              <a:rPr lang="it-IT" sz="1400" u="sng" dirty="0">
                <a:latin typeface="Times New Roman" panose="02020603050405020304" pitchFamily="18" charset="0"/>
                <a:ea typeface="Calibri" panose="020F0502020204030204" pitchFamily="34" charset="0"/>
                <a:cs typeface="Times New Roman" panose="02020603050405020304" pitchFamily="18" charset="0"/>
              </a:rPr>
              <a:t>ENDOSCOPICA	</a:t>
            </a:r>
            <a:r>
              <a:rPr lang="it-IT" sz="1400" dirty="0">
                <a:latin typeface="Times New Roman" panose="02020603050405020304" pitchFamily="18" charset="0"/>
                <a:ea typeface="Calibri" panose="020F0502020204030204" pitchFamily="34" charset="0"/>
                <a:cs typeface="Times New Roman" panose="02020603050405020304" pitchFamily="18" charset="0"/>
              </a:rPr>
              <a:t>		data ____/____/_______</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PRESENZA DI LESIONE RESIDUA			 No  Sì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___________________</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PRESENZA DI LESIONE RECIDIVA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it-IT" sz="1400" dirty="0">
                <a:latin typeface="Times New Roman" panose="02020603050405020304" pitchFamily="18" charset="0"/>
                <a:ea typeface="Calibri" panose="020F0502020204030204" pitchFamily="34" charset="0"/>
                <a:cs typeface="Times New Roman" panose="02020603050405020304" pitchFamily="18" charset="0"/>
              </a:rPr>
              <a:t>No  Sì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___________________</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9229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7" name="CasellaDiTesto 6">
            <a:extLst>
              <a:ext uri="{FF2B5EF4-FFF2-40B4-BE49-F238E27FC236}">
                <a16:creationId xmlns:a16="http://schemas.microsoft.com/office/drawing/2014/main" xmlns="" id="{F7C9FE2F-03E9-044F-B50B-CACD1014373C}"/>
              </a:ext>
            </a:extLst>
          </p:cNvPr>
          <p:cNvSpPr txBox="1"/>
          <p:nvPr/>
        </p:nvSpPr>
        <p:spPr>
          <a:xfrm>
            <a:off x="1259632" y="190381"/>
            <a:ext cx="6624736" cy="523220"/>
          </a:xfrm>
          <a:prstGeom prst="rect">
            <a:avLst/>
          </a:prstGeom>
          <a:noFill/>
        </p:spPr>
        <p:txBody>
          <a:bodyPr wrap="square" rtlCol="0">
            <a:spAutoFit/>
          </a:bodyPr>
          <a:lstStyle/>
          <a:p>
            <a:pPr algn="ctr"/>
            <a:r>
              <a:rPr lang="it-IT" sz="2800" b="1" dirty="0">
                <a:solidFill>
                  <a:schemeClr val="accent1">
                    <a:lumMod val="50000"/>
                  </a:schemeClr>
                </a:solidFill>
              </a:rPr>
              <a:t>SCHEDA RACCOLTA DATI</a:t>
            </a:r>
          </a:p>
        </p:txBody>
      </p:sp>
      <p:sp>
        <p:nvSpPr>
          <p:cNvPr id="8" name="CasellaDiTesto 7">
            <a:extLst>
              <a:ext uri="{FF2B5EF4-FFF2-40B4-BE49-F238E27FC236}">
                <a16:creationId xmlns:a16="http://schemas.microsoft.com/office/drawing/2014/main" xmlns="" id="{4A73404B-9A50-46A8-BB61-C7E545139938}"/>
              </a:ext>
            </a:extLst>
          </p:cNvPr>
          <p:cNvSpPr txBox="1"/>
          <p:nvPr/>
        </p:nvSpPr>
        <p:spPr>
          <a:xfrm>
            <a:off x="107504" y="6381328"/>
            <a:ext cx="6836167" cy="369332"/>
          </a:xfrm>
          <a:prstGeom prst="rect">
            <a:avLst/>
          </a:prstGeom>
          <a:noFill/>
        </p:spPr>
        <p:txBody>
          <a:bodyPr wrap="none" rtlCol="0">
            <a:spAutoFit/>
          </a:bodyPr>
          <a:lstStyle/>
          <a:p>
            <a:r>
              <a:rPr lang="it-IT" dirty="0"/>
              <a:t>REGISTRO SIED: Efficacia e Sicurezza delle ESD dello stomaco</a:t>
            </a:r>
          </a:p>
        </p:txBody>
      </p:sp>
      <p:sp>
        <p:nvSpPr>
          <p:cNvPr id="3" name="Rettangolo 2"/>
          <p:cNvSpPr/>
          <p:nvPr/>
        </p:nvSpPr>
        <p:spPr>
          <a:xfrm>
            <a:off x="467544" y="973103"/>
            <a:ext cx="7632848" cy="5228098"/>
          </a:xfrm>
          <a:prstGeom prst="rect">
            <a:avLst/>
          </a:prstGeom>
        </p:spPr>
        <p:txBody>
          <a:bodyPr wrap="square">
            <a:spAutoFit/>
          </a:bodyPr>
          <a:lstStyle/>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PRESENZA DI LESIONE CON HGD O EGC (MISSED</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 </a:t>
            </a:r>
            <a:r>
              <a:rPr lang="it-IT" sz="1400" dirty="0">
                <a:latin typeface="Times New Roman" panose="02020603050405020304" pitchFamily="18" charset="0"/>
                <a:ea typeface="Calibri" panose="020F0502020204030204" pitchFamily="34" charset="0"/>
                <a:cs typeface="Times New Roman" panose="02020603050405020304" pitchFamily="18" charset="0"/>
              </a:rPr>
              <a:t>No  Sì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(specificare sede/dimensioni_____________) *</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smtClean="0">
                <a:latin typeface="Times New Roman" panose="02020603050405020304" pitchFamily="18" charset="0"/>
                <a:ea typeface="Calibri" panose="020F0502020204030204" pitchFamily="34" charset="0"/>
                <a:cs typeface="Times New Roman" panose="02020603050405020304" pitchFamily="18" charset="0"/>
              </a:rPr>
              <a:t>PRESENZA </a:t>
            </a:r>
            <a:r>
              <a:rPr lang="it-IT" sz="1400" dirty="0">
                <a:latin typeface="Times New Roman" panose="02020603050405020304" pitchFamily="18" charset="0"/>
                <a:ea typeface="Calibri" panose="020F0502020204030204" pitchFamily="34" charset="0"/>
                <a:cs typeface="Times New Roman" panose="02020603050405020304" pitchFamily="18" charset="0"/>
              </a:rPr>
              <a:t>DI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LGD		 </a:t>
            </a:r>
            <a:r>
              <a:rPr lang="it-IT" sz="1400" dirty="0">
                <a:latin typeface="Times New Roman" panose="02020603050405020304" pitchFamily="18" charset="0"/>
                <a:ea typeface="Calibri" panose="020F0502020204030204" pitchFamily="34" charset="0"/>
                <a:cs typeface="Times New Roman" panose="02020603050405020304" pitchFamily="18" charset="0"/>
              </a:rPr>
              <a:t>No  Sì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(___________________________________)</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it-IT" sz="1400" u="sng"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it-IT" sz="1400" u="sng" dirty="0" smtClean="0">
                <a:latin typeface="Times New Roman" panose="02020603050405020304" pitchFamily="18" charset="0"/>
                <a:ea typeface="Calibri" panose="020F0502020204030204" pitchFamily="34" charset="0"/>
                <a:cs typeface="Times New Roman" panose="02020603050405020304" pitchFamily="18" charset="0"/>
              </a:rPr>
              <a:t>VALUTAZIONE ISTOLOGICA</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data ____/____/_______</a:t>
            </a:r>
            <a:endParaRPr lang="it-IT"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smtClean="0">
                <a:latin typeface="Times New Roman" panose="02020603050405020304" pitchFamily="18" charset="0"/>
                <a:ea typeface="Calibri" panose="020F0502020204030204" pitchFamily="34" charset="0"/>
                <a:cs typeface="Times New Roman" panose="02020603050405020304" pitchFamily="18" charset="0"/>
              </a:rPr>
              <a:t>SEDE DELLA LESIONE DISSECATA</a:t>
            </a:r>
          </a:p>
          <a:p>
            <a:pPr>
              <a:lnSpc>
                <a:spcPct val="115000"/>
              </a:lnSpc>
              <a:spcAft>
                <a:spcPts val="1000"/>
              </a:spcAft>
            </a:pPr>
            <a:r>
              <a:rPr lang="it-IT" sz="1400" dirty="0" smtClean="0">
                <a:latin typeface="Times New Roman" panose="02020603050405020304" pitchFamily="18" charset="0"/>
                <a:ea typeface="Calibri" panose="020F0502020204030204" pitchFamily="34" charset="0"/>
                <a:cs typeface="Times New Roman" panose="02020603050405020304" pitchFamily="18" charset="0"/>
              </a:rPr>
              <a:t>Tessuto iperplastico-cicatriziale		 No  Sì _____________________________</a:t>
            </a:r>
            <a:endParaRPr lang="it-IT"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smtClean="0">
                <a:latin typeface="Times New Roman" panose="02020603050405020304" pitchFamily="18" charset="0"/>
                <a:ea typeface="Calibri" panose="020F0502020204030204" pitchFamily="34" charset="0"/>
                <a:cs typeface="Times New Roman" panose="02020603050405020304" pitchFamily="18" charset="0"/>
              </a:rPr>
              <a:t>Presenza di displasia lieve		 No  Sì _____________________________</a:t>
            </a:r>
            <a:endParaRPr lang="it-IT"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smtClean="0">
                <a:latin typeface="Times New Roman" panose="02020603050405020304" pitchFamily="18" charset="0"/>
                <a:ea typeface="Calibri" panose="020F0502020204030204" pitchFamily="34" charset="0"/>
                <a:cs typeface="Times New Roman" panose="02020603050405020304" pitchFamily="18" charset="0"/>
              </a:rPr>
              <a:t>Presenza di displasia severa/</a:t>
            </a:r>
            <a:r>
              <a:rPr lang="it-IT" sz="1400" dirty="0" err="1" smtClean="0">
                <a:latin typeface="Times New Roman" panose="02020603050405020304" pitchFamily="18" charset="0"/>
                <a:ea typeface="Calibri" panose="020F0502020204030204" pitchFamily="34" charset="0"/>
                <a:cs typeface="Times New Roman" panose="02020603050405020304" pitchFamily="18" charset="0"/>
              </a:rPr>
              <a:t>adenoca</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 No  Sì _____________________________</a:t>
            </a:r>
            <a:endParaRPr lang="it-IT"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smtClean="0">
                <a:latin typeface="Times New Roman" panose="02020603050405020304" pitchFamily="18" charset="0"/>
                <a:ea typeface="Calibri" panose="020F0502020204030204" pitchFamily="34" charset="0"/>
                <a:cs typeface="Times New Roman" panose="02020603050405020304" pitchFamily="18" charset="0"/>
              </a:rPr>
              <a:t>ALTRE SEDI			</a:t>
            </a:r>
          </a:p>
          <a:p>
            <a:pPr>
              <a:lnSpc>
                <a:spcPct val="115000"/>
              </a:lnSpc>
              <a:spcAft>
                <a:spcPts val="1000"/>
              </a:spcAft>
            </a:pPr>
            <a:r>
              <a:rPr lang="it-IT" sz="1400" dirty="0" smtClean="0">
                <a:latin typeface="Times New Roman" panose="02020603050405020304" pitchFamily="18" charset="0"/>
                <a:ea typeface="Calibri" panose="020F0502020204030204" pitchFamily="34" charset="0"/>
                <a:cs typeface="Times New Roman" panose="02020603050405020304" pitchFamily="18" charset="0"/>
              </a:rPr>
              <a:t>Antro____________________________	Corpo__________________________________</a:t>
            </a:r>
          </a:p>
          <a:p>
            <a:pPr>
              <a:lnSpc>
                <a:spcPct val="115000"/>
              </a:lnSpc>
              <a:spcAft>
                <a:spcPts val="1000"/>
              </a:spcAft>
            </a:pPr>
            <a:r>
              <a:rPr lang="it-IT" sz="1400" dirty="0" smtClean="0">
                <a:latin typeface="Times New Roman" panose="02020603050405020304" pitchFamily="18" charset="0"/>
                <a:ea typeface="Calibri" panose="020F0502020204030204" pitchFamily="34" charset="0"/>
                <a:cs typeface="Times New Roman" panose="02020603050405020304" pitchFamily="18" charset="0"/>
              </a:rPr>
              <a:t>Altro (eventuali lesioni)_____________________________________________________________*</a:t>
            </a:r>
          </a:p>
          <a:p>
            <a:pPr>
              <a:lnSpc>
                <a:spcPct val="115000"/>
              </a:lnSpc>
              <a:spcAft>
                <a:spcPts val="1000"/>
              </a:spcAft>
            </a:pPr>
            <a:r>
              <a:rPr lang="it-IT" sz="1400" u="sng" dirty="0" smtClean="0">
                <a:latin typeface="Times New Roman" panose="02020603050405020304" pitchFamily="18" charset="0"/>
                <a:ea typeface="Calibri" panose="020F0502020204030204" pitchFamily="34" charset="0"/>
                <a:cs typeface="Times New Roman" panose="02020603050405020304" pitchFamily="18" charset="0"/>
              </a:rPr>
              <a:t>IMAGING</a:t>
            </a:r>
            <a:r>
              <a:rPr lang="it-IT" sz="1400" dirty="0">
                <a:latin typeface="Times New Roman" panose="02020603050405020304" pitchFamily="18" charset="0"/>
                <a:ea typeface="Calibri" panose="020F0502020204030204" pitchFamily="34" charset="0"/>
                <a:cs typeface="Times New Roman" panose="02020603050405020304" pitchFamily="18" charset="0"/>
              </a:rPr>
              <a:t>		 No  Sì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___________________</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Se si		 EUS  TC</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1398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7" name="CasellaDiTesto 6">
            <a:extLst>
              <a:ext uri="{FF2B5EF4-FFF2-40B4-BE49-F238E27FC236}">
                <a16:creationId xmlns:a16="http://schemas.microsoft.com/office/drawing/2014/main" xmlns="" id="{F7C9FE2F-03E9-044F-B50B-CACD1014373C}"/>
              </a:ext>
            </a:extLst>
          </p:cNvPr>
          <p:cNvSpPr txBox="1"/>
          <p:nvPr/>
        </p:nvSpPr>
        <p:spPr>
          <a:xfrm>
            <a:off x="1259632" y="190381"/>
            <a:ext cx="6624736" cy="523220"/>
          </a:xfrm>
          <a:prstGeom prst="rect">
            <a:avLst/>
          </a:prstGeom>
          <a:noFill/>
        </p:spPr>
        <p:txBody>
          <a:bodyPr wrap="square" rtlCol="0">
            <a:spAutoFit/>
          </a:bodyPr>
          <a:lstStyle/>
          <a:p>
            <a:pPr algn="ctr"/>
            <a:r>
              <a:rPr lang="it-IT" sz="2800" b="1" dirty="0">
                <a:solidFill>
                  <a:schemeClr val="accent1">
                    <a:lumMod val="50000"/>
                  </a:schemeClr>
                </a:solidFill>
              </a:rPr>
              <a:t>SCHEDA RACCOLTA DATI</a:t>
            </a:r>
          </a:p>
        </p:txBody>
      </p:sp>
      <p:sp>
        <p:nvSpPr>
          <p:cNvPr id="8" name="CasellaDiTesto 7">
            <a:extLst>
              <a:ext uri="{FF2B5EF4-FFF2-40B4-BE49-F238E27FC236}">
                <a16:creationId xmlns:a16="http://schemas.microsoft.com/office/drawing/2014/main" xmlns="" id="{9558A946-56C6-41B8-BAF6-B939C9574FFD}"/>
              </a:ext>
            </a:extLst>
          </p:cNvPr>
          <p:cNvSpPr txBox="1"/>
          <p:nvPr/>
        </p:nvSpPr>
        <p:spPr>
          <a:xfrm>
            <a:off x="107504" y="6381328"/>
            <a:ext cx="6836167" cy="369332"/>
          </a:xfrm>
          <a:prstGeom prst="rect">
            <a:avLst/>
          </a:prstGeom>
          <a:noFill/>
        </p:spPr>
        <p:txBody>
          <a:bodyPr wrap="none" rtlCol="0">
            <a:spAutoFit/>
          </a:bodyPr>
          <a:lstStyle/>
          <a:p>
            <a:r>
              <a:rPr lang="it-IT" dirty="0"/>
              <a:t>REGISTRO SIED: Efficacia e Sicurezza delle ESD dello stomaco</a:t>
            </a:r>
          </a:p>
        </p:txBody>
      </p:sp>
      <p:sp>
        <p:nvSpPr>
          <p:cNvPr id="4" name="Rettangolo 3"/>
          <p:cNvSpPr/>
          <p:nvPr/>
        </p:nvSpPr>
        <p:spPr>
          <a:xfrm>
            <a:off x="251520" y="980728"/>
            <a:ext cx="8424936" cy="5723618"/>
          </a:xfrm>
          <a:prstGeom prst="rect">
            <a:avLst/>
          </a:prstGeom>
        </p:spPr>
        <p:txBody>
          <a:bodyPr wrap="square">
            <a:spAutoFit/>
          </a:bodyPr>
          <a:lstStyle/>
          <a:p>
            <a:pPr>
              <a:lnSpc>
                <a:spcPct val="115000"/>
              </a:lnSpc>
              <a:spcAft>
                <a:spcPts val="1000"/>
              </a:spcAft>
            </a:pPr>
            <a:r>
              <a:rPr lang="it-IT" sz="1400" b="1" u="sng" dirty="0">
                <a:latin typeface="Times New Roman" panose="02020603050405020304" pitchFamily="18" charset="0"/>
                <a:ea typeface="Calibri" panose="020F0502020204030204" pitchFamily="34" charset="0"/>
                <a:cs typeface="Times New Roman" panose="02020603050405020304" pitchFamily="18" charset="0"/>
              </a:rPr>
              <a:t>WORK-UP 6 MESI:</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u="sng" dirty="0">
                <a:latin typeface="Times New Roman" panose="02020603050405020304" pitchFamily="18" charset="0"/>
                <a:ea typeface="Calibri" panose="020F0502020204030204" pitchFamily="34" charset="0"/>
                <a:cs typeface="Times New Roman" panose="02020603050405020304" pitchFamily="18" charset="0"/>
              </a:rPr>
              <a:t>VALUTAZIONE CLINICA</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it-IT" sz="1400" b="1" dirty="0">
                <a:latin typeface="Times New Roman" panose="02020603050405020304" pitchFamily="18" charset="0"/>
                <a:ea typeface="Calibri" panose="020F0502020204030204" pitchFamily="34" charset="0"/>
                <a:cs typeface="Times New Roman" panose="02020603050405020304" pitchFamily="18" charset="0"/>
              </a:rPr>
              <a:t>Dispepsia</a:t>
            </a:r>
            <a:r>
              <a:rPr lang="it-IT" sz="1400" dirty="0">
                <a:latin typeface="Times New Roman" panose="02020603050405020304" pitchFamily="18" charset="0"/>
                <a:ea typeface="Calibri" panose="020F0502020204030204" pitchFamily="34" charset="0"/>
                <a:cs typeface="Times New Roman" panose="02020603050405020304" pitchFamily="18" charset="0"/>
              </a:rPr>
              <a:t>: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it-IT" sz="1400" dirty="0">
                <a:latin typeface="Times New Roman" panose="02020603050405020304" pitchFamily="18" charset="0"/>
                <a:ea typeface="Calibri" panose="020F0502020204030204" pitchFamily="34" charset="0"/>
                <a:cs typeface="Times New Roman" panose="02020603050405020304" pitchFamily="18" charset="0"/>
              </a:rPr>
              <a:t>No  Sì _________________________________________</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it-IT" sz="1400" b="1" dirty="0">
                <a:latin typeface="Times New Roman" panose="02020603050405020304" pitchFamily="18" charset="0"/>
                <a:ea typeface="Calibri" panose="020F0502020204030204" pitchFamily="34" charset="0"/>
                <a:cs typeface="Times New Roman" panose="02020603050405020304" pitchFamily="18" charset="0"/>
              </a:rPr>
              <a:t>Altra sintomatologia addominale</a:t>
            </a:r>
            <a:r>
              <a:rPr lang="it-IT" sz="1400" dirty="0">
                <a:latin typeface="Times New Roman" panose="02020603050405020304" pitchFamily="18" charset="0"/>
                <a:ea typeface="Calibri" panose="020F0502020204030204" pitchFamily="34" charset="0"/>
                <a:cs typeface="Times New Roman" panose="02020603050405020304" pitchFamily="18" charset="0"/>
              </a:rPr>
              <a:t>:	 No  Sì _________________________________________</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b="1" dirty="0">
                <a:latin typeface="Times New Roman" panose="02020603050405020304" pitchFamily="18" charset="0"/>
                <a:ea typeface="Calibri" panose="020F0502020204030204" pitchFamily="34" charset="0"/>
                <a:cs typeface="Times New Roman" panose="02020603050405020304" pitchFamily="18" charset="0"/>
              </a:rPr>
              <a:t>Infezione da </a:t>
            </a:r>
            <a:r>
              <a:rPr lang="it-IT" sz="1400" b="1" dirty="0" err="1">
                <a:latin typeface="Times New Roman" panose="02020603050405020304" pitchFamily="18" charset="0"/>
                <a:ea typeface="Calibri" panose="020F0502020204030204" pitchFamily="34" charset="0"/>
                <a:cs typeface="Times New Roman" panose="02020603050405020304" pitchFamily="18" charset="0"/>
              </a:rPr>
              <a:t>Helicobacter</a:t>
            </a:r>
            <a:r>
              <a:rPr lang="it-IT" sz="1400" b="1" dirty="0">
                <a:latin typeface="Times New Roman" panose="02020603050405020304" pitchFamily="18" charset="0"/>
                <a:ea typeface="Calibri" panose="020F0502020204030204" pitchFamily="34" charset="0"/>
                <a:cs typeface="Times New Roman" panose="02020603050405020304" pitchFamily="18" charset="0"/>
              </a:rPr>
              <a:t> </a:t>
            </a:r>
            <a:r>
              <a:rPr lang="it-IT" sz="1400" b="1" dirty="0" err="1">
                <a:latin typeface="Times New Roman" panose="02020603050405020304" pitchFamily="18" charset="0"/>
                <a:ea typeface="Calibri" panose="020F0502020204030204" pitchFamily="34" charset="0"/>
                <a:cs typeface="Times New Roman" panose="02020603050405020304" pitchFamily="18" charset="0"/>
              </a:rPr>
              <a:t>pylori</a:t>
            </a:r>
            <a:r>
              <a:rPr lang="it-IT" sz="1400" b="1" dirty="0">
                <a:latin typeface="Times New Roman" panose="02020603050405020304" pitchFamily="18" charset="0"/>
                <a:ea typeface="Calibri" panose="020F0502020204030204" pitchFamily="34" charset="0"/>
                <a:cs typeface="Times New Roman" panose="02020603050405020304" pitchFamily="18" charset="0"/>
              </a:rPr>
              <a:t>:</a:t>
            </a:r>
            <a:r>
              <a:rPr lang="it-IT" sz="1400" dirty="0">
                <a:latin typeface="Times New Roman" panose="02020603050405020304" pitchFamily="18" charset="0"/>
                <a:ea typeface="Calibri" panose="020F0502020204030204" pitchFamily="34" charset="0"/>
                <a:cs typeface="Times New Roman" panose="02020603050405020304" pitchFamily="18" charset="0"/>
              </a:rPr>
              <a:t>	 No  Sì _________________________________________</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	Se si		test diagnostico:	 UBT  antigene fecale  istologia</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			Eradicazione: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it-IT" sz="1400" dirty="0">
                <a:latin typeface="Times New Roman" panose="02020603050405020304" pitchFamily="18" charset="0"/>
                <a:ea typeface="Calibri" panose="020F0502020204030204" pitchFamily="34" charset="0"/>
                <a:cs typeface="Times New Roman" panose="02020603050405020304" pitchFamily="18" charset="0"/>
              </a:rPr>
              <a:t>No  Sì	</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u="sng" dirty="0">
                <a:latin typeface="Times New Roman" panose="02020603050405020304" pitchFamily="18" charset="0"/>
                <a:ea typeface="Calibri" panose="020F0502020204030204" pitchFamily="34" charset="0"/>
                <a:cs typeface="Times New Roman" panose="02020603050405020304" pitchFamily="18" charset="0"/>
              </a:rPr>
              <a:t>VALUTAZIONE DI LABORATORIO</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Emoglobina</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______________ g/</a:t>
            </a:r>
            <a:r>
              <a:rPr lang="it-IT" sz="1400" dirty="0" err="1" smtClean="0">
                <a:latin typeface="Times New Roman" panose="02020603050405020304" pitchFamily="18" charset="0"/>
                <a:ea typeface="Calibri" panose="020F0502020204030204" pitchFamily="34" charset="0"/>
                <a:cs typeface="Times New Roman" panose="02020603050405020304" pitchFamily="18" charset="0"/>
              </a:rPr>
              <a:t>dL</a:t>
            </a:r>
            <a:r>
              <a:rPr lang="it-IT" sz="1400" dirty="0">
                <a:latin typeface="Times New Roman" panose="02020603050405020304" pitchFamily="18" charset="0"/>
                <a:ea typeface="Calibri" panose="020F0502020204030204" pitchFamily="34" charset="0"/>
                <a:cs typeface="Times New Roman" panose="02020603050405020304" pitchFamily="18" charset="0"/>
              </a:rPr>
              <a:t>		MCV</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___________________   </a:t>
            </a:r>
            <a:r>
              <a:rPr lang="it-IT" sz="1400" dirty="0" err="1">
                <a:latin typeface="Times New Roman" panose="02020603050405020304" pitchFamily="18" charset="0"/>
                <a:ea typeface="Calibri" panose="020F0502020204030204" pitchFamily="34" charset="0"/>
                <a:cs typeface="Times New Roman" panose="02020603050405020304" pitchFamily="18" charset="0"/>
              </a:rPr>
              <a:t>fL</a:t>
            </a:r>
            <a:r>
              <a:rPr lang="it-IT" sz="1400" dirty="0">
                <a:latin typeface="Times New Roman" panose="02020603050405020304" pitchFamily="18" charset="0"/>
                <a:ea typeface="Calibri" panose="020F0502020204030204" pitchFamily="34" charset="0"/>
                <a:cs typeface="Times New Roman" panose="02020603050405020304" pitchFamily="18" charset="0"/>
              </a:rPr>
              <a:t>     </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Ferritina</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________________</a:t>
            </a:r>
            <a:r>
              <a:rPr lang="it-IT" sz="1400" dirty="0" err="1" smtClean="0">
                <a:latin typeface="Times New Roman" panose="02020603050405020304" pitchFamily="18" charset="0"/>
                <a:ea typeface="Calibri" panose="020F0502020204030204" pitchFamily="34" charset="0"/>
                <a:cs typeface="Times New Roman" panose="02020603050405020304" pitchFamily="18" charset="0"/>
              </a:rPr>
              <a:t>ng</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a:t>
            </a:r>
            <a:r>
              <a:rPr lang="it-IT" sz="1400" dirty="0" err="1" smtClean="0">
                <a:latin typeface="Times New Roman" panose="02020603050405020304" pitchFamily="18" charset="0"/>
                <a:ea typeface="Calibri" panose="020F0502020204030204" pitchFamily="34" charset="0"/>
                <a:cs typeface="Times New Roman" panose="02020603050405020304" pitchFamily="18" charset="0"/>
              </a:rPr>
              <a:t>mL</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it-IT" sz="1400" dirty="0">
                <a:latin typeface="Times New Roman" panose="02020603050405020304" pitchFamily="18" charset="0"/>
                <a:ea typeface="Calibri" panose="020F0502020204030204" pitchFamily="34" charset="0"/>
                <a:cs typeface="Times New Roman" panose="02020603050405020304" pitchFamily="18" charset="0"/>
              </a:rPr>
              <a:t>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altro:_______________________</a:t>
            </a:r>
            <a:r>
              <a:rPr lang="it-IT" sz="1400" dirty="0">
                <a:latin typeface="Times New Roman" panose="02020603050405020304" pitchFamily="18" charset="0"/>
                <a:ea typeface="Calibri" panose="020F0502020204030204" pitchFamily="34" charset="0"/>
                <a:cs typeface="Times New Roman" panose="02020603050405020304" pitchFamily="18" charset="0"/>
              </a:rPr>
              <a:t>	</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it-IT" sz="1400" u="sng"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it-IT" sz="1400" u="sng" dirty="0" smtClean="0">
                <a:latin typeface="Times New Roman" panose="02020603050405020304" pitchFamily="18" charset="0"/>
                <a:ea typeface="Calibri" panose="020F0502020204030204" pitchFamily="34" charset="0"/>
                <a:cs typeface="Times New Roman" panose="02020603050405020304" pitchFamily="18" charset="0"/>
              </a:rPr>
              <a:t>VALUTAZIONE ENDOSCOPICA	</a:t>
            </a:r>
            <a:r>
              <a:rPr lang="it-IT" sz="1400" dirty="0">
                <a:latin typeface="Times New Roman" panose="02020603050405020304" pitchFamily="18" charset="0"/>
                <a:ea typeface="Calibri" panose="020F0502020204030204" pitchFamily="34" charset="0"/>
                <a:cs typeface="Times New Roman" panose="02020603050405020304" pitchFamily="18" charset="0"/>
              </a:rPr>
              <a:t>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data </a:t>
            </a:r>
            <a:r>
              <a:rPr lang="it-IT" sz="1400" dirty="0">
                <a:latin typeface="Times New Roman" panose="02020603050405020304" pitchFamily="18" charset="0"/>
                <a:ea typeface="Calibri" panose="020F0502020204030204" pitchFamily="34" charset="0"/>
                <a:cs typeface="Times New Roman" panose="02020603050405020304" pitchFamily="18" charset="0"/>
              </a:rPr>
              <a:t>____/____/_______</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PRESENZA DI LESIONE RECIDIVA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 </a:t>
            </a:r>
            <a:r>
              <a:rPr lang="it-IT" sz="1400" dirty="0">
                <a:latin typeface="Times New Roman" panose="02020603050405020304" pitchFamily="18" charset="0"/>
                <a:ea typeface="Calibri" panose="020F0502020204030204" pitchFamily="34" charset="0"/>
                <a:cs typeface="Times New Roman" panose="02020603050405020304" pitchFamily="18" charset="0"/>
              </a:rPr>
              <a:t>No  Sì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___________</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PRESENZA DI LESIONE CON HGD O EGC (METACRONA</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it-IT" sz="1400" dirty="0">
                <a:latin typeface="Times New Roman" panose="02020603050405020304" pitchFamily="18" charset="0"/>
                <a:ea typeface="Calibri" panose="020F0502020204030204" pitchFamily="34" charset="0"/>
                <a:cs typeface="Times New Roman" panose="02020603050405020304" pitchFamily="18" charset="0"/>
              </a:rPr>
              <a:t>	 No  Sì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___________*</a:t>
            </a:r>
          </a:p>
          <a:p>
            <a:pPr>
              <a:lnSpc>
                <a:spcPct val="115000"/>
              </a:lnSpc>
              <a:spcAft>
                <a:spcPts val="1000"/>
              </a:spcAft>
            </a:pPr>
            <a:r>
              <a:rPr lang="it-IT" sz="1400" dirty="0"/>
              <a:t>PRESENZA DI LGD 				         	</a:t>
            </a:r>
            <a:r>
              <a:rPr lang="it-IT" sz="1400" dirty="0" smtClean="0"/>
              <a:t> </a:t>
            </a:r>
            <a:r>
              <a:rPr lang="it-IT" sz="1400" dirty="0"/>
              <a:t>No  Sì </a:t>
            </a:r>
            <a:r>
              <a:rPr lang="it-IT" sz="1400" dirty="0" smtClean="0"/>
              <a:t>__________</a:t>
            </a:r>
            <a:endParaRPr lang="it-IT" sz="1400" dirty="0"/>
          </a:p>
          <a:p>
            <a:pPr>
              <a:lnSpc>
                <a:spcPct val="115000"/>
              </a:lnSpc>
              <a:spcAft>
                <a:spcPts val="1000"/>
              </a:spcAft>
            </a:pP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65036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7" name="CasellaDiTesto 6">
            <a:extLst>
              <a:ext uri="{FF2B5EF4-FFF2-40B4-BE49-F238E27FC236}">
                <a16:creationId xmlns:a16="http://schemas.microsoft.com/office/drawing/2014/main" xmlns="" id="{F7C9FE2F-03E9-044F-B50B-CACD1014373C}"/>
              </a:ext>
            </a:extLst>
          </p:cNvPr>
          <p:cNvSpPr txBox="1"/>
          <p:nvPr/>
        </p:nvSpPr>
        <p:spPr>
          <a:xfrm>
            <a:off x="1259632" y="190381"/>
            <a:ext cx="6624736" cy="523220"/>
          </a:xfrm>
          <a:prstGeom prst="rect">
            <a:avLst/>
          </a:prstGeom>
          <a:noFill/>
        </p:spPr>
        <p:txBody>
          <a:bodyPr wrap="square" rtlCol="0">
            <a:spAutoFit/>
          </a:bodyPr>
          <a:lstStyle/>
          <a:p>
            <a:pPr algn="ctr"/>
            <a:r>
              <a:rPr lang="it-IT" sz="2800" b="1" dirty="0">
                <a:solidFill>
                  <a:schemeClr val="accent1">
                    <a:lumMod val="50000"/>
                  </a:schemeClr>
                </a:solidFill>
              </a:rPr>
              <a:t>SCHEDA RACCOLTA DATI</a:t>
            </a:r>
          </a:p>
        </p:txBody>
      </p:sp>
      <p:sp>
        <p:nvSpPr>
          <p:cNvPr id="8" name="CasellaDiTesto 7">
            <a:extLst>
              <a:ext uri="{FF2B5EF4-FFF2-40B4-BE49-F238E27FC236}">
                <a16:creationId xmlns:a16="http://schemas.microsoft.com/office/drawing/2014/main" xmlns="" id="{CE25B583-0A40-4AF8-A580-C02C4C0F13CC}"/>
              </a:ext>
            </a:extLst>
          </p:cNvPr>
          <p:cNvSpPr txBox="1"/>
          <p:nvPr/>
        </p:nvSpPr>
        <p:spPr>
          <a:xfrm>
            <a:off x="107504" y="6381328"/>
            <a:ext cx="6836167" cy="369332"/>
          </a:xfrm>
          <a:prstGeom prst="rect">
            <a:avLst/>
          </a:prstGeom>
          <a:noFill/>
        </p:spPr>
        <p:txBody>
          <a:bodyPr wrap="none" rtlCol="0">
            <a:spAutoFit/>
          </a:bodyPr>
          <a:lstStyle/>
          <a:p>
            <a:r>
              <a:rPr lang="it-IT" dirty="0"/>
              <a:t>REGISTRO SIED: Efficacia e Sicurezza delle ESD dello stomaco</a:t>
            </a:r>
          </a:p>
        </p:txBody>
      </p:sp>
      <p:sp>
        <p:nvSpPr>
          <p:cNvPr id="3" name="Rettangolo 2"/>
          <p:cNvSpPr/>
          <p:nvPr/>
        </p:nvSpPr>
        <p:spPr>
          <a:xfrm>
            <a:off x="269776" y="980728"/>
            <a:ext cx="9846840" cy="5228098"/>
          </a:xfrm>
          <a:prstGeom prst="rect">
            <a:avLst/>
          </a:prstGeom>
        </p:spPr>
        <p:txBody>
          <a:bodyPr wrap="square">
            <a:spAutoFit/>
          </a:bodyPr>
          <a:lstStyle/>
          <a:p>
            <a:pPr>
              <a:lnSpc>
                <a:spcPct val="115000"/>
              </a:lnSpc>
              <a:spcAft>
                <a:spcPts val="1000"/>
              </a:spcAft>
            </a:pPr>
            <a:r>
              <a:rPr lang="it-IT" sz="1400" u="sng" dirty="0">
                <a:latin typeface="Times New Roman" panose="02020603050405020304" pitchFamily="18" charset="0"/>
                <a:ea typeface="Calibri" panose="020F0502020204030204" pitchFamily="34" charset="0"/>
                <a:cs typeface="Times New Roman" panose="02020603050405020304" pitchFamily="18" charset="0"/>
              </a:rPr>
              <a:t>VALUTAZIONE ISTOLOGICA</a:t>
            </a:r>
            <a:r>
              <a:rPr lang="it-IT" sz="1400" dirty="0">
                <a:latin typeface="Times New Roman" panose="02020603050405020304" pitchFamily="18" charset="0"/>
                <a:ea typeface="Calibri" panose="020F0502020204030204" pitchFamily="34" charset="0"/>
                <a:cs typeface="Times New Roman" panose="02020603050405020304" pitchFamily="18" charset="0"/>
              </a:rPr>
              <a:t>			data ____/____/_______</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SEDE </a:t>
            </a:r>
            <a:r>
              <a:rPr lang="it-IT" sz="1400" dirty="0">
                <a:latin typeface="Times New Roman" panose="02020603050405020304" pitchFamily="18" charset="0"/>
                <a:ea typeface="Calibri" panose="020F0502020204030204" pitchFamily="34" charset="0"/>
                <a:cs typeface="Times New Roman" panose="02020603050405020304" pitchFamily="18" charset="0"/>
              </a:rPr>
              <a:t>DELLA LESIONE RESECATA</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Tessuto iperplastico-cicatriziale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it-IT" sz="1400" dirty="0">
                <a:latin typeface="Times New Roman" panose="02020603050405020304" pitchFamily="18" charset="0"/>
                <a:ea typeface="Calibri" panose="020F0502020204030204" pitchFamily="34" charset="0"/>
                <a:cs typeface="Times New Roman" panose="02020603050405020304" pitchFamily="18" charset="0"/>
              </a:rPr>
              <a:t>No  Sì _____________________________</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Presenza di displasia lieve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it-IT" sz="1400" dirty="0">
                <a:latin typeface="Times New Roman" panose="02020603050405020304" pitchFamily="18" charset="0"/>
                <a:ea typeface="Calibri" panose="020F0502020204030204" pitchFamily="34" charset="0"/>
                <a:cs typeface="Times New Roman" panose="02020603050405020304" pitchFamily="18" charset="0"/>
              </a:rPr>
              <a:t>No  Sì _____________________________</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Presenza di displasia severa/</a:t>
            </a:r>
            <a:r>
              <a:rPr lang="it-IT" sz="1400" dirty="0" err="1">
                <a:latin typeface="Times New Roman" panose="02020603050405020304" pitchFamily="18" charset="0"/>
                <a:ea typeface="Calibri" panose="020F0502020204030204" pitchFamily="34" charset="0"/>
                <a:cs typeface="Times New Roman" panose="02020603050405020304" pitchFamily="18" charset="0"/>
              </a:rPr>
              <a:t>adenoca</a:t>
            </a:r>
            <a:r>
              <a:rPr lang="it-IT" sz="1400" dirty="0">
                <a:latin typeface="Times New Roman" panose="02020603050405020304" pitchFamily="18" charset="0"/>
                <a:ea typeface="Calibri" panose="020F0502020204030204" pitchFamily="34" charset="0"/>
                <a:cs typeface="Times New Roman" panose="02020603050405020304" pitchFamily="18" charset="0"/>
              </a:rPr>
              <a:t>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it-IT" sz="1400" dirty="0">
                <a:latin typeface="Times New Roman" panose="02020603050405020304" pitchFamily="18" charset="0"/>
                <a:ea typeface="Calibri" panose="020F0502020204030204" pitchFamily="34" charset="0"/>
                <a:cs typeface="Times New Roman" panose="02020603050405020304" pitchFamily="18" charset="0"/>
              </a:rPr>
              <a:t>No  Sì _____________________________</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CORPO</a:t>
            </a:r>
            <a:r>
              <a:rPr lang="it-IT" sz="1400" b="1" dirty="0" smtClean="0">
                <a:latin typeface="Times New Roman" panose="02020603050405020304" pitchFamily="18" charset="0"/>
                <a:ea typeface="Calibri" panose="020F0502020204030204" pitchFamily="34" charset="0"/>
                <a:cs typeface="Times New Roman" panose="02020603050405020304" pitchFamily="18" charset="0"/>
              </a:rPr>
              <a:t>/</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FONDO</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Gastrite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cronica		 </a:t>
            </a:r>
            <a:r>
              <a:rPr lang="it-IT" sz="1400" dirty="0">
                <a:latin typeface="Times New Roman" panose="02020603050405020304" pitchFamily="18" charset="0"/>
                <a:ea typeface="Calibri" panose="020F0502020204030204" pitchFamily="34" charset="0"/>
                <a:cs typeface="Times New Roman" panose="02020603050405020304" pitchFamily="18" charset="0"/>
              </a:rPr>
              <a:t>NO</a:t>
            </a:r>
            <a:r>
              <a:rPr lang="it-IT" sz="1400" dirty="0">
                <a:latin typeface="Calibri" panose="020F0502020204030204" pitchFamily="34" charset="0"/>
                <a:ea typeface="Calibri" panose="020F0502020204030204" pitchFamily="34" charset="0"/>
                <a:cs typeface="Times New Roman" panose="02020603050405020304" pitchFamily="18" charset="0"/>
              </a:rPr>
              <a:t>	</a:t>
            </a:r>
            <a:r>
              <a:rPr lang="it-IT" sz="1400" dirty="0">
                <a:latin typeface="Times New Roman" panose="02020603050405020304" pitchFamily="18" charset="0"/>
                <a:ea typeface="Calibri" panose="020F0502020204030204" pitchFamily="34" charset="0"/>
                <a:cs typeface="Times New Roman" panose="02020603050405020304" pitchFamily="18" charset="0"/>
              </a:rPr>
              <a:t>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SI	(Attiva  Quiescente)</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Atrofia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 NO</a:t>
            </a:r>
            <a:r>
              <a:rPr lang="it-IT" sz="1400" dirty="0" smtClean="0">
                <a:latin typeface="Calibri" panose="020F0502020204030204" pitchFamily="34" charset="0"/>
                <a:ea typeface="Calibri" panose="020F0502020204030204" pitchFamily="34" charset="0"/>
                <a:cs typeface="Times New Roman" panose="02020603050405020304" pitchFamily="18" charset="0"/>
              </a:rPr>
              <a:t>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SI	(Lieve Moderata</a:t>
            </a:r>
            <a:r>
              <a:rPr lang="it-IT" sz="1400" dirty="0">
                <a:latin typeface="Times New Roman" panose="02020603050405020304" pitchFamily="18" charset="0"/>
                <a:ea typeface="Calibri" panose="020F0502020204030204" pitchFamily="34" charset="0"/>
                <a:cs typeface="Times New Roman" panose="02020603050405020304" pitchFamily="18" charset="0"/>
              </a:rPr>
              <a:t>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Severa)</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Metaplasia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 NO</a:t>
            </a:r>
            <a:r>
              <a:rPr lang="it-IT" sz="1400" dirty="0" smtClean="0">
                <a:latin typeface="Calibri" panose="020F0502020204030204" pitchFamily="34" charset="0"/>
                <a:ea typeface="Calibri" panose="020F0502020204030204" pitchFamily="34" charset="0"/>
                <a:cs typeface="Times New Roman" panose="02020603050405020304" pitchFamily="18" charset="0"/>
              </a:rPr>
              <a:t>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it-IT" sz="1400" dirty="0">
                <a:latin typeface="Times New Roman" panose="02020603050405020304" pitchFamily="18" charset="0"/>
                <a:ea typeface="Calibri" panose="020F0502020204030204" pitchFamily="34" charset="0"/>
                <a:cs typeface="Times New Roman" panose="02020603050405020304" pitchFamily="18" charset="0"/>
              </a:rPr>
              <a:t>SI	</a:t>
            </a:r>
            <a:endParaRPr lang="it-IT" sz="14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smtClean="0">
                <a:latin typeface="Times New Roman" panose="02020603050405020304" pitchFamily="18" charset="0"/>
                <a:ea typeface="Calibri" panose="020F0502020204030204" pitchFamily="34" charset="0"/>
                <a:cs typeface="Times New Roman" panose="02020603050405020304" pitchFamily="18" charset="0"/>
              </a:rPr>
              <a:t>Displasia			 </a:t>
            </a:r>
            <a:r>
              <a:rPr lang="it-IT" sz="1400" dirty="0">
                <a:latin typeface="Times New Roman" panose="02020603050405020304" pitchFamily="18" charset="0"/>
                <a:ea typeface="Calibri" panose="020F0502020204030204" pitchFamily="34" charset="0"/>
                <a:cs typeface="Times New Roman" panose="02020603050405020304" pitchFamily="18" charset="0"/>
              </a:rPr>
              <a:t>NO</a:t>
            </a:r>
            <a:r>
              <a:rPr lang="it-IT" sz="1400" dirty="0">
                <a:latin typeface="Calibri" panose="020F0502020204030204" pitchFamily="34" charset="0"/>
                <a:ea typeface="Calibri" panose="020F0502020204030204" pitchFamily="34" charset="0"/>
                <a:cs typeface="Times New Roman" panose="02020603050405020304" pitchFamily="18" charset="0"/>
              </a:rPr>
              <a:t>	</a:t>
            </a:r>
            <a:r>
              <a:rPr lang="it-IT" sz="1400" dirty="0">
                <a:latin typeface="Times New Roman" panose="02020603050405020304" pitchFamily="18" charset="0"/>
                <a:ea typeface="Calibri" panose="020F0502020204030204" pitchFamily="34" charset="0"/>
                <a:cs typeface="Times New Roman" panose="02020603050405020304" pitchFamily="18" charset="0"/>
              </a:rPr>
              <a:t>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SI	(</a:t>
            </a:r>
            <a:r>
              <a:rPr lang="it-IT" sz="1400" dirty="0">
                <a:latin typeface="Times New Roman" panose="02020603050405020304" pitchFamily="18" charset="0"/>
                <a:ea typeface="Calibri" panose="020F0502020204030204" pitchFamily="34" charset="0"/>
                <a:cs typeface="Times New Roman" panose="02020603050405020304" pitchFamily="18" charset="0"/>
              </a:rPr>
              <a:t>Basso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grado </a:t>
            </a:r>
            <a:r>
              <a:rPr lang="it-IT" sz="1400" dirty="0">
                <a:latin typeface="Times New Roman" panose="02020603050405020304" pitchFamily="18" charset="0"/>
                <a:ea typeface="Calibri" panose="020F0502020204030204" pitchFamily="34" charset="0"/>
                <a:cs typeface="Times New Roman" panose="02020603050405020304" pitchFamily="18" charset="0"/>
              </a:rPr>
              <a:t>Alto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grado)</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Iperplasia cellule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ECL</a:t>
            </a:r>
            <a:r>
              <a:rPr lang="it-IT" sz="1400" dirty="0">
                <a:latin typeface="Times New Roman" panose="02020603050405020304" pitchFamily="18" charset="0"/>
                <a:ea typeface="Calibri" panose="020F0502020204030204" pitchFamily="34" charset="0"/>
                <a:cs typeface="Times New Roman" panose="02020603050405020304" pitchFamily="18" charset="0"/>
              </a:rPr>
              <a:t>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 </a:t>
            </a:r>
            <a:r>
              <a:rPr lang="it-IT" sz="1400" dirty="0">
                <a:latin typeface="Times New Roman" panose="02020603050405020304" pitchFamily="18" charset="0"/>
                <a:ea typeface="Calibri" panose="020F0502020204030204" pitchFamily="34" charset="0"/>
                <a:cs typeface="Times New Roman" panose="02020603050405020304" pitchFamily="18" charset="0"/>
              </a:rPr>
              <a:t>NO</a:t>
            </a:r>
            <a:r>
              <a:rPr lang="it-IT" sz="1400" dirty="0">
                <a:latin typeface="Calibri" panose="020F0502020204030204" pitchFamily="34" charset="0"/>
                <a:ea typeface="Calibri" panose="020F0502020204030204" pitchFamily="34" charset="0"/>
                <a:cs typeface="Times New Roman" panose="02020603050405020304" pitchFamily="18" charset="0"/>
              </a:rPr>
              <a:t>	</a:t>
            </a:r>
            <a:r>
              <a:rPr lang="it-IT" sz="1400" dirty="0">
                <a:latin typeface="Times New Roman" panose="02020603050405020304" pitchFamily="18" charset="0"/>
                <a:ea typeface="Calibri" panose="020F0502020204030204" pitchFamily="34" charset="0"/>
                <a:cs typeface="Times New Roman" panose="02020603050405020304" pitchFamily="18" charset="0"/>
              </a:rPr>
              <a:t>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SI	( Lineare  </a:t>
            </a:r>
            <a:r>
              <a:rPr lang="it-IT" sz="1400" dirty="0" err="1" smtClean="0">
                <a:latin typeface="Times New Roman" panose="02020603050405020304" pitchFamily="18" charset="0"/>
                <a:ea typeface="Calibri" panose="020F0502020204030204" pitchFamily="34" charset="0"/>
                <a:cs typeface="Times New Roman" panose="02020603050405020304" pitchFamily="18" charset="0"/>
              </a:rPr>
              <a:t>Micronodulare</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 Adenomatoide)</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Adenocarcinoma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gastrico		 </a:t>
            </a:r>
            <a:r>
              <a:rPr lang="it-IT" sz="1400" dirty="0">
                <a:latin typeface="Times New Roman" panose="02020603050405020304" pitchFamily="18" charset="0"/>
                <a:ea typeface="Calibri" panose="020F0502020204030204" pitchFamily="34" charset="0"/>
                <a:cs typeface="Times New Roman" panose="02020603050405020304" pitchFamily="18" charset="0"/>
              </a:rPr>
              <a:t>NO</a:t>
            </a:r>
            <a:r>
              <a:rPr lang="it-IT" sz="1400" dirty="0">
                <a:latin typeface="Calibri" panose="020F0502020204030204" pitchFamily="34" charset="0"/>
                <a:ea typeface="Calibri" panose="020F0502020204030204" pitchFamily="34" charset="0"/>
                <a:cs typeface="Times New Roman" panose="02020603050405020304" pitchFamily="18" charset="0"/>
              </a:rPr>
              <a:t>	</a:t>
            </a:r>
            <a:r>
              <a:rPr lang="it-IT" sz="1400" dirty="0">
                <a:latin typeface="Times New Roman" panose="02020603050405020304" pitchFamily="18" charset="0"/>
                <a:ea typeface="Calibri" panose="020F0502020204030204" pitchFamily="34" charset="0"/>
                <a:cs typeface="Times New Roman" panose="02020603050405020304" pitchFamily="18" charset="0"/>
              </a:rPr>
              <a:t>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SI	(Tipo intestinale </a:t>
            </a:r>
            <a:r>
              <a:rPr lang="it-IT" sz="1400" dirty="0">
                <a:latin typeface="Times New Roman" panose="02020603050405020304" pitchFamily="18" charset="0"/>
                <a:ea typeface="Calibri" panose="020F0502020204030204" pitchFamily="34" charset="0"/>
                <a:cs typeface="Times New Roman" panose="02020603050405020304" pitchFamily="18" charset="0"/>
              </a:rPr>
              <a:t>Tipo diffuso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a:t>
            </a:r>
            <a:r>
              <a:rPr lang="it-IT" sz="1400" dirty="0">
                <a:latin typeface="Times New Roman" panose="02020603050405020304" pitchFamily="18" charset="0"/>
                <a:ea typeface="Calibri" panose="020F0502020204030204" pitchFamily="34" charset="0"/>
                <a:cs typeface="Times New Roman" panose="02020603050405020304" pitchFamily="18" charset="0"/>
              </a:rPr>
              <a:t>Tipo misto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Tumore neuroendocrino (</a:t>
            </a:r>
            <a:r>
              <a:rPr lang="it-IT" sz="1400" dirty="0" err="1">
                <a:latin typeface="Times New Roman" panose="02020603050405020304" pitchFamily="18" charset="0"/>
                <a:ea typeface="Calibri" panose="020F0502020204030204" pitchFamily="34" charset="0"/>
                <a:cs typeface="Times New Roman" panose="02020603050405020304" pitchFamily="18" charset="0"/>
              </a:rPr>
              <a:t>Carcinoide</a:t>
            </a:r>
            <a:r>
              <a:rPr lang="it-IT" sz="1400" dirty="0">
                <a:latin typeface="Times New Roman" panose="02020603050405020304" pitchFamily="18" charset="0"/>
                <a:ea typeface="Calibri" panose="020F0502020204030204" pitchFamily="34" charset="0"/>
                <a:cs typeface="Times New Roman" panose="02020603050405020304" pitchFamily="18" charset="0"/>
              </a:rPr>
              <a:t>)	  NO</a:t>
            </a:r>
            <a:r>
              <a:rPr lang="it-IT" sz="1400" dirty="0">
                <a:latin typeface="Calibri" panose="020F0502020204030204" pitchFamily="34" charset="0"/>
                <a:ea typeface="Calibri" panose="020F0502020204030204" pitchFamily="34" charset="0"/>
                <a:cs typeface="Times New Roman" panose="02020603050405020304" pitchFamily="18" charset="0"/>
              </a:rPr>
              <a:t>	</a:t>
            </a:r>
            <a:r>
              <a:rPr lang="it-IT" sz="1400" dirty="0">
                <a:latin typeface="Times New Roman" panose="02020603050405020304" pitchFamily="18" charset="0"/>
                <a:ea typeface="Calibri" panose="020F0502020204030204" pitchFamily="34" charset="0"/>
                <a:cs typeface="Times New Roman" panose="02020603050405020304" pitchFamily="18" charset="0"/>
              </a:rPr>
              <a:t>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SI	( G1   G2  G3)    </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 Altra neoplasia</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Infezione </a:t>
            </a:r>
            <a:r>
              <a:rPr lang="it-IT" sz="1400" dirty="0">
                <a:latin typeface="Times New Roman" panose="02020603050405020304" pitchFamily="18" charset="0"/>
                <a:ea typeface="Calibri" panose="020F0502020204030204" pitchFamily="34" charset="0"/>
                <a:cs typeface="Times New Roman" panose="02020603050405020304" pitchFamily="18" charset="0"/>
              </a:rPr>
              <a:t>da </a:t>
            </a:r>
            <a:r>
              <a:rPr lang="it-IT" sz="1400" dirty="0" err="1">
                <a:latin typeface="Times New Roman" panose="02020603050405020304" pitchFamily="18" charset="0"/>
                <a:ea typeface="Calibri" panose="020F0502020204030204" pitchFamily="34" charset="0"/>
                <a:cs typeface="Times New Roman" panose="02020603050405020304" pitchFamily="18" charset="0"/>
              </a:rPr>
              <a:t>Helicobacter</a:t>
            </a:r>
            <a:r>
              <a:rPr lang="it-IT" sz="1400" dirty="0">
                <a:latin typeface="Times New Roman" panose="02020603050405020304" pitchFamily="18" charset="0"/>
                <a:ea typeface="Calibri" panose="020F0502020204030204" pitchFamily="34" charset="0"/>
                <a:cs typeface="Times New Roman" panose="02020603050405020304" pitchFamily="18" charset="0"/>
              </a:rPr>
              <a:t> </a:t>
            </a:r>
            <a:r>
              <a:rPr lang="it-IT" sz="1400" dirty="0" err="1">
                <a:latin typeface="Times New Roman" panose="02020603050405020304" pitchFamily="18" charset="0"/>
                <a:ea typeface="Calibri" panose="020F0502020204030204" pitchFamily="34" charset="0"/>
                <a:cs typeface="Times New Roman" panose="02020603050405020304" pitchFamily="18" charset="0"/>
              </a:rPr>
              <a:t>Pylori</a:t>
            </a:r>
            <a:r>
              <a:rPr lang="it-IT" sz="1400" dirty="0">
                <a:latin typeface="Times New Roman" panose="02020603050405020304" pitchFamily="18" charset="0"/>
                <a:ea typeface="Calibri" panose="020F0502020204030204" pitchFamily="34" charset="0"/>
                <a:cs typeface="Times New Roman" panose="02020603050405020304" pitchFamily="18" charset="0"/>
              </a:rPr>
              <a:t>	 SI             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NO</a:t>
            </a:r>
            <a:endParaRPr lang="it-IT"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61867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7" name="CasellaDiTesto 6">
            <a:extLst>
              <a:ext uri="{FF2B5EF4-FFF2-40B4-BE49-F238E27FC236}">
                <a16:creationId xmlns:a16="http://schemas.microsoft.com/office/drawing/2014/main" xmlns="" id="{F7C9FE2F-03E9-044F-B50B-CACD1014373C}"/>
              </a:ext>
            </a:extLst>
          </p:cNvPr>
          <p:cNvSpPr txBox="1"/>
          <p:nvPr/>
        </p:nvSpPr>
        <p:spPr>
          <a:xfrm>
            <a:off x="1259632" y="190381"/>
            <a:ext cx="6624736" cy="523220"/>
          </a:xfrm>
          <a:prstGeom prst="rect">
            <a:avLst/>
          </a:prstGeom>
          <a:noFill/>
        </p:spPr>
        <p:txBody>
          <a:bodyPr wrap="square" rtlCol="0">
            <a:spAutoFit/>
          </a:bodyPr>
          <a:lstStyle/>
          <a:p>
            <a:pPr algn="ctr"/>
            <a:r>
              <a:rPr lang="it-IT" sz="2800" b="1" dirty="0">
                <a:solidFill>
                  <a:schemeClr val="accent1">
                    <a:lumMod val="50000"/>
                  </a:schemeClr>
                </a:solidFill>
              </a:rPr>
              <a:t>SCHEDA RACCOLTA DATI</a:t>
            </a:r>
          </a:p>
        </p:txBody>
      </p:sp>
      <p:sp>
        <p:nvSpPr>
          <p:cNvPr id="8" name="CasellaDiTesto 7">
            <a:extLst>
              <a:ext uri="{FF2B5EF4-FFF2-40B4-BE49-F238E27FC236}">
                <a16:creationId xmlns:a16="http://schemas.microsoft.com/office/drawing/2014/main" xmlns="" id="{CE25B583-0A40-4AF8-A580-C02C4C0F13CC}"/>
              </a:ext>
            </a:extLst>
          </p:cNvPr>
          <p:cNvSpPr txBox="1"/>
          <p:nvPr/>
        </p:nvSpPr>
        <p:spPr>
          <a:xfrm>
            <a:off x="107504" y="6381328"/>
            <a:ext cx="6836167" cy="369332"/>
          </a:xfrm>
          <a:prstGeom prst="rect">
            <a:avLst/>
          </a:prstGeom>
          <a:noFill/>
        </p:spPr>
        <p:txBody>
          <a:bodyPr wrap="none" rtlCol="0">
            <a:spAutoFit/>
          </a:bodyPr>
          <a:lstStyle/>
          <a:p>
            <a:r>
              <a:rPr lang="it-IT" dirty="0"/>
              <a:t>REGISTRO SIED: Efficacia e Sicurezza delle ESD dello stomaco</a:t>
            </a:r>
          </a:p>
        </p:txBody>
      </p:sp>
      <p:sp>
        <p:nvSpPr>
          <p:cNvPr id="3" name="Rettangolo 2"/>
          <p:cNvSpPr/>
          <p:nvPr/>
        </p:nvSpPr>
        <p:spPr>
          <a:xfrm>
            <a:off x="395536" y="1102430"/>
            <a:ext cx="7704856" cy="5228098"/>
          </a:xfrm>
          <a:prstGeom prst="rect">
            <a:avLst/>
          </a:prstGeom>
        </p:spPr>
        <p:txBody>
          <a:bodyPr wrap="square">
            <a:spAutoFit/>
          </a:bodyPr>
          <a:lstStyle/>
          <a:p>
            <a:pPr>
              <a:lnSpc>
                <a:spcPct val="115000"/>
              </a:lnSpc>
              <a:spcAft>
                <a:spcPts val="1000"/>
              </a:spcAft>
            </a:pPr>
            <a:r>
              <a:rPr lang="it-IT" sz="1400" dirty="0" smtClean="0">
                <a:latin typeface="Times New Roman" panose="02020603050405020304" pitchFamily="18" charset="0"/>
                <a:ea typeface="Calibri" panose="020F0502020204030204" pitchFamily="34" charset="0"/>
                <a:cs typeface="Times New Roman" panose="02020603050405020304" pitchFamily="18" charset="0"/>
              </a:rPr>
              <a:t>	ANTRO</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Gastrite cronica		 NO</a:t>
            </a:r>
            <a:r>
              <a:rPr lang="it-IT" sz="1400" dirty="0">
                <a:latin typeface="Calibri" panose="020F0502020204030204" pitchFamily="34" charset="0"/>
                <a:ea typeface="Calibri" panose="020F0502020204030204" pitchFamily="34" charset="0"/>
                <a:cs typeface="Times New Roman" panose="02020603050405020304" pitchFamily="18" charset="0"/>
              </a:rPr>
              <a:t>	</a:t>
            </a:r>
            <a:r>
              <a:rPr lang="it-IT" sz="1400" dirty="0">
                <a:latin typeface="Times New Roman" panose="02020603050405020304" pitchFamily="18" charset="0"/>
                <a:ea typeface="Calibri" panose="020F0502020204030204" pitchFamily="34" charset="0"/>
                <a:cs typeface="Times New Roman" panose="02020603050405020304" pitchFamily="18" charset="0"/>
              </a:rPr>
              <a:t> SI	(Attiva  Quiescente)</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Atrofia			 NO</a:t>
            </a:r>
            <a:r>
              <a:rPr lang="it-IT" sz="1400" dirty="0">
                <a:latin typeface="Calibri" panose="020F0502020204030204" pitchFamily="34" charset="0"/>
                <a:ea typeface="Calibri" panose="020F0502020204030204" pitchFamily="34" charset="0"/>
                <a:cs typeface="Times New Roman" panose="02020603050405020304" pitchFamily="18" charset="0"/>
              </a:rPr>
              <a:t>	</a:t>
            </a:r>
            <a:r>
              <a:rPr lang="it-IT" sz="1400" dirty="0">
                <a:latin typeface="Times New Roman" panose="02020603050405020304" pitchFamily="18" charset="0"/>
                <a:ea typeface="Calibri" panose="020F0502020204030204" pitchFamily="34" charset="0"/>
                <a:cs typeface="Times New Roman" panose="02020603050405020304" pitchFamily="18" charset="0"/>
              </a:rPr>
              <a:t>SI	(Lieve Moderata	 Severa)</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Metaplasia			 NO</a:t>
            </a:r>
            <a:r>
              <a:rPr lang="it-IT" sz="1400" dirty="0">
                <a:latin typeface="Calibri" panose="020F0502020204030204" pitchFamily="34" charset="0"/>
                <a:ea typeface="Calibri" panose="020F0502020204030204" pitchFamily="34" charset="0"/>
                <a:cs typeface="Times New Roman" panose="02020603050405020304" pitchFamily="18" charset="0"/>
              </a:rPr>
              <a:t>	</a:t>
            </a:r>
            <a:r>
              <a:rPr lang="it-IT" sz="1400" dirty="0">
                <a:latin typeface="Times New Roman" panose="02020603050405020304" pitchFamily="18" charset="0"/>
                <a:ea typeface="Calibri" panose="020F0502020204030204" pitchFamily="34" charset="0"/>
                <a:cs typeface="Times New Roman" panose="02020603050405020304" pitchFamily="18" charset="0"/>
              </a:rPr>
              <a:t> SI	</a:t>
            </a: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Displasia			 NO</a:t>
            </a:r>
            <a:r>
              <a:rPr lang="it-IT" sz="1400" dirty="0">
                <a:latin typeface="Calibri" panose="020F0502020204030204" pitchFamily="34" charset="0"/>
                <a:ea typeface="Calibri" panose="020F0502020204030204" pitchFamily="34" charset="0"/>
                <a:cs typeface="Times New Roman" panose="02020603050405020304" pitchFamily="18" charset="0"/>
              </a:rPr>
              <a:t>	</a:t>
            </a:r>
            <a:r>
              <a:rPr lang="it-IT" sz="1400" dirty="0">
                <a:latin typeface="Times New Roman" panose="02020603050405020304" pitchFamily="18" charset="0"/>
                <a:ea typeface="Calibri" panose="020F0502020204030204" pitchFamily="34" charset="0"/>
                <a:cs typeface="Times New Roman" panose="02020603050405020304" pitchFamily="18" charset="0"/>
              </a:rPr>
              <a:t> SI	(Basso grado Alto grado)</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Iperplasia cellule G		 NO</a:t>
            </a:r>
            <a:r>
              <a:rPr lang="it-IT" sz="1400" dirty="0">
                <a:latin typeface="Calibri" panose="020F0502020204030204" pitchFamily="34" charset="0"/>
                <a:ea typeface="Calibri" panose="020F0502020204030204" pitchFamily="34" charset="0"/>
                <a:cs typeface="Times New Roman" panose="02020603050405020304" pitchFamily="18" charset="0"/>
              </a:rPr>
              <a:t>	</a:t>
            </a:r>
            <a:r>
              <a:rPr lang="it-IT" sz="1400" dirty="0">
                <a:latin typeface="Times New Roman" panose="02020603050405020304" pitchFamily="18" charset="0"/>
                <a:ea typeface="Calibri" panose="020F0502020204030204" pitchFamily="34" charset="0"/>
                <a:cs typeface="Times New Roman" panose="02020603050405020304" pitchFamily="18" charset="0"/>
              </a:rPr>
              <a:t> SI	</a:t>
            </a:r>
            <a:endParaRPr lang="it-IT" sz="14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smtClean="0">
                <a:latin typeface="Times New Roman" panose="02020603050405020304" pitchFamily="18" charset="0"/>
                <a:ea typeface="Calibri" panose="020F0502020204030204" pitchFamily="34" charset="0"/>
                <a:cs typeface="Times New Roman" panose="02020603050405020304" pitchFamily="18" charset="0"/>
              </a:rPr>
              <a:t>Adenocarcinoma </a:t>
            </a:r>
            <a:r>
              <a:rPr lang="it-IT" sz="1400" dirty="0">
                <a:latin typeface="Times New Roman" panose="02020603050405020304" pitchFamily="18" charset="0"/>
                <a:ea typeface="Calibri" panose="020F0502020204030204" pitchFamily="34" charset="0"/>
                <a:cs typeface="Times New Roman" panose="02020603050405020304" pitchFamily="18" charset="0"/>
              </a:rPr>
              <a:t>gastrico		 NO</a:t>
            </a:r>
            <a:r>
              <a:rPr lang="it-IT" sz="1400" dirty="0">
                <a:latin typeface="Calibri" panose="020F0502020204030204" pitchFamily="34" charset="0"/>
                <a:ea typeface="Calibri" panose="020F0502020204030204" pitchFamily="34" charset="0"/>
                <a:cs typeface="Times New Roman" panose="02020603050405020304" pitchFamily="18" charset="0"/>
              </a:rPr>
              <a:t>	</a:t>
            </a:r>
            <a:r>
              <a:rPr lang="it-IT" sz="1400" dirty="0">
                <a:latin typeface="Times New Roman" panose="02020603050405020304" pitchFamily="18" charset="0"/>
                <a:ea typeface="Calibri" panose="020F0502020204030204" pitchFamily="34" charset="0"/>
                <a:cs typeface="Times New Roman" panose="02020603050405020304" pitchFamily="18" charset="0"/>
              </a:rPr>
              <a:t> SI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intestinale diffuso  misto </a:t>
            </a:r>
            <a:r>
              <a:rPr lang="it-IT" sz="1400" dirty="0">
                <a:latin typeface="Times New Roman" panose="02020603050405020304" pitchFamily="18" charset="0"/>
                <a:ea typeface="Calibri" panose="020F0502020204030204" pitchFamily="34" charset="0"/>
                <a:cs typeface="Times New Roman" panose="02020603050405020304" pitchFamily="18" charset="0"/>
              </a:rPr>
              <a:t>)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Tumore neuroendocrino (</a:t>
            </a:r>
            <a:r>
              <a:rPr lang="it-IT" sz="1400" dirty="0" err="1">
                <a:latin typeface="Times New Roman" panose="02020603050405020304" pitchFamily="18" charset="0"/>
                <a:ea typeface="Calibri" panose="020F0502020204030204" pitchFamily="34" charset="0"/>
                <a:cs typeface="Times New Roman" panose="02020603050405020304" pitchFamily="18" charset="0"/>
              </a:rPr>
              <a:t>Carcinoide</a:t>
            </a:r>
            <a:r>
              <a:rPr lang="it-IT" sz="1400" dirty="0">
                <a:latin typeface="Times New Roman" panose="02020603050405020304" pitchFamily="18" charset="0"/>
                <a:ea typeface="Calibri" panose="020F0502020204030204" pitchFamily="34" charset="0"/>
                <a:cs typeface="Times New Roman" panose="02020603050405020304" pitchFamily="18" charset="0"/>
              </a:rPr>
              <a:t>)	  NO</a:t>
            </a:r>
            <a:r>
              <a:rPr lang="it-IT" sz="1400" dirty="0">
                <a:latin typeface="Calibri" panose="020F0502020204030204" pitchFamily="34" charset="0"/>
                <a:ea typeface="Calibri" panose="020F0502020204030204" pitchFamily="34" charset="0"/>
                <a:cs typeface="Times New Roman" panose="02020603050405020304" pitchFamily="18" charset="0"/>
              </a:rPr>
              <a:t>	</a:t>
            </a:r>
            <a:r>
              <a:rPr lang="it-IT" sz="1400" dirty="0">
                <a:latin typeface="Times New Roman" panose="02020603050405020304" pitchFamily="18" charset="0"/>
                <a:ea typeface="Calibri" panose="020F0502020204030204" pitchFamily="34" charset="0"/>
                <a:cs typeface="Times New Roman" panose="02020603050405020304" pitchFamily="18" charset="0"/>
              </a:rPr>
              <a:t> SI	( G1   G2  G3)    </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 Altra neoplasia………………	Infezione da </a:t>
            </a:r>
            <a:r>
              <a:rPr lang="it-IT" sz="1400" dirty="0" err="1">
                <a:latin typeface="Times New Roman" panose="02020603050405020304" pitchFamily="18" charset="0"/>
                <a:ea typeface="Calibri" panose="020F0502020204030204" pitchFamily="34" charset="0"/>
                <a:cs typeface="Times New Roman" panose="02020603050405020304" pitchFamily="18" charset="0"/>
              </a:rPr>
              <a:t>Helicobacter</a:t>
            </a:r>
            <a:r>
              <a:rPr lang="it-IT" sz="1400" dirty="0">
                <a:latin typeface="Times New Roman" panose="02020603050405020304" pitchFamily="18" charset="0"/>
                <a:ea typeface="Calibri" panose="020F0502020204030204" pitchFamily="34" charset="0"/>
                <a:cs typeface="Times New Roman" panose="02020603050405020304" pitchFamily="18" charset="0"/>
              </a:rPr>
              <a:t> </a:t>
            </a:r>
            <a:r>
              <a:rPr lang="it-IT" sz="1400" dirty="0" err="1">
                <a:latin typeface="Times New Roman" panose="02020603050405020304" pitchFamily="18" charset="0"/>
                <a:ea typeface="Calibri" panose="020F0502020204030204" pitchFamily="34" charset="0"/>
                <a:cs typeface="Times New Roman" panose="02020603050405020304" pitchFamily="18" charset="0"/>
              </a:rPr>
              <a:t>Pylori</a:t>
            </a:r>
            <a:r>
              <a:rPr lang="it-IT" sz="1400" dirty="0">
                <a:latin typeface="Times New Roman" panose="02020603050405020304" pitchFamily="18" charset="0"/>
                <a:ea typeface="Calibri" panose="020F0502020204030204" pitchFamily="34" charset="0"/>
                <a:cs typeface="Times New Roman" panose="02020603050405020304" pitchFamily="18" charset="0"/>
              </a:rPr>
              <a:t>	 SI              </a:t>
            </a:r>
            <a:r>
              <a:rPr lang="it-IT" sz="1400" dirty="0" smtClean="0">
                <a:latin typeface="Times New Roman" panose="02020603050405020304" pitchFamily="18" charset="0"/>
                <a:ea typeface="Calibri" panose="020F0502020204030204" pitchFamily="34" charset="0"/>
                <a:cs typeface="Times New Roman" panose="02020603050405020304" pitchFamily="18" charset="0"/>
              </a:rPr>
              <a:t>NO</a:t>
            </a:r>
          </a:p>
          <a:p>
            <a:pPr>
              <a:lnSpc>
                <a:spcPct val="115000"/>
              </a:lnSpc>
              <a:spcAft>
                <a:spcPts val="1000"/>
              </a:spcAft>
            </a:pPr>
            <a:endParaRPr lang="it-I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endParaRPr lang="it-IT" sz="14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it-IT" sz="1400" u="sng" dirty="0">
                <a:latin typeface="Times New Roman" panose="02020603050405020304" pitchFamily="18" charset="0"/>
                <a:ea typeface="Calibri" panose="020F0502020204030204" pitchFamily="34" charset="0"/>
                <a:cs typeface="Times New Roman" panose="02020603050405020304" pitchFamily="18" charset="0"/>
              </a:rPr>
              <a:t>IMAGING</a:t>
            </a:r>
            <a:r>
              <a:rPr lang="it-IT" sz="1400" dirty="0">
                <a:latin typeface="Times New Roman" panose="02020603050405020304" pitchFamily="18" charset="0"/>
                <a:ea typeface="Calibri" panose="020F0502020204030204" pitchFamily="34" charset="0"/>
                <a:cs typeface="Times New Roman" panose="02020603050405020304" pitchFamily="18" charset="0"/>
              </a:rPr>
              <a:t>		 No  Sì ___________________</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Se si		 EUS  TC</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it-IT"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0194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7" name="CasellaDiTesto 6">
            <a:extLst>
              <a:ext uri="{FF2B5EF4-FFF2-40B4-BE49-F238E27FC236}">
                <a16:creationId xmlns:a16="http://schemas.microsoft.com/office/drawing/2014/main" xmlns="" id="{F7C9FE2F-03E9-044F-B50B-CACD1014373C}"/>
              </a:ext>
            </a:extLst>
          </p:cNvPr>
          <p:cNvSpPr txBox="1"/>
          <p:nvPr/>
        </p:nvSpPr>
        <p:spPr>
          <a:xfrm>
            <a:off x="1259632" y="190381"/>
            <a:ext cx="6624736" cy="523220"/>
          </a:xfrm>
          <a:prstGeom prst="rect">
            <a:avLst/>
          </a:prstGeom>
          <a:noFill/>
        </p:spPr>
        <p:txBody>
          <a:bodyPr wrap="square" rtlCol="0">
            <a:spAutoFit/>
          </a:bodyPr>
          <a:lstStyle/>
          <a:p>
            <a:pPr algn="ctr"/>
            <a:r>
              <a:rPr lang="it-IT" sz="2800" b="1" dirty="0">
                <a:solidFill>
                  <a:schemeClr val="accent1">
                    <a:lumMod val="50000"/>
                  </a:schemeClr>
                </a:solidFill>
              </a:rPr>
              <a:t>SCHEDA RACCOLTA DATI</a:t>
            </a:r>
          </a:p>
        </p:txBody>
      </p:sp>
      <p:sp>
        <p:nvSpPr>
          <p:cNvPr id="8" name="CasellaDiTesto 7">
            <a:extLst>
              <a:ext uri="{FF2B5EF4-FFF2-40B4-BE49-F238E27FC236}">
                <a16:creationId xmlns:a16="http://schemas.microsoft.com/office/drawing/2014/main" xmlns="" id="{CE25B583-0A40-4AF8-A580-C02C4C0F13CC}"/>
              </a:ext>
            </a:extLst>
          </p:cNvPr>
          <p:cNvSpPr txBox="1"/>
          <p:nvPr/>
        </p:nvSpPr>
        <p:spPr>
          <a:xfrm>
            <a:off x="107504" y="6381328"/>
            <a:ext cx="6836167" cy="369332"/>
          </a:xfrm>
          <a:prstGeom prst="rect">
            <a:avLst/>
          </a:prstGeom>
          <a:noFill/>
        </p:spPr>
        <p:txBody>
          <a:bodyPr wrap="none" rtlCol="0">
            <a:spAutoFit/>
          </a:bodyPr>
          <a:lstStyle/>
          <a:p>
            <a:r>
              <a:rPr lang="it-IT" dirty="0"/>
              <a:t>REGISTRO SIED: Efficacia e Sicurezza delle ESD dello stomaco</a:t>
            </a:r>
          </a:p>
        </p:txBody>
      </p:sp>
      <p:sp>
        <p:nvSpPr>
          <p:cNvPr id="10" name="Rettangolo 9"/>
          <p:cNvSpPr/>
          <p:nvPr/>
        </p:nvSpPr>
        <p:spPr>
          <a:xfrm>
            <a:off x="467544" y="1088301"/>
            <a:ext cx="7200800" cy="5844357"/>
          </a:xfrm>
          <a:prstGeom prst="rect">
            <a:avLst/>
          </a:prstGeom>
        </p:spPr>
        <p:txBody>
          <a:bodyPr wrap="square">
            <a:spAutoFit/>
          </a:bodyPr>
          <a:lstStyle/>
          <a:p>
            <a:pPr>
              <a:lnSpc>
                <a:spcPct val="115000"/>
              </a:lnSpc>
              <a:spcAft>
                <a:spcPts val="1000"/>
              </a:spcAft>
            </a:pPr>
            <a:r>
              <a:rPr lang="it-IT" b="1" u="sng" dirty="0">
                <a:latin typeface="Times New Roman" panose="02020603050405020304" pitchFamily="18" charset="0"/>
                <a:ea typeface="Calibri" panose="020F0502020204030204" pitchFamily="34" charset="0"/>
                <a:cs typeface="Times New Roman" panose="02020603050405020304" pitchFamily="18" charset="0"/>
              </a:rPr>
              <a:t>WORK-UP </a:t>
            </a:r>
            <a:r>
              <a:rPr lang="it-IT" b="1" u="sng" dirty="0" smtClean="0">
                <a:latin typeface="Times New Roman" panose="02020603050405020304" pitchFamily="18" charset="0"/>
                <a:ea typeface="Calibri" panose="020F0502020204030204" pitchFamily="34" charset="0"/>
                <a:cs typeface="Times New Roman" panose="02020603050405020304" pitchFamily="18" charset="0"/>
              </a:rPr>
              <a:t>12 </a:t>
            </a:r>
            <a:r>
              <a:rPr lang="it-IT" b="1" u="sng" dirty="0">
                <a:latin typeface="Times New Roman" panose="02020603050405020304" pitchFamily="18" charset="0"/>
                <a:ea typeface="Calibri" panose="020F0502020204030204" pitchFamily="34" charset="0"/>
                <a:cs typeface="Times New Roman" panose="02020603050405020304" pitchFamily="18" charset="0"/>
              </a:rPr>
              <a:t>MESI</a:t>
            </a:r>
            <a:r>
              <a:rPr lang="it-IT" b="1" u="sng"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1000"/>
              </a:spcAft>
            </a:pPr>
            <a:r>
              <a:rPr lang="it-IT" b="1" u="sng"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1000"/>
              </a:spcAft>
            </a:pPr>
            <a:endParaRPr lang="it-IT"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b="1" u="sng" dirty="0">
                <a:latin typeface="Times New Roman" panose="02020603050405020304" pitchFamily="18" charset="0"/>
                <a:ea typeface="Calibri" panose="020F0502020204030204" pitchFamily="34" charset="0"/>
                <a:cs typeface="Times New Roman" panose="02020603050405020304" pitchFamily="18" charset="0"/>
              </a:rPr>
              <a:t>WORK-UP </a:t>
            </a:r>
            <a:r>
              <a:rPr lang="it-IT" b="1" u="sng" dirty="0" smtClean="0">
                <a:latin typeface="Times New Roman" panose="02020603050405020304" pitchFamily="18" charset="0"/>
                <a:ea typeface="Calibri" panose="020F0502020204030204" pitchFamily="34" charset="0"/>
                <a:cs typeface="Times New Roman" panose="02020603050405020304" pitchFamily="18" charset="0"/>
              </a:rPr>
              <a:t>24 </a:t>
            </a:r>
            <a:r>
              <a:rPr lang="it-IT" b="1" u="sng" dirty="0">
                <a:latin typeface="Times New Roman" panose="02020603050405020304" pitchFamily="18" charset="0"/>
                <a:ea typeface="Calibri" panose="020F0502020204030204" pitchFamily="34" charset="0"/>
                <a:cs typeface="Times New Roman" panose="02020603050405020304" pitchFamily="18" charset="0"/>
              </a:rPr>
              <a:t>MESI:</a:t>
            </a:r>
          </a:p>
          <a:p>
            <a:pPr>
              <a:lnSpc>
                <a:spcPct val="115000"/>
              </a:lnSpc>
              <a:spcAft>
                <a:spcPts val="1000"/>
              </a:spcAft>
            </a:pPr>
            <a:r>
              <a:rPr lang="it-IT" b="1" u="sng"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1000"/>
              </a:spcAft>
            </a:pPr>
            <a:endParaRPr lang="it-IT"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b="1" u="sng" dirty="0">
                <a:latin typeface="Times New Roman" panose="02020603050405020304" pitchFamily="18" charset="0"/>
                <a:ea typeface="Calibri" panose="020F0502020204030204" pitchFamily="34" charset="0"/>
                <a:cs typeface="Times New Roman" panose="02020603050405020304" pitchFamily="18" charset="0"/>
              </a:rPr>
              <a:t>WORK-UP </a:t>
            </a:r>
            <a:r>
              <a:rPr lang="it-IT" b="1" u="sng" dirty="0" smtClean="0">
                <a:latin typeface="Times New Roman" panose="02020603050405020304" pitchFamily="18" charset="0"/>
                <a:ea typeface="Calibri" panose="020F0502020204030204" pitchFamily="34" charset="0"/>
                <a:cs typeface="Times New Roman" panose="02020603050405020304" pitchFamily="18" charset="0"/>
              </a:rPr>
              <a:t>36 </a:t>
            </a:r>
            <a:r>
              <a:rPr lang="it-IT" b="1" u="sng" dirty="0">
                <a:latin typeface="Times New Roman" panose="02020603050405020304" pitchFamily="18" charset="0"/>
                <a:ea typeface="Calibri" panose="020F0502020204030204" pitchFamily="34" charset="0"/>
                <a:cs typeface="Times New Roman" panose="02020603050405020304" pitchFamily="18" charset="0"/>
              </a:rPr>
              <a:t>MESI:</a:t>
            </a:r>
          </a:p>
          <a:p>
            <a:pPr>
              <a:lnSpc>
                <a:spcPct val="115000"/>
              </a:lnSpc>
              <a:spcAft>
                <a:spcPts val="1000"/>
              </a:spcAft>
            </a:pPr>
            <a:r>
              <a:rPr lang="it-IT" b="1" u="sng"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1000"/>
              </a:spcAft>
            </a:pPr>
            <a:endParaRPr lang="it-IT"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b="1" u="sng" dirty="0">
                <a:latin typeface="Times New Roman" panose="02020603050405020304" pitchFamily="18" charset="0"/>
                <a:ea typeface="Calibri" panose="020F0502020204030204" pitchFamily="34" charset="0"/>
                <a:cs typeface="Times New Roman" panose="02020603050405020304" pitchFamily="18" charset="0"/>
              </a:rPr>
              <a:t>WORK-UP </a:t>
            </a:r>
            <a:r>
              <a:rPr lang="it-IT" b="1" u="sng" dirty="0" smtClean="0">
                <a:latin typeface="Times New Roman" panose="02020603050405020304" pitchFamily="18" charset="0"/>
                <a:ea typeface="Calibri" panose="020F0502020204030204" pitchFamily="34" charset="0"/>
                <a:cs typeface="Times New Roman" panose="02020603050405020304" pitchFamily="18" charset="0"/>
              </a:rPr>
              <a:t>48 </a:t>
            </a:r>
            <a:r>
              <a:rPr lang="it-IT" b="1" u="sng" dirty="0">
                <a:latin typeface="Times New Roman" panose="02020603050405020304" pitchFamily="18" charset="0"/>
                <a:ea typeface="Calibri" panose="020F0502020204030204" pitchFamily="34" charset="0"/>
                <a:cs typeface="Times New Roman" panose="02020603050405020304" pitchFamily="18" charset="0"/>
              </a:rPr>
              <a:t>MESI:</a:t>
            </a:r>
          </a:p>
          <a:p>
            <a:pPr>
              <a:lnSpc>
                <a:spcPct val="115000"/>
              </a:lnSpc>
              <a:spcAft>
                <a:spcPts val="1000"/>
              </a:spcAft>
            </a:pPr>
            <a:r>
              <a:rPr lang="it-IT" b="1" u="sng"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1000"/>
              </a:spcAft>
            </a:pPr>
            <a:endParaRPr lang="it-IT"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it-IT"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75421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8F067AD-6F96-E64A-89AE-41A4C3A2C3E2}"/>
              </a:ext>
            </a:extLst>
          </p:cNvPr>
          <p:cNvSpPr>
            <a:spLocks noGrp="1"/>
          </p:cNvSpPr>
          <p:nvPr>
            <p:ph type="title"/>
          </p:nvPr>
        </p:nvSpPr>
        <p:spPr/>
        <p:txBody>
          <a:bodyPr/>
          <a:lstStyle/>
          <a:p>
            <a:endParaRPr lang="it-IT" dirty="0"/>
          </a:p>
        </p:txBody>
      </p:sp>
      <p:sp>
        <p:nvSpPr>
          <p:cNvPr id="6" name="CasellaDiTesto 5">
            <a:extLst>
              <a:ext uri="{FF2B5EF4-FFF2-40B4-BE49-F238E27FC236}">
                <a16:creationId xmlns:a16="http://schemas.microsoft.com/office/drawing/2014/main" xmlns="" id="{F7C9FE2F-03E9-044F-B50B-CACD1014373C}"/>
              </a:ext>
            </a:extLst>
          </p:cNvPr>
          <p:cNvSpPr txBox="1"/>
          <p:nvPr/>
        </p:nvSpPr>
        <p:spPr>
          <a:xfrm>
            <a:off x="1691680" y="190381"/>
            <a:ext cx="5776761" cy="646331"/>
          </a:xfrm>
          <a:prstGeom prst="rect">
            <a:avLst/>
          </a:prstGeom>
          <a:noFill/>
        </p:spPr>
        <p:txBody>
          <a:bodyPr wrap="square" rtlCol="0">
            <a:spAutoFit/>
          </a:bodyPr>
          <a:lstStyle/>
          <a:p>
            <a:pPr algn="ctr"/>
            <a:r>
              <a:rPr lang="it-IT" sz="3600" b="1" dirty="0">
                <a:solidFill>
                  <a:schemeClr val="accent1">
                    <a:lumMod val="50000"/>
                  </a:schemeClr>
                </a:solidFill>
              </a:rPr>
              <a:t>ANALISI STATISTICA</a:t>
            </a:r>
          </a:p>
        </p:txBody>
      </p:sp>
      <p:sp>
        <p:nvSpPr>
          <p:cNvPr id="8" name="Rectangle 1">
            <a:extLst>
              <a:ext uri="{FF2B5EF4-FFF2-40B4-BE49-F238E27FC236}">
                <a16:creationId xmlns:a16="http://schemas.microsoft.com/office/drawing/2014/main" xmlns="" id="{0ED43DF2-985E-2744-A1DE-A8993B7CBBA9}"/>
              </a:ext>
            </a:extLst>
          </p:cNvPr>
          <p:cNvSpPr>
            <a:spLocks noChangeArrowheads="1"/>
          </p:cNvSpPr>
          <p:nvPr/>
        </p:nvSpPr>
        <p:spPr bwMode="auto">
          <a:xfrm>
            <a:off x="1178941" y="3722547"/>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9" name="Segnaposto contenuto 2"/>
          <p:cNvSpPr>
            <a:spLocks noGrp="1"/>
          </p:cNvSpPr>
          <p:nvPr>
            <p:ph idx="1"/>
          </p:nvPr>
        </p:nvSpPr>
        <p:spPr>
          <a:xfrm>
            <a:off x="457200" y="1354668"/>
            <a:ext cx="8229600" cy="4312354"/>
          </a:xfrm>
        </p:spPr>
        <p:txBody>
          <a:bodyPr>
            <a:normAutofit lnSpcReduction="10000"/>
          </a:bodyPr>
          <a:lstStyle/>
          <a:p>
            <a:pPr algn="just">
              <a:lnSpc>
                <a:spcPct val="150000"/>
              </a:lnSpc>
              <a:spcAft>
                <a:spcPts val="1200"/>
              </a:spcAft>
              <a:buClr>
                <a:schemeClr val="tx2"/>
              </a:buClr>
              <a:buSzPct val="113000"/>
              <a:buFont typeface="Wingdings" panose="05000000000000000000" pitchFamily="2" charset="2"/>
              <a:buChar char="ü"/>
            </a:pPr>
            <a:r>
              <a:rPr lang="it-IT" sz="2000" dirty="0">
                <a:latin typeface="Arial" panose="020B0604020202020204" pitchFamily="34" charset="0"/>
                <a:cs typeface="Arial" panose="020B0604020202020204" pitchFamily="34" charset="0"/>
              </a:rPr>
              <a:t>Saranno condotte analisi statistiche descrittive usando media e deviazione standard per descrivere le variabili quantitative e percentuali con 95% di intervallo di confidenza per descrivere le variabili qualitative </a:t>
            </a:r>
          </a:p>
          <a:p>
            <a:pPr algn="just">
              <a:lnSpc>
                <a:spcPct val="150000"/>
              </a:lnSpc>
              <a:spcAft>
                <a:spcPts val="1200"/>
              </a:spcAft>
              <a:buClr>
                <a:schemeClr val="tx2"/>
              </a:buClr>
              <a:buSzPct val="113000"/>
              <a:buFont typeface="Wingdings" panose="05000000000000000000" pitchFamily="2" charset="2"/>
              <a:buChar char="ü"/>
            </a:pPr>
            <a:r>
              <a:rPr lang="it-IT" sz="2000" dirty="0">
                <a:latin typeface="Arial" panose="020B0604020202020204" pitchFamily="34" charset="0"/>
                <a:cs typeface="Arial" panose="020B0604020202020204" pitchFamily="34" charset="0"/>
              </a:rPr>
              <a:t>Verranno effettuate analisi statistiche </a:t>
            </a:r>
            <a:r>
              <a:rPr lang="it-IT" sz="2000" u="sng" dirty="0">
                <a:latin typeface="Arial" panose="020B0604020202020204" pitchFamily="34" charset="0"/>
                <a:cs typeface="Arial" panose="020B0604020202020204" pitchFamily="34" charset="0"/>
              </a:rPr>
              <a:t>ad interim ad </a:t>
            </a:r>
            <a:r>
              <a:rPr lang="it-IT" sz="2000" dirty="0">
                <a:latin typeface="Arial" panose="020B0604020202020204" pitchFamily="34" charset="0"/>
                <a:cs typeface="Arial" panose="020B0604020202020204" pitchFamily="34" charset="0"/>
              </a:rPr>
              <a:t>intervalli annuali.</a:t>
            </a:r>
          </a:p>
          <a:p>
            <a:pPr algn="just">
              <a:lnSpc>
                <a:spcPct val="150000"/>
              </a:lnSpc>
              <a:spcAft>
                <a:spcPts val="1200"/>
              </a:spcAft>
              <a:buClr>
                <a:schemeClr val="tx2"/>
              </a:buClr>
              <a:buSzPct val="113000"/>
              <a:buFont typeface="Wingdings" panose="05000000000000000000" pitchFamily="2" charset="2"/>
              <a:buChar char="ü"/>
            </a:pPr>
            <a:r>
              <a:rPr lang="it-IT" sz="2000" dirty="0">
                <a:latin typeface="Arial" panose="020B0604020202020204" pitchFamily="34" charset="0"/>
                <a:cs typeface="Arial" panose="020B0604020202020204" pitchFamily="34" charset="0"/>
              </a:rPr>
              <a:t>Verranno effettuate sub-group analisi (es. tipo di lesione, grandezza della lesione, </a:t>
            </a:r>
            <a:r>
              <a:rPr lang="it-IT" sz="2000" dirty="0" err="1">
                <a:latin typeface="Arial" panose="020B0604020202020204" pitchFamily="34" charset="0"/>
                <a:cs typeface="Arial" panose="020B0604020202020204" pitchFamily="34" charset="0"/>
              </a:rPr>
              <a:t>etc</a:t>
            </a:r>
            <a:r>
              <a:rPr lang="it-IT" sz="2000" dirty="0">
                <a:latin typeface="Arial" panose="020B0604020202020204" pitchFamily="34" charset="0"/>
                <a:cs typeface="Arial" panose="020B0604020202020204" pitchFamily="34" charset="0"/>
              </a:rPr>
              <a:t>)</a:t>
            </a:r>
          </a:p>
          <a:p>
            <a:pPr>
              <a:lnSpc>
                <a:spcPct val="150000"/>
              </a:lnSpc>
              <a:buClr>
                <a:schemeClr val="tx2"/>
              </a:buClr>
              <a:buSzPct val="113000"/>
              <a:buFont typeface="Wingdings" panose="05000000000000000000" pitchFamily="2" charset="2"/>
              <a:buChar char="ü"/>
            </a:pPr>
            <a:endParaRPr lang="it-IT" sz="2000" dirty="0">
              <a:latin typeface="Arial" panose="020B0604020202020204" pitchFamily="34" charset="0"/>
              <a:cs typeface="Arial" panose="020B0604020202020204" pitchFamily="34" charset="0"/>
            </a:endParaRPr>
          </a:p>
          <a:p>
            <a:pPr>
              <a:lnSpc>
                <a:spcPct val="150000"/>
              </a:lnSpc>
              <a:buClr>
                <a:schemeClr val="tx2"/>
              </a:buClr>
              <a:buSzPct val="113000"/>
              <a:buFont typeface="Wingdings" panose="05000000000000000000" pitchFamily="2" charset="2"/>
              <a:buChar char="ü"/>
            </a:pPr>
            <a:endParaRPr lang="it-IT" sz="200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xmlns="" id="{770B0966-D5DA-4EE1-A2EE-8E189657DB51}"/>
              </a:ext>
            </a:extLst>
          </p:cNvPr>
          <p:cNvSpPr txBox="1"/>
          <p:nvPr/>
        </p:nvSpPr>
        <p:spPr>
          <a:xfrm>
            <a:off x="107504" y="6381328"/>
            <a:ext cx="6836167" cy="369332"/>
          </a:xfrm>
          <a:prstGeom prst="rect">
            <a:avLst/>
          </a:prstGeom>
          <a:noFill/>
        </p:spPr>
        <p:txBody>
          <a:bodyPr wrap="none" rtlCol="0">
            <a:spAutoFit/>
          </a:bodyPr>
          <a:lstStyle/>
          <a:p>
            <a:r>
              <a:rPr lang="it-IT" dirty="0"/>
              <a:t>REGISTRO SIED: Efficacia e Sicurezza delle ESD dello stomaco</a:t>
            </a:r>
          </a:p>
        </p:txBody>
      </p:sp>
    </p:spTree>
    <p:extLst>
      <p:ext uri="{BB962C8B-B14F-4D97-AF65-F5344CB8AC3E}">
        <p14:creationId xmlns:p14="http://schemas.microsoft.com/office/powerpoint/2010/main" val="40108583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asellaDiTesto 3"/>
          <p:cNvSpPr txBox="1">
            <a:spLocks noChangeArrowheads="1"/>
          </p:cNvSpPr>
          <p:nvPr/>
        </p:nvSpPr>
        <p:spPr bwMode="auto">
          <a:xfrm>
            <a:off x="260568" y="2636912"/>
            <a:ext cx="8622873" cy="2308324"/>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lnSpc>
                <a:spcPct val="200000"/>
              </a:lnSpc>
              <a:defRPr/>
            </a:pPr>
            <a:r>
              <a:rPr lang="it-IT" sz="1800" dirty="0">
                <a:latin typeface="+mn-lt"/>
              </a:rPr>
              <a:t> </a:t>
            </a:r>
            <a:r>
              <a:rPr lang="it-IT" b="1" dirty="0">
                <a:latin typeface="+mn-lt"/>
              </a:rPr>
              <a:t>Chi volesse partecipare allo studio </a:t>
            </a:r>
            <a:r>
              <a:rPr lang="it-IT" dirty="0">
                <a:latin typeface="+mn-lt"/>
              </a:rPr>
              <a:t>può compilare </a:t>
            </a:r>
          </a:p>
          <a:p>
            <a:pPr algn="ctr">
              <a:lnSpc>
                <a:spcPct val="200000"/>
              </a:lnSpc>
              <a:defRPr/>
            </a:pPr>
            <a:r>
              <a:rPr lang="it-IT" dirty="0">
                <a:latin typeface="+mn-lt"/>
              </a:rPr>
              <a:t>la scheda di adesione allo Studio</a:t>
            </a:r>
          </a:p>
          <a:p>
            <a:pPr algn="ctr">
              <a:lnSpc>
                <a:spcPct val="200000"/>
              </a:lnSpc>
              <a:defRPr/>
            </a:pPr>
            <a:r>
              <a:rPr lang="it-IT" dirty="0">
                <a:latin typeface="+mn-lt"/>
              </a:rPr>
              <a:t>che troverà presso la Segreteria SIED</a:t>
            </a:r>
          </a:p>
        </p:txBody>
      </p:sp>
      <p:sp>
        <p:nvSpPr>
          <p:cNvPr id="4" name="CasellaDiTesto 3">
            <a:extLst>
              <a:ext uri="{FF2B5EF4-FFF2-40B4-BE49-F238E27FC236}">
                <a16:creationId xmlns:a16="http://schemas.microsoft.com/office/drawing/2014/main" xmlns="" id="{9EA5EF59-18D3-1846-85D2-1C4DBF971882}"/>
              </a:ext>
            </a:extLst>
          </p:cNvPr>
          <p:cNvSpPr txBox="1"/>
          <p:nvPr/>
        </p:nvSpPr>
        <p:spPr>
          <a:xfrm>
            <a:off x="143508" y="259825"/>
            <a:ext cx="8856984" cy="1881990"/>
          </a:xfrm>
          <a:prstGeom prst="rect">
            <a:avLst/>
          </a:prstGeom>
          <a:noFill/>
          <a:ln>
            <a:solidFill>
              <a:schemeClr val="accent1">
                <a:lumMod val="75000"/>
              </a:schemeClr>
            </a:solidFill>
          </a:ln>
        </p:spPr>
        <p:txBody>
          <a:bodyPr wrap="square" rtlCol="0">
            <a:spAutoFit/>
          </a:bodyPr>
          <a:lstStyle/>
          <a:p>
            <a:pPr algn="ctr">
              <a:lnSpc>
                <a:spcPct val="150000"/>
              </a:lnSpc>
            </a:pPr>
            <a:r>
              <a:rPr lang="it-IT" sz="2000" b="1" dirty="0">
                <a:solidFill>
                  <a:srgbClr val="004D7F"/>
                </a:solidFill>
              </a:rPr>
              <a:t>EFFICACIA E SICUREZZA DELLA DISSEZIONE ENDOSCOPICA SOTTOMUCOSA NEL TRATTAMENTO DELLE LESIONI NEOPLASTICHE PRECOCI DELLO STOMACO: REGISTRO DELLA SOCIETA’ ITALIANA DI ENDOSCOPIA DIGESTIVA</a:t>
            </a:r>
            <a:endParaRPr lang="it-IT" sz="2000" b="1" i="1" u="sng" dirty="0">
              <a:solidFill>
                <a:srgbClr val="004D7F"/>
              </a:solidFill>
            </a:endParaRPr>
          </a:p>
        </p:txBody>
      </p:sp>
      <p:sp>
        <p:nvSpPr>
          <p:cNvPr id="5" name="CasellaDiTesto 4">
            <a:extLst>
              <a:ext uri="{FF2B5EF4-FFF2-40B4-BE49-F238E27FC236}">
                <a16:creationId xmlns:a16="http://schemas.microsoft.com/office/drawing/2014/main" xmlns="" id="{75E662A4-2404-4CC5-B738-8786F6B187F0}"/>
              </a:ext>
            </a:extLst>
          </p:cNvPr>
          <p:cNvSpPr txBox="1"/>
          <p:nvPr/>
        </p:nvSpPr>
        <p:spPr>
          <a:xfrm>
            <a:off x="107504" y="6381328"/>
            <a:ext cx="6836167" cy="369332"/>
          </a:xfrm>
          <a:prstGeom prst="rect">
            <a:avLst/>
          </a:prstGeom>
          <a:noFill/>
        </p:spPr>
        <p:txBody>
          <a:bodyPr wrap="none" rtlCol="0">
            <a:spAutoFit/>
          </a:bodyPr>
          <a:lstStyle/>
          <a:p>
            <a:r>
              <a:rPr lang="it-IT" dirty="0"/>
              <a:t>REGISTRO SIED: Efficacia e Sicurezza delle ESD dello stomaco</a:t>
            </a:r>
          </a:p>
        </p:txBody>
      </p:sp>
    </p:spTree>
    <p:extLst>
      <p:ext uri="{BB962C8B-B14F-4D97-AF65-F5344CB8AC3E}">
        <p14:creationId xmlns:p14="http://schemas.microsoft.com/office/powerpoint/2010/main" val="33114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070AED63-FE42-486A-960E-821E2A484CFB}"/>
              </a:ext>
            </a:extLst>
          </p:cNvPr>
          <p:cNvSpPr txBox="1"/>
          <p:nvPr/>
        </p:nvSpPr>
        <p:spPr>
          <a:xfrm>
            <a:off x="107504" y="6381328"/>
            <a:ext cx="6836167" cy="369332"/>
          </a:xfrm>
          <a:prstGeom prst="rect">
            <a:avLst/>
          </a:prstGeom>
          <a:noFill/>
        </p:spPr>
        <p:txBody>
          <a:bodyPr wrap="none" rtlCol="0">
            <a:spAutoFit/>
          </a:bodyPr>
          <a:lstStyle/>
          <a:p>
            <a:r>
              <a:rPr lang="it-IT" dirty="0"/>
              <a:t>REGISTRO SIED: Efficacia e Sicurezza delle ESD dello stomaco</a:t>
            </a:r>
          </a:p>
        </p:txBody>
      </p:sp>
      <p:pic>
        <p:nvPicPr>
          <p:cNvPr id="5" name="Immagine 4">
            <a:extLst>
              <a:ext uri="{FF2B5EF4-FFF2-40B4-BE49-F238E27FC236}">
                <a16:creationId xmlns:a16="http://schemas.microsoft.com/office/drawing/2014/main" xmlns="" id="{26E0C1D1-C8DF-428C-BF84-2D582FFEB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5465"/>
            <a:ext cx="9144000" cy="3807069"/>
          </a:xfrm>
          <a:prstGeom prst="rect">
            <a:avLst/>
          </a:prstGeom>
        </p:spPr>
      </p:pic>
      <p:sp>
        <p:nvSpPr>
          <p:cNvPr id="2" name="CasellaDiTesto 1">
            <a:extLst>
              <a:ext uri="{FF2B5EF4-FFF2-40B4-BE49-F238E27FC236}">
                <a16:creationId xmlns:a16="http://schemas.microsoft.com/office/drawing/2014/main" xmlns="" id="{6D6C7ADA-75F9-4107-B857-5C8C24FDC72F}"/>
              </a:ext>
            </a:extLst>
          </p:cNvPr>
          <p:cNvSpPr txBox="1"/>
          <p:nvPr/>
        </p:nvSpPr>
        <p:spPr>
          <a:xfrm>
            <a:off x="971600" y="404664"/>
            <a:ext cx="7416824" cy="461665"/>
          </a:xfrm>
          <a:prstGeom prst="rect">
            <a:avLst/>
          </a:prstGeom>
          <a:noFill/>
        </p:spPr>
        <p:txBody>
          <a:bodyPr wrap="square" rtlCol="0">
            <a:spAutoFit/>
          </a:bodyPr>
          <a:lstStyle/>
          <a:p>
            <a:pPr algn="ctr"/>
            <a:r>
              <a:rPr lang="it-IT" sz="2400" dirty="0"/>
              <a:t>GRAZIE PER L’ATTENZIONE!</a:t>
            </a:r>
          </a:p>
        </p:txBody>
      </p:sp>
    </p:spTree>
    <p:extLst>
      <p:ext uri="{BB962C8B-B14F-4D97-AF65-F5344CB8AC3E}">
        <p14:creationId xmlns:p14="http://schemas.microsoft.com/office/powerpoint/2010/main" val="2200146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23BC0584-0447-EC4D-8066-5A544C89FA64}"/>
              </a:ext>
            </a:extLst>
          </p:cNvPr>
          <p:cNvSpPr txBox="1"/>
          <p:nvPr/>
        </p:nvSpPr>
        <p:spPr>
          <a:xfrm>
            <a:off x="107504" y="6381328"/>
            <a:ext cx="6836167" cy="369332"/>
          </a:xfrm>
          <a:prstGeom prst="rect">
            <a:avLst/>
          </a:prstGeom>
          <a:noFill/>
        </p:spPr>
        <p:txBody>
          <a:bodyPr wrap="none" rtlCol="0">
            <a:spAutoFit/>
          </a:bodyPr>
          <a:lstStyle/>
          <a:p>
            <a:r>
              <a:rPr lang="it-IT" dirty="0"/>
              <a:t>REGISTRO SIED: Efficacia e Sicurezza delle ESD dello stomaco</a:t>
            </a:r>
          </a:p>
        </p:txBody>
      </p:sp>
      <p:sp>
        <p:nvSpPr>
          <p:cNvPr id="5" name="Rettangolo 4">
            <a:extLst>
              <a:ext uri="{FF2B5EF4-FFF2-40B4-BE49-F238E27FC236}">
                <a16:creationId xmlns:a16="http://schemas.microsoft.com/office/drawing/2014/main" xmlns="" id="{9DC76CB7-0E75-774C-A101-989C9E79DAB7}"/>
              </a:ext>
            </a:extLst>
          </p:cNvPr>
          <p:cNvSpPr/>
          <p:nvPr/>
        </p:nvSpPr>
        <p:spPr>
          <a:xfrm>
            <a:off x="395536" y="1052736"/>
            <a:ext cx="8064896" cy="3293209"/>
          </a:xfrm>
          <a:prstGeom prst="rect">
            <a:avLst/>
          </a:prstGeom>
        </p:spPr>
        <p:txBody>
          <a:bodyPr wrap="square">
            <a:spAutoFit/>
          </a:bodyPr>
          <a:lstStyle/>
          <a:p>
            <a:pPr algn="just">
              <a:lnSpc>
                <a:spcPct val="150000"/>
              </a:lnSpc>
              <a:spcAft>
                <a:spcPts val="600"/>
              </a:spcAft>
            </a:pPr>
            <a:r>
              <a:rPr lang="it-IT" dirty="0"/>
              <a:t>La dissezione endoscopica sottomucosa è un trattamento endoscopico curativo e «</a:t>
            </a:r>
            <a:r>
              <a:rPr lang="it-IT" dirty="0" err="1"/>
              <a:t>stomach-preserving</a:t>
            </a:r>
            <a:r>
              <a:rPr lang="it-IT" dirty="0"/>
              <a:t>» per le neoplasie gastriche precoci (</a:t>
            </a:r>
            <a:r>
              <a:rPr lang="it-IT" dirty="0" err="1"/>
              <a:t>early</a:t>
            </a:r>
            <a:r>
              <a:rPr lang="it-IT" dirty="0"/>
              <a:t> </a:t>
            </a:r>
            <a:r>
              <a:rPr lang="it-IT" dirty="0" err="1"/>
              <a:t>gastric</a:t>
            </a:r>
            <a:r>
              <a:rPr lang="it-IT" dirty="0"/>
              <a:t> </a:t>
            </a:r>
            <a:r>
              <a:rPr lang="it-IT" dirty="0" err="1"/>
              <a:t>cancer</a:t>
            </a:r>
            <a:r>
              <a:rPr lang="it-IT" dirty="0"/>
              <a:t>) associate a basso rischio di metastasi linfonodali. La sua diffusione aumenta quando gli operatori sono formati alla sua esecuzione e quando sono attivi programmi di prevenzione del cancro gastrico che consentano la diagnosi </a:t>
            </a:r>
            <a:r>
              <a:rPr lang="it-IT" dirty="0" smtClean="0"/>
              <a:t>dell’EGC (gastroscopia di qualità!).</a:t>
            </a:r>
            <a:endParaRPr lang="it-IT" dirty="0"/>
          </a:p>
          <a:p>
            <a:pPr algn="just">
              <a:spcAft>
                <a:spcPts val="600"/>
              </a:spcAft>
            </a:pPr>
            <a:endParaRPr lang="it-IT" dirty="0"/>
          </a:p>
          <a:p>
            <a:pPr algn="just">
              <a:spcAft>
                <a:spcPts val="600"/>
              </a:spcAft>
            </a:pPr>
            <a:endParaRPr lang="it-IT" dirty="0"/>
          </a:p>
        </p:txBody>
      </p:sp>
      <p:sp>
        <p:nvSpPr>
          <p:cNvPr id="6" name="CasellaDiTesto 5">
            <a:extLst>
              <a:ext uri="{FF2B5EF4-FFF2-40B4-BE49-F238E27FC236}">
                <a16:creationId xmlns:a16="http://schemas.microsoft.com/office/drawing/2014/main" xmlns="" id="{F7C9FE2F-03E9-044F-B50B-CACD1014373C}"/>
              </a:ext>
            </a:extLst>
          </p:cNvPr>
          <p:cNvSpPr txBox="1"/>
          <p:nvPr/>
        </p:nvSpPr>
        <p:spPr>
          <a:xfrm>
            <a:off x="2718127" y="188640"/>
            <a:ext cx="3693958" cy="584775"/>
          </a:xfrm>
          <a:prstGeom prst="rect">
            <a:avLst/>
          </a:prstGeom>
          <a:noFill/>
        </p:spPr>
        <p:txBody>
          <a:bodyPr wrap="square" rtlCol="0">
            <a:spAutoFit/>
          </a:bodyPr>
          <a:lstStyle/>
          <a:p>
            <a:pPr algn="ctr"/>
            <a:r>
              <a:rPr lang="it-IT" sz="3200" b="1" dirty="0">
                <a:solidFill>
                  <a:schemeClr val="accent1">
                    <a:lumMod val="50000"/>
                  </a:schemeClr>
                </a:solidFill>
              </a:rPr>
              <a:t>INTRODUZIONE </a:t>
            </a:r>
          </a:p>
        </p:txBody>
      </p:sp>
      <p:pic>
        <p:nvPicPr>
          <p:cNvPr id="7" name="Immagine 3">
            <a:extLst>
              <a:ext uri="{FF2B5EF4-FFF2-40B4-BE49-F238E27FC236}">
                <a16:creationId xmlns:a16="http://schemas.microsoft.com/office/drawing/2014/main" xmlns="" id="{5D503A3C-243B-4B8D-BA43-E2BC67EF7C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226" y="3564903"/>
            <a:ext cx="4963046" cy="267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aetta 7">
            <a:extLst>
              <a:ext uri="{FF2B5EF4-FFF2-40B4-BE49-F238E27FC236}">
                <a16:creationId xmlns:a16="http://schemas.microsoft.com/office/drawing/2014/main" xmlns="" id="{5387B10A-EE6B-489A-A798-B6AF5F85E568}"/>
              </a:ext>
            </a:extLst>
          </p:cNvPr>
          <p:cNvSpPr/>
          <p:nvPr/>
        </p:nvSpPr>
        <p:spPr>
          <a:xfrm>
            <a:off x="2604065" y="4437112"/>
            <a:ext cx="383759" cy="405364"/>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5025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23BC0584-0447-EC4D-8066-5A544C89FA64}"/>
              </a:ext>
            </a:extLst>
          </p:cNvPr>
          <p:cNvSpPr txBox="1"/>
          <p:nvPr/>
        </p:nvSpPr>
        <p:spPr>
          <a:xfrm>
            <a:off x="107504" y="6381328"/>
            <a:ext cx="6836167" cy="369332"/>
          </a:xfrm>
          <a:prstGeom prst="rect">
            <a:avLst/>
          </a:prstGeom>
          <a:noFill/>
        </p:spPr>
        <p:txBody>
          <a:bodyPr wrap="none" rtlCol="0">
            <a:spAutoFit/>
          </a:bodyPr>
          <a:lstStyle/>
          <a:p>
            <a:r>
              <a:rPr lang="it-IT" dirty="0"/>
              <a:t>REGISTRO SIED: Efficacia e Sicurezza delle ESD dello stomaco</a:t>
            </a:r>
          </a:p>
        </p:txBody>
      </p:sp>
      <p:sp>
        <p:nvSpPr>
          <p:cNvPr id="5" name="Rettangolo 4">
            <a:extLst>
              <a:ext uri="{FF2B5EF4-FFF2-40B4-BE49-F238E27FC236}">
                <a16:creationId xmlns:a16="http://schemas.microsoft.com/office/drawing/2014/main" xmlns="" id="{9DC76CB7-0E75-774C-A101-989C9E79DAB7}"/>
              </a:ext>
            </a:extLst>
          </p:cNvPr>
          <p:cNvSpPr/>
          <p:nvPr/>
        </p:nvSpPr>
        <p:spPr>
          <a:xfrm>
            <a:off x="611560" y="908720"/>
            <a:ext cx="7789686" cy="5442516"/>
          </a:xfrm>
          <a:prstGeom prst="rect">
            <a:avLst/>
          </a:prstGeom>
        </p:spPr>
        <p:txBody>
          <a:bodyPr wrap="square">
            <a:spAutoFit/>
          </a:bodyPr>
          <a:lstStyle/>
          <a:p>
            <a:pPr algn="just">
              <a:lnSpc>
                <a:spcPct val="150000"/>
              </a:lnSpc>
              <a:spcAft>
                <a:spcPts val="0"/>
              </a:spcAft>
            </a:pPr>
            <a:r>
              <a:rPr lang="it-IT" dirty="0"/>
              <a:t>La dissezione endoscopica sottomucosa completa (R0) è curativa nei seguenti casi:</a:t>
            </a:r>
          </a:p>
          <a:p>
            <a:pPr algn="just">
              <a:lnSpc>
                <a:spcPct val="150000"/>
              </a:lnSpc>
              <a:spcAft>
                <a:spcPts val="0"/>
              </a:spcAft>
            </a:pPr>
            <a:endParaRPr lang="it-IT" dirty="0"/>
          </a:p>
          <a:p>
            <a:pPr marL="285750" indent="-285750" algn="just">
              <a:lnSpc>
                <a:spcPct val="150000"/>
              </a:lnSpc>
              <a:spcAft>
                <a:spcPts val="0"/>
              </a:spcAft>
              <a:buFont typeface="Wingdings" panose="05000000000000000000" pitchFamily="2" charset="2"/>
              <a:buChar char="Ø"/>
            </a:pPr>
            <a:r>
              <a:rPr lang="it-IT" dirty="0"/>
              <a:t>LGD</a:t>
            </a:r>
          </a:p>
          <a:p>
            <a:pPr marL="285750" indent="-285750" algn="just">
              <a:lnSpc>
                <a:spcPct val="150000"/>
              </a:lnSpc>
              <a:spcAft>
                <a:spcPts val="0"/>
              </a:spcAft>
              <a:buFont typeface="Wingdings" panose="05000000000000000000" pitchFamily="2" charset="2"/>
              <a:buChar char="Ø"/>
            </a:pPr>
            <a:r>
              <a:rPr lang="it-IT" dirty="0"/>
              <a:t>HGD</a:t>
            </a:r>
          </a:p>
          <a:p>
            <a:pPr marL="285750" indent="-285750" algn="just">
              <a:lnSpc>
                <a:spcPct val="150000"/>
              </a:lnSpc>
              <a:spcAft>
                <a:spcPts val="0"/>
              </a:spcAft>
              <a:buFont typeface="Wingdings" panose="05000000000000000000" pitchFamily="2" charset="2"/>
              <a:buChar char="Ø"/>
            </a:pPr>
            <a:r>
              <a:rPr lang="it-IT" dirty="0" err="1"/>
              <a:t>Adenoca</a:t>
            </a:r>
            <a:r>
              <a:rPr lang="it-IT" dirty="0"/>
              <a:t> </a:t>
            </a:r>
            <a:r>
              <a:rPr lang="it-IT" dirty="0" err="1"/>
              <a:t>intramucoso</a:t>
            </a:r>
            <a:r>
              <a:rPr lang="it-IT" dirty="0"/>
              <a:t> ben o moderatamente differenziato, senza limiti dimensionali e senza ulcerazione</a:t>
            </a:r>
          </a:p>
          <a:p>
            <a:pPr marL="285750" indent="-285750" algn="just">
              <a:lnSpc>
                <a:spcPct val="150000"/>
              </a:lnSpc>
              <a:spcAft>
                <a:spcPts val="0"/>
              </a:spcAft>
              <a:buFont typeface="Wingdings" panose="05000000000000000000" pitchFamily="2" charset="2"/>
              <a:buChar char="Ø"/>
            </a:pPr>
            <a:r>
              <a:rPr lang="it-IT" dirty="0" err="1"/>
              <a:t>Adenoca</a:t>
            </a:r>
            <a:r>
              <a:rPr lang="it-IT" dirty="0"/>
              <a:t> </a:t>
            </a:r>
            <a:r>
              <a:rPr lang="it-IT" dirty="0" err="1"/>
              <a:t>intramucoso</a:t>
            </a:r>
            <a:r>
              <a:rPr lang="it-IT" dirty="0"/>
              <a:t> ben o moderatamente differenziato, &lt; 30 mm se ulcerato</a:t>
            </a:r>
          </a:p>
          <a:p>
            <a:pPr marL="285750" indent="-285750" algn="just">
              <a:lnSpc>
                <a:spcPct val="150000"/>
              </a:lnSpc>
              <a:spcAft>
                <a:spcPts val="0"/>
              </a:spcAft>
              <a:buFont typeface="Wingdings" panose="05000000000000000000" pitchFamily="2" charset="2"/>
              <a:buChar char="Ø"/>
            </a:pPr>
            <a:r>
              <a:rPr lang="it-IT" dirty="0" err="1"/>
              <a:t>Adenoca</a:t>
            </a:r>
            <a:r>
              <a:rPr lang="it-IT" dirty="0"/>
              <a:t> </a:t>
            </a:r>
            <a:r>
              <a:rPr lang="it-IT" dirty="0" err="1"/>
              <a:t>submucoso</a:t>
            </a:r>
            <a:r>
              <a:rPr lang="it-IT" dirty="0"/>
              <a:t> ben o moderatamente differenziato, &lt; 30 mm se con invasione sottomucosa superficiale (sm1, &lt; 500 µm)</a:t>
            </a:r>
          </a:p>
          <a:p>
            <a:pPr marL="285750" indent="-285750" algn="just">
              <a:lnSpc>
                <a:spcPct val="150000"/>
              </a:lnSpc>
              <a:spcAft>
                <a:spcPts val="0"/>
              </a:spcAft>
              <a:buFont typeface="Wingdings" panose="05000000000000000000" pitchFamily="2" charset="2"/>
              <a:buChar char="Ø"/>
            </a:pPr>
            <a:r>
              <a:rPr lang="it-IT" dirty="0" err="1"/>
              <a:t>Adenoca</a:t>
            </a:r>
            <a:r>
              <a:rPr lang="it-IT" dirty="0"/>
              <a:t> </a:t>
            </a:r>
            <a:r>
              <a:rPr lang="it-IT" dirty="0" err="1"/>
              <a:t>intramucoso</a:t>
            </a:r>
            <a:r>
              <a:rPr lang="it-IT" dirty="0"/>
              <a:t> scarsamente differenziato, &lt; 20 mm</a:t>
            </a:r>
          </a:p>
          <a:p>
            <a:pPr marL="285750" indent="-285750" algn="just">
              <a:lnSpc>
                <a:spcPct val="150000"/>
              </a:lnSpc>
              <a:spcAft>
                <a:spcPts val="0"/>
              </a:spcAft>
              <a:buFont typeface="Wingdings" panose="05000000000000000000" pitchFamily="2" charset="2"/>
              <a:buChar char="Ø"/>
            </a:pPr>
            <a:endParaRPr lang="it-IT" dirty="0"/>
          </a:p>
        </p:txBody>
      </p:sp>
      <p:sp>
        <p:nvSpPr>
          <p:cNvPr id="6" name="CasellaDiTesto 5">
            <a:extLst>
              <a:ext uri="{FF2B5EF4-FFF2-40B4-BE49-F238E27FC236}">
                <a16:creationId xmlns:a16="http://schemas.microsoft.com/office/drawing/2014/main" xmlns="" id="{F7C9FE2F-03E9-044F-B50B-CACD1014373C}"/>
              </a:ext>
            </a:extLst>
          </p:cNvPr>
          <p:cNvSpPr txBox="1"/>
          <p:nvPr/>
        </p:nvSpPr>
        <p:spPr>
          <a:xfrm>
            <a:off x="2718127" y="188640"/>
            <a:ext cx="3693958" cy="584775"/>
          </a:xfrm>
          <a:prstGeom prst="rect">
            <a:avLst/>
          </a:prstGeom>
          <a:noFill/>
        </p:spPr>
        <p:txBody>
          <a:bodyPr wrap="square" rtlCol="0">
            <a:spAutoFit/>
          </a:bodyPr>
          <a:lstStyle/>
          <a:p>
            <a:pPr algn="ctr"/>
            <a:r>
              <a:rPr lang="it-IT" sz="3200" b="1" dirty="0">
                <a:solidFill>
                  <a:schemeClr val="accent1">
                    <a:lumMod val="50000"/>
                  </a:schemeClr>
                </a:solidFill>
              </a:rPr>
              <a:t>INTRODUZIONE </a:t>
            </a:r>
          </a:p>
        </p:txBody>
      </p:sp>
    </p:spTree>
    <p:extLst>
      <p:ext uri="{BB962C8B-B14F-4D97-AF65-F5344CB8AC3E}">
        <p14:creationId xmlns:p14="http://schemas.microsoft.com/office/powerpoint/2010/main" val="133572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dissolv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dissolv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dissolv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dissolv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dissolve">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E22E0577-FB18-BF49-9D4E-1364FD54BBEF}"/>
              </a:ext>
            </a:extLst>
          </p:cNvPr>
          <p:cNvSpPr txBox="1"/>
          <p:nvPr/>
        </p:nvSpPr>
        <p:spPr>
          <a:xfrm>
            <a:off x="107504" y="6381328"/>
            <a:ext cx="6836167" cy="369332"/>
          </a:xfrm>
          <a:prstGeom prst="rect">
            <a:avLst/>
          </a:prstGeom>
          <a:noFill/>
        </p:spPr>
        <p:txBody>
          <a:bodyPr wrap="none" rtlCol="0">
            <a:spAutoFit/>
          </a:bodyPr>
          <a:lstStyle/>
          <a:p>
            <a:r>
              <a:rPr lang="it-IT" dirty="0"/>
              <a:t>REGISTRO SIED: Efficacia e Sicurezza delle ESD dello stomaco</a:t>
            </a:r>
          </a:p>
        </p:txBody>
      </p:sp>
      <p:sp>
        <p:nvSpPr>
          <p:cNvPr id="4" name="CasellaDiTesto 3">
            <a:extLst>
              <a:ext uri="{FF2B5EF4-FFF2-40B4-BE49-F238E27FC236}">
                <a16:creationId xmlns:a16="http://schemas.microsoft.com/office/drawing/2014/main" xmlns="" id="{1FDC8E6A-7B86-49DF-9D8B-118DD06B0DD6}"/>
              </a:ext>
            </a:extLst>
          </p:cNvPr>
          <p:cNvSpPr txBox="1"/>
          <p:nvPr/>
        </p:nvSpPr>
        <p:spPr>
          <a:xfrm>
            <a:off x="2718127" y="188640"/>
            <a:ext cx="3693958" cy="584775"/>
          </a:xfrm>
          <a:prstGeom prst="rect">
            <a:avLst/>
          </a:prstGeom>
          <a:noFill/>
        </p:spPr>
        <p:txBody>
          <a:bodyPr wrap="square" rtlCol="0">
            <a:spAutoFit/>
          </a:bodyPr>
          <a:lstStyle/>
          <a:p>
            <a:pPr algn="ctr"/>
            <a:r>
              <a:rPr lang="it-IT" sz="3200" b="1" dirty="0">
                <a:solidFill>
                  <a:schemeClr val="accent1">
                    <a:lumMod val="50000"/>
                  </a:schemeClr>
                </a:solidFill>
              </a:rPr>
              <a:t>INTRODUZIONE </a:t>
            </a:r>
          </a:p>
        </p:txBody>
      </p:sp>
      <p:sp>
        <p:nvSpPr>
          <p:cNvPr id="6" name="Rettangolo 5">
            <a:extLst>
              <a:ext uri="{FF2B5EF4-FFF2-40B4-BE49-F238E27FC236}">
                <a16:creationId xmlns:a16="http://schemas.microsoft.com/office/drawing/2014/main" xmlns="" id="{0F20648B-9BF2-4651-8DF1-3752C42F79D9}"/>
              </a:ext>
            </a:extLst>
          </p:cNvPr>
          <p:cNvSpPr/>
          <p:nvPr/>
        </p:nvSpPr>
        <p:spPr>
          <a:xfrm>
            <a:off x="323528" y="962549"/>
            <a:ext cx="8424936" cy="2769989"/>
          </a:xfrm>
          <a:prstGeom prst="rect">
            <a:avLst/>
          </a:prstGeom>
        </p:spPr>
        <p:txBody>
          <a:bodyPr wrap="square">
            <a:spAutoFit/>
          </a:bodyPr>
          <a:lstStyle/>
          <a:p>
            <a:pPr algn="just">
              <a:lnSpc>
                <a:spcPct val="150000"/>
              </a:lnSpc>
              <a:spcAft>
                <a:spcPts val="0"/>
              </a:spcAft>
            </a:pPr>
            <a:r>
              <a:rPr lang="it-IT" dirty="0"/>
              <a:t>La valutazione sistematica degli esiti e delle complicanze delle ESD </a:t>
            </a:r>
            <a:r>
              <a:rPr lang="it-IT" dirty="0" smtClean="0"/>
              <a:t>in occidente consente </a:t>
            </a:r>
            <a:r>
              <a:rPr lang="it-IT" dirty="0"/>
              <a:t>di ottimizzare il suo uso, con </a:t>
            </a:r>
            <a:r>
              <a:rPr lang="it-IT" dirty="0" smtClean="0"/>
              <a:t>vantaggio </a:t>
            </a:r>
            <a:r>
              <a:rPr lang="it-IT" dirty="0"/>
              <a:t>per i pazienti.</a:t>
            </a:r>
          </a:p>
          <a:p>
            <a:pPr algn="just">
              <a:spcAft>
                <a:spcPts val="600"/>
              </a:spcAft>
            </a:pPr>
            <a:endParaRPr lang="it-IT" dirty="0">
              <a:solidFill>
                <a:srgbClr val="0070C0"/>
              </a:solidFill>
            </a:endParaRPr>
          </a:p>
          <a:p>
            <a:pPr lvl="0" algn="just" eaLnBrk="0" hangingPunct="0">
              <a:lnSpc>
                <a:spcPct val="150000"/>
              </a:lnSpc>
            </a:pPr>
            <a:r>
              <a:rPr lang="it-IT" b="1" dirty="0">
                <a:solidFill>
                  <a:srgbClr val="0070C0"/>
                </a:solidFill>
              </a:rPr>
              <a:t>Un registro nazionale </a:t>
            </a:r>
            <a:r>
              <a:rPr lang="it-IT" altLang="it-IT" b="1" dirty="0">
                <a:solidFill>
                  <a:schemeClr val="accent1">
                    <a:lumMod val="75000"/>
                  </a:schemeClr>
                </a:solidFill>
                <a:ea typeface="Calibri" panose="020F0502020204030204" pitchFamily="34" charset="0"/>
                <a:cs typeface="Arial" panose="020B0604020202020204" pitchFamily="34" charset="0"/>
              </a:rPr>
              <a:t>può fornire dati importanti </a:t>
            </a:r>
            <a:r>
              <a:rPr lang="it-IT" altLang="it-IT" b="1" dirty="0" smtClean="0">
                <a:solidFill>
                  <a:schemeClr val="accent1">
                    <a:lumMod val="75000"/>
                  </a:schemeClr>
                </a:solidFill>
                <a:ea typeface="Calibri" panose="020F0502020204030204" pitchFamily="34" charset="0"/>
                <a:cs typeface="Arial" panose="020B0604020202020204" pitchFamily="34" charset="0"/>
              </a:rPr>
              <a:t>per </a:t>
            </a:r>
            <a:r>
              <a:rPr lang="it-IT" altLang="it-IT" b="1" dirty="0">
                <a:solidFill>
                  <a:schemeClr val="accent1">
                    <a:lumMod val="75000"/>
                  </a:schemeClr>
                </a:solidFill>
                <a:ea typeface="Calibri" panose="020F0502020204030204" pitchFamily="34" charset="0"/>
                <a:cs typeface="Arial" panose="020B0604020202020204" pitchFamily="34" charset="0"/>
              </a:rPr>
              <a:t>lo sviluppo </a:t>
            </a:r>
            <a:r>
              <a:rPr lang="it-IT" altLang="it-IT" b="1" dirty="0" smtClean="0">
                <a:solidFill>
                  <a:schemeClr val="accent1">
                    <a:lumMod val="75000"/>
                  </a:schemeClr>
                </a:solidFill>
                <a:ea typeface="Calibri" panose="020F0502020204030204" pitchFamily="34" charset="0"/>
                <a:cs typeface="Arial" panose="020B0604020202020204" pitchFamily="34" charset="0"/>
              </a:rPr>
              <a:t>di:</a:t>
            </a:r>
          </a:p>
          <a:p>
            <a:pPr marL="285750" lvl="0" indent="-285750" algn="just" eaLnBrk="0" hangingPunct="0">
              <a:lnSpc>
                <a:spcPct val="150000"/>
              </a:lnSpc>
              <a:buFontTx/>
              <a:buChar char="-"/>
            </a:pPr>
            <a:r>
              <a:rPr lang="it-IT" altLang="it-IT" b="1" dirty="0" smtClean="0">
                <a:solidFill>
                  <a:schemeClr val="accent1">
                    <a:lumMod val="75000"/>
                  </a:schemeClr>
                </a:solidFill>
                <a:ea typeface="Calibri" panose="020F0502020204030204" pitchFamily="34" charset="0"/>
                <a:cs typeface="Arial" panose="020B0604020202020204" pitchFamily="34" charset="0"/>
              </a:rPr>
              <a:t>linee </a:t>
            </a:r>
            <a:r>
              <a:rPr lang="it-IT" altLang="it-IT" b="1" dirty="0">
                <a:solidFill>
                  <a:schemeClr val="accent1">
                    <a:lumMod val="75000"/>
                  </a:schemeClr>
                </a:solidFill>
                <a:ea typeface="Calibri" panose="020F0502020204030204" pitchFamily="34" charset="0"/>
                <a:cs typeface="Arial" panose="020B0604020202020204" pitchFamily="34" charset="0"/>
              </a:rPr>
              <a:t>guida sulla ESD gastrica </a:t>
            </a:r>
            <a:endParaRPr lang="it-IT" altLang="it-IT" b="1" dirty="0" smtClean="0">
              <a:solidFill>
                <a:schemeClr val="accent1">
                  <a:lumMod val="75000"/>
                </a:schemeClr>
              </a:solidFill>
              <a:ea typeface="Calibri" panose="020F0502020204030204" pitchFamily="34" charset="0"/>
              <a:cs typeface="Arial" panose="020B0604020202020204" pitchFamily="34" charset="0"/>
            </a:endParaRPr>
          </a:p>
          <a:p>
            <a:pPr marL="285750" lvl="0" indent="-285750" algn="just" eaLnBrk="0" hangingPunct="0">
              <a:lnSpc>
                <a:spcPct val="150000"/>
              </a:lnSpc>
              <a:buFontTx/>
              <a:buChar char="-"/>
            </a:pPr>
            <a:r>
              <a:rPr lang="it-IT" altLang="it-IT" b="1" dirty="0" smtClean="0">
                <a:solidFill>
                  <a:schemeClr val="accent1">
                    <a:lumMod val="75000"/>
                  </a:schemeClr>
                </a:solidFill>
                <a:ea typeface="Calibri" panose="020F0502020204030204" pitchFamily="34" charset="0"/>
                <a:cs typeface="Arial" panose="020B0604020202020204" pitchFamily="34" charset="0"/>
              </a:rPr>
              <a:t>PDTA </a:t>
            </a:r>
            <a:r>
              <a:rPr lang="it-IT" altLang="it-IT" b="1" dirty="0">
                <a:solidFill>
                  <a:schemeClr val="accent1">
                    <a:lumMod val="75000"/>
                  </a:schemeClr>
                </a:solidFill>
                <a:ea typeface="Calibri" panose="020F0502020204030204" pitchFamily="34" charset="0"/>
                <a:cs typeface="Arial" panose="020B0604020202020204" pitchFamily="34" charset="0"/>
              </a:rPr>
              <a:t>nel trattamento delle lesioni neoplastiche precoci dello stomaco.</a:t>
            </a:r>
            <a:r>
              <a:rPr lang="it-IT" altLang="it-IT" b="1" dirty="0">
                <a:solidFill>
                  <a:schemeClr val="accent1">
                    <a:lumMod val="75000"/>
                  </a:schemeClr>
                </a:solidFill>
                <a:cs typeface="Arial" panose="020B0604020202020204" pitchFamily="34" charset="0"/>
              </a:rPr>
              <a:t> </a:t>
            </a:r>
          </a:p>
          <a:p>
            <a:pPr algn="just">
              <a:spcAft>
                <a:spcPts val="600"/>
              </a:spcAft>
            </a:pPr>
            <a:endParaRPr lang="it-IT" sz="1600" b="1" dirty="0">
              <a:solidFill>
                <a:srgbClr val="0070C0"/>
              </a:solidFill>
              <a:ea typeface="Calibri"/>
              <a:cs typeface="Times New Roman"/>
            </a:endParaRPr>
          </a:p>
        </p:txBody>
      </p:sp>
      <p:pic>
        <p:nvPicPr>
          <p:cNvPr id="7" name="Immagine 6">
            <a:extLst>
              <a:ext uri="{FF2B5EF4-FFF2-40B4-BE49-F238E27FC236}">
                <a16:creationId xmlns:a16="http://schemas.microsoft.com/office/drawing/2014/main" xmlns="" id="{65D26981-0A26-4B41-BD34-48CAD1618D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1486" y="3991347"/>
            <a:ext cx="2751060" cy="2200847"/>
          </a:xfrm>
          <a:prstGeom prst="rect">
            <a:avLst/>
          </a:prstGeom>
        </p:spPr>
      </p:pic>
      <p:pic>
        <p:nvPicPr>
          <p:cNvPr id="11" name="Immagine 10">
            <a:extLst>
              <a:ext uri="{FF2B5EF4-FFF2-40B4-BE49-F238E27FC236}">
                <a16:creationId xmlns:a16="http://schemas.microsoft.com/office/drawing/2014/main" xmlns="" id="{55956AC6-E80F-41AA-8A4B-4B2399F4D3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3991919"/>
            <a:ext cx="2751060" cy="2200274"/>
          </a:xfrm>
          <a:prstGeom prst="rect">
            <a:avLst/>
          </a:prstGeom>
        </p:spPr>
      </p:pic>
    </p:spTree>
    <p:extLst>
      <p:ext uri="{BB962C8B-B14F-4D97-AF65-F5344CB8AC3E}">
        <p14:creationId xmlns:p14="http://schemas.microsoft.com/office/powerpoint/2010/main" val="20669758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dissolv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ssolv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8F067AD-6F96-E64A-89AE-41A4C3A2C3E2}"/>
              </a:ext>
            </a:extLst>
          </p:cNvPr>
          <p:cNvSpPr>
            <a:spLocks noGrp="1"/>
          </p:cNvSpPr>
          <p:nvPr>
            <p:ph type="title"/>
          </p:nvPr>
        </p:nvSpPr>
        <p:spPr/>
        <p:txBody>
          <a:bodyPr/>
          <a:lstStyle/>
          <a:p>
            <a:endParaRPr lang="it-IT" dirty="0"/>
          </a:p>
        </p:txBody>
      </p:sp>
      <p:sp>
        <p:nvSpPr>
          <p:cNvPr id="6" name="CasellaDiTesto 5">
            <a:extLst>
              <a:ext uri="{FF2B5EF4-FFF2-40B4-BE49-F238E27FC236}">
                <a16:creationId xmlns:a16="http://schemas.microsoft.com/office/drawing/2014/main" xmlns="" id="{F7C9FE2F-03E9-044F-B50B-CACD1014373C}"/>
              </a:ext>
            </a:extLst>
          </p:cNvPr>
          <p:cNvSpPr txBox="1"/>
          <p:nvPr/>
        </p:nvSpPr>
        <p:spPr>
          <a:xfrm>
            <a:off x="2718127" y="260648"/>
            <a:ext cx="3693958" cy="584775"/>
          </a:xfrm>
          <a:prstGeom prst="rect">
            <a:avLst/>
          </a:prstGeom>
          <a:noFill/>
        </p:spPr>
        <p:txBody>
          <a:bodyPr wrap="square" rtlCol="0">
            <a:spAutoFit/>
          </a:bodyPr>
          <a:lstStyle/>
          <a:p>
            <a:pPr algn="ctr"/>
            <a:r>
              <a:rPr lang="it-IT" sz="3200" b="1" dirty="0">
                <a:solidFill>
                  <a:schemeClr val="accent1">
                    <a:lumMod val="50000"/>
                  </a:schemeClr>
                </a:solidFill>
                <a:cs typeface="Arial" panose="020B0604020202020204" pitchFamily="34" charset="0"/>
              </a:rPr>
              <a:t>OBIETTIVI </a:t>
            </a:r>
          </a:p>
        </p:txBody>
      </p:sp>
      <p:sp>
        <p:nvSpPr>
          <p:cNvPr id="8" name="Rectangle 1">
            <a:extLst>
              <a:ext uri="{FF2B5EF4-FFF2-40B4-BE49-F238E27FC236}">
                <a16:creationId xmlns:a16="http://schemas.microsoft.com/office/drawing/2014/main" xmlns="" id="{0ED43DF2-985E-2744-A1DE-A8993B7CBBA9}"/>
              </a:ext>
            </a:extLst>
          </p:cNvPr>
          <p:cNvSpPr>
            <a:spLocks noChangeArrowheads="1"/>
          </p:cNvSpPr>
          <p:nvPr/>
        </p:nvSpPr>
        <p:spPr bwMode="auto">
          <a:xfrm>
            <a:off x="1178941" y="3722547"/>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0" name="CasellaDiTesto 9"/>
          <p:cNvSpPr txBox="1"/>
          <p:nvPr/>
        </p:nvSpPr>
        <p:spPr>
          <a:xfrm>
            <a:off x="649112" y="883746"/>
            <a:ext cx="7845776" cy="3016210"/>
          </a:xfrm>
          <a:prstGeom prst="rect">
            <a:avLst/>
          </a:prstGeom>
          <a:noFill/>
        </p:spPr>
        <p:txBody>
          <a:bodyPr wrap="square" rtlCol="0">
            <a:spAutoFit/>
          </a:bodyPr>
          <a:lstStyle/>
          <a:p>
            <a:pPr algn="just">
              <a:lnSpc>
                <a:spcPct val="150000"/>
              </a:lnSpc>
              <a:spcAft>
                <a:spcPts val="600"/>
              </a:spcAft>
            </a:pPr>
            <a:r>
              <a:rPr lang="it-IT" sz="2000" b="1" dirty="0">
                <a:solidFill>
                  <a:schemeClr val="accent1">
                    <a:lumMod val="50000"/>
                  </a:schemeClr>
                </a:solidFill>
              </a:rPr>
              <a:t>OBIETTIVO PRIMARIO</a:t>
            </a:r>
          </a:p>
          <a:p>
            <a:pPr marL="342900" lvl="0" indent="-342900" algn="just">
              <a:lnSpc>
                <a:spcPct val="150000"/>
              </a:lnSpc>
              <a:buClr>
                <a:schemeClr val="accent1">
                  <a:lumMod val="75000"/>
                </a:schemeClr>
              </a:buClr>
              <a:buFont typeface="Wingdings" panose="05000000000000000000" pitchFamily="2" charset="2"/>
              <a:buChar char="ü"/>
            </a:pPr>
            <a:r>
              <a:rPr lang="it-IT" dirty="0"/>
              <a:t>creare un registro elettronico nazionale che raccolga, prospetticamente, dati relativi alle caratteristiche dei soggetti sottoposti a ESD per EGC, alle ESD effettuate, alle caratteristiche istologiche e ai relativi esiti clinici, per valutare efficacia e sicurezza delle ESD nel trattamento delle lesioni neoplastiche precoci dello stomaco nel lungo e nel breve termine</a:t>
            </a:r>
          </a:p>
          <a:p>
            <a:pPr lvl="0" algn="just"/>
            <a:endParaRPr lang="it-IT" sz="2000" dirty="0"/>
          </a:p>
        </p:txBody>
      </p:sp>
      <p:sp>
        <p:nvSpPr>
          <p:cNvPr id="9" name="CasellaDiTesto 8">
            <a:extLst>
              <a:ext uri="{FF2B5EF4-FFF2-40B4-BE49-F238E27FC236}">
                <a16:creationId xmlns:a16="http://schemas.microsoft.com/office/drawing/2014/main" xmlns="" id="{2A36A011-369C-4136-9F4E-CA0F0CAD8DD8}"/>
              </a:ext>
            </a:extLst>
          </p:cNvPr>
          <p:cNvSpPr txBox="1"/>
          <p:nvPr/>
        </p:nvSpPr>
        <p:spPr>
          <a:xfrm>
            <a:off x="107504" y="6381328"/>
            <a:ext cx="6836167" cy="369332"/>
          </a:xfrm>
          <a:prstGeom prst="rect">
            <a:avLst/>
          </a:prstGeom>
          <a:noFill/>
        </p:spPr>
        <p:txBody>
          <a:bodyPr wrap="none" rtlCol="0">
            <a:spAutoFit/>
          </a:bodyPr>
          <a:lstStyle/>
          <a:p>
            <a:r>
              <a:rPr lang="it-IT" dirty="0"/>
              <a:t>REGISTRO SIED: Efficacia e Sicurezza delle ESD dello stomaco</a:t>
            </a:r>
          </a:p>
        </p:txBody>
      </p:sp>
      <p:pic>
        <p:nvPicPr>
          <p:cNvPr id="5" name="Immagine 4">
            <a:extLst>
              <a:ext uri="{FF2B5EF4-FFF2-40B4-BE49-F238E27FC236}">
                <a16:creationId xmlns:a16="http://schemas.microsoft.com/office/drawing/2014/main" xmlns="" id="{AB2C5A82-46A7-4FFE-B32B-C33DD6F4B6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1880" y="3544512"/>
            <a:ext cx="3021359" cy="2417087"/>
          </a:xfrm>
          <a:prstGeom prst="rect">
            <a:avLst/>
          </a:prstGeom>
        </p:spPr>
      </p:pic>
      <p:pic>
        <p:nvPicPr>
          <p:cNvPr id="11" name="Immagine 10">
            <a:extLst>
              <a:ext uri="{FF2B5EF4-FFF2-40B4-BE49-F238E27FC236}">
                <a16:creationId xmlns:a16="http://schemas.microsoft.com/office/drawing/2014/main" xmlns="" id="{56FDE3EA-D9DF-4471-9C2E-10D7A43F40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3700" y="3557167"/>
            <a:ext cx="3021359" cy="2417087"/>
          </a:xfrm>
          <a:prstGeom prst="rect">
            <a:avLst/>
          </a:prstGeom>
        </p:spPr>
      </p:pic>
    </p:spTree>
    <p:extLst>
      <p:ext uri="{BB962C8B-B14F-4D97-AF65-F5344CB8AC3E}">
        <p14:creationId xmlns:p14="http://schemas.microsoft.com/office/powerpoint/2010/main" val="2267342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8F067AD-6F96-E64A-89AE-41A4C3A2C3E2}"/>
              </a:ext>
            </a:extLst>
          </p:cNvPr>
          <p:cNvSpPr>
            <a:spLocks noGrp="1"/>
          </p:cNvSpPr>
          <p:nvPr>
            <p:ph type="title"/>
          </p:nvPr>
        </p:nvSpPr>
        <p:spPr/>
        <p:txBody>
          <a:bodyPr/>
          <a:lstStyle/>
          <a:p>
            <a:endParaRPr lang="it-IT" dirty="0"/>
          </a:p>
        </p:txBody>
      </p:sp>
      <p:sp>
        <p:nvSpPr>
          <p:cNvPr id="8" name="Rectangle 1">
            <a:extLst>
              <a:ext uri="{FF2B5EF4-FFF2-40B4-BE49-F238E27FC236}">
                <a16:creationId xmlns:a16="http://schemas.microsoft.com/office/drawing/2014/main" xmlns="" id="{0ED43DF2-985E-2744-A1DE-A8993B7CBBA9}"/>
              </a:ext>
            </a:extLst>
          </p:cNvPr>
          <p:cNvSpPr>
            <a:spLocks noChangeArrowheads="1"/>
          </p:cNvSpPr>
          <p:nvPr/>
        </p:nvSpPr>
        <p:spPr bwMode="auto">
          <a:xfrm>
            <a:off x="1178941" y="3722547"/>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0" name="CasellaDiTesto 9"/>
          <p:cNvSpPr txBox="1"/>
          <p:nvPr/>
        </p:nvSpPr>
        <p:spPr>
          <a:xfrm>
            <a:off x="251520" y="980728"/>
            <a:ext cx="8640959" cy="5281574"/>
          </a:xfrm>
          <a:prstGeom prst="rect">
            <a:avLst/>
          </a:prstGeom>
          <a:noFill/>
        </p:spPr>
        <p:txBody>
          <a:bodyPr wrap="square" rtlCol="0">
            <a:spAutoFit/>
          </a:bodyPr>
          <a:lstStyle/>
          <a:p>
            <a:pPr algn="just">
              <a:lnSpc>
                <a:spcPct val="150000"/>
              </a:lnSpc>
              <a:spcAft>
                <a:spcPts val="600"/>
              </a:spcAft>
              <a:buClr>
                <a:schemeClr val="tx2"/>
              </a:buClr>
            </a:pPr>
            <a:r>
              <a:rPr lang="it-IT" sz="2000" b="1" dirty="0">
                <a:solidFill>
                  <a:schemeClr val="accent1">
                    <a:lumMod val="50000"/>
                  </a:schemeClr>
                </a:solidFill>
              </a:rPr>
              <a:t>OBIETTIVI SECONDARI</a:t>
            </a:r>
          </a:p>
          <a:p>
            <a:pPr algn="just">
              <a:lnSpc>
                <a:spcPct val="150000"/>
              </a:lnSpc>
              <a:spcAft>
                <a:spcPts val="600"/>
              </a:spcAft>
              <a:buClr>
                <a:schemeClr val="tx2"/>
              </a:buClr>
            </a:pPr>
            <a:endParaRPr lang="it-IT" sz="2000" b="1" dirty="0">
              <a:solidFill>
                <a:schemeClr val="accent1">
                  <a:lumMod val="50000"/>
                </a:schemeClr>
              </a:solidFill>
            </a:endParaRPr>
          </a:p>
          <a:p>
            <a:pPr marL="342900" lvl="0" indent="-342900" algn="just">
              <a:lnSpc>
                <a:spcPct val="150000"/>
              </a:lnSpc>
              <a:spcAft>
                <a:spcPts val="0"/>
              </a:spcAft>
              <a:buClr>
                <a:schemeClr val="tx2"/>
              </a:buClr>
              <a:buFont typeface="Wingdings" panose="05000000000000000000" pitchFamily="2" charset="2"/>
              <a:buChar char="ü"/>
            </a:pPr>
            <a:r>
              <a:rPr lang="it-IT" u="sng" dirty="0"/>
              <a:t>Valutare</a:t>
            </a:r>
            <a:r>
              <a:rPr lang="it-IT" dirty="0"/>
              <a:t> l’appropriatezza delle indicazioni alla ESD gastrica</a:t>
            </a:r>
          </a:p>
          <a:p>
            <a:pPr marL="342900" lvl="0" indent="-342900" algn="just">
              <a:lnSpc>
                <a:spcPct val="150000"/>
              </a:lnSpc>
              <a:spcAft>
                <a:spcPts val="0"/>
              </a:spcAft>
              <a:buClr>
                <a:schemeClr val="tx2"/>
              </a:buClr>
              <a:buFont typeface="Wingdings" panose="05000000000000000000" pitchFamily="2" charset="2"/>
              <a:buChar char="ü"/>
            </a:pPr>
            <a:r>
              <a:rPr lang="it-IT" u="sng" dirty="0"/>
              <a:t>Valutare i</a:t>
            </a:r>
            <a:r>
              <a:rPr lang="it-IT" dirty="0"/>
              <a:t>l tasso di lesioni «</a:t>
            </a:r>
            <a:r>
              <a:rPr lang="it-IT" dirty="0" err="1"/>
              <a:t>missed</a:t>
            </a:r>
            <a:r>
              <a:rPr lang="it-IT" dirty="0"/>
              <a:t>» sincrone e lesioni </a:t>
            </a:r>
            <a:r>
              <a:rPr lang="it-IT" dirty="0" err="1"/>
              <a:t>metacrone</a:t>
            </a:r>
            <a:r>
              <a:rPr lang="it-IT" dirty="0"/>
              <a:t> in corso di follow-up e la eventuale presenza di altri fattori </a:t>
            </a:r>
          </a:p>
          <a:p>
            <a:pPr marL="342900" lvl="0" indent="-342900" algn="just">
              <a:lnSpc>
                <a:spcPct val="150000"/>
              </a:lnSpc>
              <a:spcAft>
                <a:spcPts val="0"/>
              </a:spcAft>
              <a:buClr>
                <a:schemeClr val="tx2"/>
              </a:buClr>
              <a:buFont typeface="Wingdings" panose="05000000000000000000" pitchFamily="2" charset="2"/>
              <a:buChar char="ü"/>
            </a:pPr>
            <a:r>
              <a:rPr lang="it-IT" u="sng" dirty="0"/>
              <a:t>Valutare</a:t>
            </a:r>
            <a:r>
              <a:rPr lang="it-IT" dirty="0"/>
              <a:t> il tasso di recidiva locale, intesa come recidiva sulla sede di resezione iniziale</a:t>
            </a:r>
          </a:p>
          <a:p>
            <a:pPr marL="342900" lvl="0" indent="-342900" algn="just">
              <a:lnSpc>
                <a:spcPct val="150000"/>
              </a:lnSpc>
              <a:spcAft>
                <a:spcPts val="0"/>
              </a:spcAft>
              <a:buClr>
                <a:schemeClr val="tx2"/>
              </a:buClr>
              <a:buFont typeface="Wingdings" panose="05000000000000000000" pitchFamily="2" charset="2"/>
              <a:buChar char="ü"/>
            </a:pPr>
            <a:r>
              <a:rPr lang="it-IT" u="sng" dirty="0"/>
              <a:t>Valutare</a:t>
            </a:r>
            <a:r>
              <a:rPr lang="it-IT" dirty="0"/>
              <a:t> la presenza di eventuali fattori predittivi di fallimento del trattamento endoscopico, inteso come insuccesso nella resezione «en bloc» o R0</a:t>
            </a:r>
          </a:p>
          <a:p>
            <a:pPr marL="342900" lvl="0" indent="-342900" algn="just">
              <a:lnSpc>
                <a:spcPct val="150000"/>
              </a:lnSpc>
              <a:spcAft>
                <a:spcPts val="0"/>
              </a:spcAft>
              <a:buClr>
                <a:schemeClr val="tx2"/>
              </a:buClr>
              <a:buFont typeface="Wingdings" panose="05000000000000000000" pitchFamily="2" charset="2"/>
              <a:buChar char="ü"/>
            </a:pPr>
            <a:r>
              <a:rPr lang="it-IT" u="sng" dirty="0"/>
              <a:t>Valutare</a:t>
            </a:r>
            <a:r>
              <a:rPr lang="it-IT" dirty="0"/>
              <a:t> la presenza di eventuali fattori predittivi di metastasi linfonodali</a:t>
            </a:r>
          </a:p>
          <a:p>
            <a:pPr marL="342900" lvl="0" indent="-342900" algn="just">
              <a:lnSpc>
                <a:spcPct val="150000"/>
              </a:lnSpc>
              <a:spcAft>
                <a:spcPts val="0"/>
              </a:spcAft>
              <a:buClr>
                <a:schemeClr val="tx2"/>
              </a:buClr>
              <a:buFont typeface="Wingdings" panose="05000000000000000000" pitchFamily="2" charset="2"/>
              <a:buChar char="ü"/>
            </a:pPr>
            <a:endParaRPr lang="it-IT"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Clr>
                <a:schemeClr val="tx2"/>
              </a:buClr>
              <a:buFont typeface="Wingdings" panose="05000000000000000000" pitchFamily="2" charset="2"/>
              <a:buChar char="ü"/>
            </a:pPr>
            <a:endParaRPr lang="it-IT"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CasellaDiTesto 8">
            <a:extLst>
              <a:ext uri="{FF2B5EF4-FFF2-40B4-BE49-F238E27FC236}">
                <a16:creationId xmlns:a16="http://schemas.microsoft.com/office/drawing/2014/main" xmlns="" id="{25F26929-0273-4749-B9D4-9D598E5C664C}"/>
              </a:ext>
            </a:extLst>
          </p:cNvPr>
          <p:cNvSpPr txBox="1"/>
          <p:nvPr/>
        </p:nvSpPr>
        <p:spPr>
          <a:xfrm>
            <a:off x="107504" y="6381328"/>
            <a:ext cx="6836167" cy="369332"/>
          </a:xfrm>
          <a:prstGeom prst="rect">
            <a:avLst/>
          </a:prstGeom>
          <a:noFill/>
        </p:spPr>
        <p:txBody>
          <a:bodyPr wrap="none" rtlCol="0">
            <a:spAutoFit/>
          </a:bodyPr>
          <a:lstStyle/>
          <a:p>
            <a:r>
              <a:rPr lang="it-IT" dirty="0"/>
              <a:t>REGISTRO SIED: Efficacia e Sicurezza delle ESD dello stomaco</a:t>
            </a:r>
          </a:p>
        </p:txBody>
      </p:sp>
      <p:sp>
        <p:nvSpPr>
          <p:cNvPr id="11" name="CasellaDiTesto 10">
            <a:extLst>
              <a:ext uri="{FF2B5EF4-FFF2-40B4-BE49-F238E27FC236}">
                <a16:creationId xmlns:a16="http://schemas.microsoft.com/office/drawing/2014/main" xmlns="" id="{C58DB950-233C-4807-A1D6-67A4D01BE42A}"/>
              </a:ext>
            </a:extLst>
          </p:cNvPr>
          <p:cNvSpPr txBox="1"/>
          <p:nvPr/>
        </p:nvSpPr>
        <p:spPr>
          <a:xfrm>
            <a:off x="2718127" y="260648"/>
            <a:ext cx="3693958" cy="584775"/>
          </a:xfrm>
          <a:prstGeom prst="rect">
            <a:avLst/>
          </a:prstGeom>
          <a:noFill/>
        </p:spPr>
        <p:txBody>
          <a:bodyPr wrap="square" rtlCol="0">
            <a:spAutoFit/>
          </a:bodyPr>
          <a:lstStyle/>
          <a:p>
            <a:pPr algn="ctr"/>
            <a:r>
              <a:rPr lang="it-IT" sz="3200" b="1" dirty="0">
                <a:solidFill>
                  <a:schemeClr val="accent1">
                    <a:lumMod val="50000"/>
                  </a:schemeClr>
                </a:solidFill>
                <a:cs typeface="Arial" panose="020B0604020202020204" pitchFamily="34" charset="0"/>
              </a:rPr>
              <a:t>OBIETTIVI </a:t>
            </a:r>
          </a:p>
        </p:txBody>
      </p:sp>
      <p:pic>
        <p:nvPicPr>
          <p:cNvPr id="4" name="Immagine 3">
            <a:extLst>
              <a:ext uri="{FF2B5EF4-FFF2-40B4-BE49-F238E27FC236}">
                <a16:creationId xmlns:a16="http://schemas.microsoft.com/office/drawing/2014/main" xmlns="" id="{BBFD1D10-DCE0-48C7-99CF-BFCD93F5E8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1886" y="189394"/>
            <a:ext cx="2314340" cy="1735755"/>
          </a:xfrm>
          <a:prstGeom prst="rect">
            <a:avLst/>
          </a:prstGeom>
        </p:spPr>
      </p:pic>
    </p:spTree>
    <p:extLst>
      <p:ext uri="{BB962C8B-B14F-4D97-AF65-F5344CB8AC3E}">
        <p14:creationId xmlns:p14="http://schemas.microsoft.com/office/powerpoint/2010/main" val="296129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fade">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fade">
                                      <p:cBhvr>
                                        <p:cTn id="2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8F067AD-6F96-E64A-89AE-41A4C3A2C3E2}"/>
              </a:ext>
            </a:extLst>
          </p:cNvPr>
          <p:cNvSpPr>
            <a:spLocks noGrp="1"/>
          </p:cNvSpPr>
          <p:nvPr>
            <p:ph type="title"/>
          </p:nvPr>
        </p:nvSpPr>
        <p:spPr/>
        <p:txBody>
          <a:bodyPr/>
          <a:lstStyle/>
          <a:p>
            <a:endParaRPr lang="it-IT" dirty="0"/>
          </a:p>
        </p:txBody>
      </p:sp>
      <p:sp>
        <p:nvSpPr>
          <p:cNvPr id="6" name="CasellaDiTesto 5">
            <a:extLst>
              <a:ext uri="{FF2B5EF4-FFF2-40B4-BE49-F238E27FC236}">
                <a16:creationId xmlns:a16="http://schemas.microsoft.com/office/drawing/2014/main" xmlns="" id="{F7C9FE2F-03E9-044F-B50B-CACD1014373C}"/>
              </a:ext>
            </a:extLst>
          </p:cNvPr>
          <p:cNvSpPr txBox="1"/>
          <p:nvPr/>
        </p:nvSpPr>
        <p:spPr>
          <a:xfrm>
            <a:off x="1691680" y="262389"/>
            <a:ext cx="5776761" cy="584775"/>
          </a:xfrm>
          <a:prstGeom prst="rect">
            <a:avLst/>
          </a:prstGeom>
          <a:noFill/>
        </p:spPr>
        <p:txBody>
          <a:bodyPr wrap="square" rtlCol="0">
            <a:spAutoFit/>
          </a:bodyPr>
          <a:lstStyle/>
          <a:p>
            <a:pPr algn="ctr"/>
            <a:r>
              <a:rPr lang="it-IT" sz="3200" b="1" dirty="0">
                <a:solidFill>
                  <a:schemeClr val="accent1">
                    <a:lumMod val="50000"/>
                  </a:schemeClr>
                </a:solidFill>
              </a:rPr>
              <a:t>CRITERI DI INCLUSIONE </a:t>
            </a:r>
          </a:p>
        </p:txBody>
      </p:sp>
      <p:sp>
        <p:nvSpPr>
          <p:cNvPr id="8" name="Rectangle 1">
            <a:extLst>
              <a:ext uri="{FF2B5EF4-FFF2-40B4-BE49-F238E27FC236}">
                <a16:creationId xmlns:a16="http://schemas.microsoft.com/office/drawing/2014/main" xmlns="" id="{0ED43DF2-985E-2744-A1DE-A8993B7CBBA9}"/>
              </a:ext>
            </a:extLst>
          </p:cNvPr>
          <p:cNvSpPr>
            <a:spLocks noChangeArrowheads="1"/>
          </p:cNvSpPr>
          <p:nvPr/>
        </p:nvSpPr>
        <p:spPr bwMode="auto">
          <a:xfrm>
            <a:off x="1178941" y="3722547"/>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0" name="CasellaDiTesto 9"/>
          <p:cNvSpPr txBox="1"/>
          <p:nvPr/>
        </p:nvSpPr>
        <p:spPr>
          <a:xfrm>
            <a:off x="328962" y="1615002"/>
            <a:ext cx="6947224" cy="3308598"/>
          </a:xfrm>
          <a:prstGeom prst="rect">
            <a:avLst/>
          </a:prstGeom>
          <a:noFill/>
        </p:spPr>
        <p:txBody>
          <a:bodyPr wrap="square" rtlCol="0">
            <a:spAutoFit/>
          </a:bodyPr>
          <a:lstStyle/>
          <a:p>
            <a:pPr marL="342900" lvl="0" indent="-342900" algn="just">
              <a:lnSpc>
                <a:spcPct val="150000"/>
              </a:lnSpc>
              <a:spcBef>
                <a:spcPts val="1200"/>
              </a:spcBef>
              <a:spcAft>
                <a:spcPts val="0"/>
              </a:spcAft>
              <a:buClr>
                <a:schemeClr val="tx2"/>
              </a:buClr>
              <a:buFont typeface="Wingdings" panose="05000000000000000000" pitchFamily="2" charset="2"/>
              <a:buChar char="ü"/>
            </a:pPr>
            <a:r>
              <a:rPr lang="it-IT" dirty="0"/>
              <a:t>Età &gt; 18 anni.</a:t>
            </a:r>
            <a:endParaRPr lang="it-IT" sz="1600" dirty="0"/>
          </a:p>
          <a:p>
            <a:pPr marL="342900" lvl="0" indent="-342900" algn="just">
              <a:lnSpc>
                <a:spcPct val="150000"/>
              </a:lnSpc>
              <a:spcAft>
                <a:spcPts val="0"/>
              </a:spcAft>
              <a:buClr>
                <a:schemeClr val="tx2"/>
              </a:buClr>
              <a:buFont typeface="Wingdings" panose="05000000000000000000" pitchFamily="2" charset="2"/>
              <a:buChar char="ü"/>
            </a:pPr>
            <a:r>
              <a:rPr lang="it-IT" dirty="0" err="1"/>
              <a:t>Dx</a:t>
            </a:r>
            <a:r>
              <a:rPr lang="it-IT" dirty="0"/>
              <a:t> endoscopica e istologica di lesione neoplastica superficiale dello stomaco per la quale la ESD è considerata curativa in accordo con le attuali linee guida</a:t>
            </a:r>
            <a:endParaRPr lang="it-IT" sz="1600" dirty="0"/>
          </a:p>
          <a:p>
            <a:pPr marL="342900" lvl="0" indent="-342900" algn="just">
              <a:lnSpc>
                <a:spcPct val="150000"/>
              </a:lnSpc>
              <a:spcAft>
                <a:spcPts val="0"/>
              </a:spcAft>
              <a:buClr>
                <a:schemeClr val="tx2"/>
              </a:buClr>
              <a:buFont typeface="Wingdings" panose="05000000000000000000" pitchFamily="2" charset="2"/>
              <a:buChar char="ü"/>
            </a:pPr>
            <a:r>
              <a:rPr lang="it-IT" dirty="0" err="1"/>
              <a:t>Dx</a:t>
            </a:r>
            <a:r>
              <a:rPr lang="it-IT" dirty="0"/>
              <a:t> di lesione neoplastica dello stomaco al di fuori dei criteri di curabilità se il paziente è «</a:t>
            </a:r>
            <a:r>
              <a:rPr lang="it-IT" dirty="0" err="1"/>
              <a:t>unfit</a:t>
            </a:r>
            <a:r>
              <a:rPr lang="it-IT" dirty="0"/>
              <a:t> for surgery»</a:t>
            </a:r>
            <a:endParaRPr lang="it-IT" sz="1600" dirty="0"/>
          </a:p>
          <a:p>
            <a:pPr marL="342900" lvl="0" indent="-342900" algn="just">
              <a:lnSpc>
                <a:spcPct val="150000"/>
              </a:lnSpc>
              <a:spcAft>
                <a:spcPts val="0"/>
              </a:spcAft>
              <a:buClr>
                <a:schemeClr val="tx2"/>
              </a:buClr>
              <a:buFont typeface="Wingdings" panose="05000000000000000000" pitchFamily="2" charset="2"/>
              <a:buChar char="ü"/>
            </a:pPr>
            <a:r>
              <a:rPr lang="it-IT" dirty="0"/>
              <a:t>Consenso informato valido</a:t>
            </a:r>
          </a:p>
          <a:p>
            <a:pPr marL="342900" lvl="0" indent="-342900" algn="just">
              <a:buClr>
                <a:schemeClr val="tx2"/>
              </a:buClr>
              <a:buFont typeface="Wingdings" panose="05000000000000000000" pitchFamily="2" charset="2"/>
              <a:buChar char="ü"/>
            </a:pPr>
            <a:endParaRPr lang="it-IT" sz="2000" dirty="0"/>
          </a:p>
        </p:txBody>
      </p:sp>
      <p:sp>
        <p:nvSpPr>
          <p:cNvPr id="9" name="CasellaDiTesto 8">
            <a:extLst>
              <a:ext uri="{FF2B5EF4-FFF2-40B4-BE49-F238E27FC236}">
                <a16:creationId xmlns:a16="http://schemas.microsoft.com/office/drawing/2014/main" xmlns="" id="{438A3AB6-13DB-43DF-9AA4-3AB66CC95100}"/>
              </a:ext>
            </a:extLst>
          </p:cNvPr>
          <p:cNvSpPr txBox="1"/>
          <p:nvPr/>
        </p:nvSpPr>
        <p:spPr>
          <a:xfrm>
            <a:off x="107504" y="6381328"/>
            <a:ext cx="6836167" cy="369332"/>
          </a:xfrm>
          <a:prstGeom prst="rect">
            <a:avLst/>
          </a:prstGeom>
          <a:noFill/>
        </p:spPr>
        <p:txBody>
          <a:bodyPr wrap="none" rtlCol="0">
            <a:spAutoFit/>
          </a:bodyPr>
          <a:lstStyle/>
          <a:p>
            <a:r>
              <a:rPr lang="it-IT" dirty="0"/>
              <a:t>REGISTRO SIED: Efficacia e Sicurezza delle ESD dello stomaco</a:t>
            </a:r>
          </a:p>
        </p:txBody>
      </p:sp>
      <p:pic>
        <p:nvPicPr>
          <p:cNvPr id="4" name="Immagine 3">
            <a:extLst>
              <a:ext uri="{FF2B5EF4-FFF2-40B4-BE49-F238E27FC236}">
                <a16:creationId xmlns:a16="http://schemas.microsoft.com/office/drawing/2014/main" xmlns="" id="{C9A8837F-F7A3-4040-8DCE-8DA7862809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985" t="14048" r="19132"/>
          <a:stretch/>
        </p:blipFill>
        <p:spPr>
          <a:xfrm rot="10800000">
            <a:off x="6943671" y="4040639"/>
            <a:ext cx="1584176" cy="2089089"/>
          </a:xfrm>
          <a:prstGeom prst="rect">
            <a:avLst/>
          </a:prstGeom>
        </p:spPr>
      </p:pic>
    </p:spTree>
    <p:extLst>
      <p:ext uri="{BB962C8B-B14F-4D97-AF65-F5344CB8AC3E}">
        <p14:creationId xmlns:p14="http://schemas.microsoft.com/office/powerpoint/2010/main" val="2619170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8F067AD-6F96-E64A-89AE-41A4C3A2C3E2}"/>
              </a:ext>
            </a:extLst>
          </p:cNvPr>
          <p:cNvSpPr>
            <a:spLocks noGrp="1"/>
          </p:cNvSpPr>
          <p:nvPr>
            <p:ph type="title"/>
          </p:nvPr>
        </p:nvSpPr>
        <p:spPr/>
        <p:txBody>
          <a:bodyPr/>
          <a:lstStyle/>
          <a:p>
            <a:endParaRPr lang="it-IT" dirty="0"/>
          </a:p>
        </p:txBody>
      </p:sp>
      <p:sp>
        <p:nvSpPr>
          <p:cNvPr id="6" name="CasellaDiTesto 5">
            <a:extLst>
              <a:ext uri="{FF2B5EF4-FFF2-40B4-BE49-F238E27FC236}">
                <a16:creationId xmlns:a16="http://schemas.microsoft.com/office/drawing/2014/main" xmlns="" id="{F7C9FE2F-03E9-044F-B50B-CACD1014373C}"/>
              </a:ext>
            </a:extLst>
          </p:cNvPr>
          <p:cNvSpPr txBox="1"/>
          <p:nvPr/>
        </p:nvSpPr>
        <p:spPr>
          <a:xfrm>
            <a:off x="1475656" y="262389"/>
            <a:ext cx="5776761" cy="584775"/>
          </a:xfrm>
          <a:prstGeom prst="rect">
            <a:avLst/>
          </a:prstGeom>
          <a:noFill/>
        </p:spPr>
        <p:txBody>
          <a:bodyPr wrap="square" rtlCol="0">
            <a:spAutoFit/>
          </a:bodyPr>
          <a:lstStyle/>
          <a:p>
            <a:pPr algn="ctr"/>
            <a:r>
              <a:rPr lang="it-IT" sz="3200" b="1" dirty="0">
                <a:solidFill>
                  <a:schemeClr val="accent1">
                    <a:lumMod val="50000"/>
                  </a:schemeClr>
                </a:solidFill>
              </a:rPr>
              <a:t>CRITERI DI ESCLUSIONE </a:t>
            </a:r>
          </a:p>
        </p:txBody>
      </p:sp>
      <p:sp>
        <p:nvSpPr>
          <p:cNvPr id="8" name="Rectangle 1">
            <a:extLst>
              <a:ext uri="{FF2B5EF4-FFF2-40B4-BE49-F238E27FC236}">
                <a16:creationId xmlns:a16="http://schemas.microsoft.com/office/drawing/2014/main" xmlns="" id="{0ED43DF2-985E-2744-A1DE-A8993B7CBBA9}"/>
              </a:ext>
            </a:extLst>
          </p:cNvPr>
          <p:cNvSpPr>
            <a:spLocks noChangeArrowheads="1"/>
          </p:cNvSpPr>
          <p:nvPr/>
        </p:nvSpPr>
        <p:spPr bwMode="auto">
          <a:xfrm>
            <a:off x="1178941" y="3722547"/>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0" name="CasellaDiTesto 9"/>
          <p:cNvSpPr txBox="1"/>
          <p:nvPr/>
        </p:nvSpPr>
        <p:spPr>
          <a:xfrm>
            <a:off x="323528" y="1311771"/>
            <a:ext cx="8640960" cy="4705904"/>
          </a:xfrm>
          <a:prstGeom prst="rect">
            <a:avLst/>
          </a:prstGeom>
          <a:noFill/>
        </p:spPr>
        <p:txBody>
          <a:bodyPr wrap="square" rtlCol="0">
            <a:spAutoFit/>
          </a:bodyPr>
          <a:lstStyle/>
          <a:p>
            <a:pPr marL="342900" lvl="0" indent="-342900">
              <a:lnSpc>
                <a:spcPct val="115000"/>
              </a:lnSpc>
              <a:spcBef>
                <a:spcPts val="1200"/>
              </a:spcBef>
              <a:spcAft>
                <a:spcPts val="1000"/>
              </a:spcAft>
              <a:buClr>
                <a:schemeClr val="tx2"/>
              </a:buClr>
              <a:buFont typeface="Wingdings" panose="05000000000000000000" pitchFamily="2" charset="2"/>
              <a:buChar char="ü"/>
            </a:pPr>
            <a:r>
              <a:rPr lang="it-IT" dirty="0" err="1"/>
              <a:t>Dx</a:t>
            </a:r>
            <a:r>
              <a:rPr lang="it-IT" dirty="0"/>
              <a:t> finale di lesione non neoplastica</a:t>
            </a:r>
          </a:p>
          <a:p>
            <a:pPr marL="342900" lvl="0" indent="-342900">
              <a:lnSpc>
                <a:spcPct val="150000"/>
              </a:lnSpc>
              <a:spcBef>
                <a:spcPts val="1200"/>
              </a:spcBef>
              <a:spcAft>
                <a:spcPts val="1000"/>
              </a:spcAft>
              <a:buClr>
                <a:schemeClr val="tx2"/>
              </a:buClr>
              <a:buFont typeface="Wingdings" panose="05000000000000000000" pitchFamily="2" charset="2"/>
              <a:buChar char="ü"/>
            </a:pPr>
            <a:r>
              <a:rPr lang="it-IT" dirty="0"/>
              <a:t>Lesioni neoplastiche gastriche </a:t>
            </a:r>
            <a:r>
              <a:rPr lang="it-IT" dirty="0" smtClean="0"/>
              <a:t>al di fuori dei </a:t>
            </a:r>
            <a:r>
              <a:rPr lang="it-IT" dirty="0"/>
              <a:t>criteri di </a:t>
            </a:r>
            <a:r>
              <a:rPr lang="it-IT" dirty="0" err="1" smtClean="0"/>
              <a:t>curatività</a:t>
            </a:r>
            <a:r>
              <a:rPr lang="it-IT" dirty="0" smtClean="0"/>
              <a:t> </a:t>
            </a:r>
            <a:r>
              <a:rPr lang="it-IT" dirty="0"/>
              <a:t>stabiliti dalla ESGE se il paziente è eleggibile a chirurgia</a:t>
            </a:r>
          </a:p>
          <a:p>
            <a:pPr marL="342900" lvl="0" indent="-342900" algn="just">
              <a:lnSpc>
                <a:spcPct val="150000"/>
              </a:lnSpc>
              <a:spcAft>
                <a:spcPts val="0"/>
              </a:spcAft>
              <a:buClr>
                <a:schemeClr val="tx2"/>
              </a:buClr>
              <a:buFont typeface="Wingdings" panose="05000000000000000000" pitchFamily="2" charset="2"/>
              <a:buChar char="ü"/>
            </a:pPr>
            <a:r>
              <a:rPr lang="it-IT" dirty="0" smtClean="0"/>
              <a:t>Evidenza </a:t>
            </a:r>
            <a:r>
              <a:rPr lang="it-IT" dirty="0"/>
              <a:t>di invasione della tonaca muscolare, di linfonodi patologici, di lesioni </a:t>
            </a:r>
            <a:r>
              <a:rPr lang="it-IT" dirty="0" smtClean="0"/>
              <a:t>metastatiche (nei casi dubbi sottoposti a EUS/TC)</a:t>
            </a:r>
            <a:endParaRPr lang="it-IT" sz="1600" dirty="0"/>
          </a:p>
          <a:p>
            <a:pPr marL="342900" lvl="0" indent="-342900">
              <a:lnSpc>
                <a:spcPct val="150000"/>
              </a:lnSpc>
              <a:spcBef>
                <a:spcPts val="1200"/>
              </a:spcBef>
              <a:spcAft>
                <a:spcPts val="1000"/>
              </a:spcAft>
              <a:buClr>
                <a:schemeClr val="tx2"/>
              </a:buClr>
              <a:buFont typeface="Wingdings" panose="05000000000000000000" pitchFamily="2" charset="2"/>
              <a:buChar char="ü"/>
            </a:pPr>
            <a:r>
              <a:rPr lang="it-IT" dirty="0"/>
              <a:t>Anamnesi positiva per neoplasia in altra </a:t>
            </a:r>
            <a:r>
              <a:rPr lang="it-IT" dirty="0" smtClean="0"/>
              <a:t>sede anatomica </a:t>
            </a:r>
            <a:r>
              <a:rPr lang="it-IT" dirty="0"/>
              <a:t>che </a:t>
            </a:r>
            <a:r>
              <a:rPr lang="it-IT" dirty="0" smtClean="0"/>
              <a:t>comporti </a:t>
            </a:r>
            <a:r>
              <a:rPr lang="it-IT" dirty="0"/>
              <a:t>pregiudizio alla prognosi</a:t>
            </a:r>
            <a:endParaRPr lang="it-IT" sz="1600" dirty="0"/>
          </a:p>
          <a:p>
            <a:pPr marL="342900" lvl="0" indent="-342900">
              <a:lnSpc>
                <a:spcPct val="115000"/>
              </a:lnSpc>
              <a:spcBef>
                <a:spcPts val="1200"/>
              </a:spcBef>
              <a:spcAft>
                <a:spcPts val="1000"/>
              </a:spcAft>
              <a:buClr>
                <a:schemeClr val="tx2"/>
              </a:buClr>
              <a:buFont typeface="Wingdings" panose="05000000000000000000" pitchFamily="2" charset="2"/>
              <a:buChar char="ü"/>
            </a:pPr>
            <a:r>
              <a:rPr lang="it-IT" dirty="0"/>
              <a:t>Concomitanti condizioni cliniche che pregiudichino la prognosi o determinino un rischio di complicanze anestesiologiche o procedurali (</a:t>
            </a:r>
            <a:r>
              <a:rPr lang="it-IT" dirty="0" smtClean="0"/>
              <a:t>emorragia, p.es) </a:t>
            </a:r>
            <a:r>
              <a:rPr lang="it-IT" dirty="0"/>
              <a:t>non sostenibile</a:t>
            </a:r>
            <a:endParaRPr lang="it-IT" sz="1600" dirty="0"/>
          </a:p>
        </p:txBody>
      </p:sp>
      <p:sp>
        <p:nvSpPr>
          <p:cNvPr id="11" name="CasellaDiTesto 10">
            <a:extLst>
              <a:ext uri="{FF2B5EF4-FFF2-40B4-BE49-F238E27FC236}">
                <a16:creationId xmlns:a16="http://schemas.microsoft.com/office/drawing/2014/main" xmlns="" id="{FCEE2AA5-5E9A-43D4-B44A-DF17830E70E4}"/>
              </a:ext>
            </a:extLst>
          </p:cNvPr>
          <p:cNvSpPr txBox="1"/>
          <p:nvPr/>
        </p:nvSpPr>
        <p:spPr>
          <a:xfrm>
            <a:off x="107504" y="6381328"/>
            <a:ext cx="6836167" cy="369332"/>
          </a:xfrm>
          <a:prstGeom prst="rect">
            <a:avLst/>
          </a:prstGeom>
          <a:noFill/>
        </p:spPr>
        <p:txBody>
          <a:bodyPr wrap="none" rtlCol="0">
            <a:spAutoFit/>
          </a:bodyPr>
          <a:lstStyle/>
          <a:p>
            <a:r>
              <a:rPr lang="it-IT" dirty="0"/>
              <a:t>REGISTRO SIED: Efficacia e Sicurezza delle ESD dello stomaco</a:t>
            </a:r>
          </a:p>
        </p:txBody>
      </p:sp>
      <p:pic>
        <p:nvPicPr>
          <p:cNvPr id="4" name="Immagine 3">
            <a:extLst>
              <a:ext uri="{FF2B5EF4-FFF2-40B4-BE49-F238E27FC236}">
                <a16:creationId xmlns:a16="http://schemas.microsoft.com/office/drawing/2014/main" xmlns="" id="{2CDB3EA6-DF31-46B8-9B28-6DD6268A22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6470" y="262389"/>
            <a:ext cx="1944216" cy="1458162"/>
          </a:xfrm>
          <a:prstGeom prst="rect">
            <a:avLst/>
          </a:prstGeom>
        </p:spPr>
      </p:pic>
    </p:spTree>
    <p:extLst>
      <p:ext uri="{BB962C8B-B14F-4D97-AF65-F5344CB8AC3E}">
        <p14:creationId xmlns:p14="http://schemas.microsoft.com/office/powerpoint/2010/main" val="352991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uttura predefinita">
  <a:themeElements>
    <a:clrScheme name="Struttura predefinita 14">
      <a:dk1>
        <a:srgbClr val="000000"/>
      </a:dk1>
      <a:lt1>
        <a:srgbClr val="FFFFFF"/>
      </a:lt1>
      <a:dk2>
        <a:srgbClr val="003366"/>
      </a:dk2>
      <a:lt2>
        <a:srgbClr val="4D4D4D"/>
      </a:lt2>
      <a:accent1>
        <a:srgbClr val="0099FF"/>
      </a:accent1>
      <a:accent2>
        <a:srgbClr val="CC6600"/>
      </a:accent2>
      <a:accent3>
        <a:srgbClr val="FFFFFF"/>
      </a:accent3>
      <a:accent4>
        <a:srgbClr val="000000"/>
      </a:accent4>
      <a:accent5>
        <a:srgbClr val="AACAFF"/>
      </a:accent5>
      <a:accent6>
        <a:srgbClr val="B95C00"/>
      </a:accent6>
      <a:hlink>
        <a:srgbClr val="000066"/>
      </a:hlink>
      <a:folHlink>
        <a:srgbClr val="003300"/>
      </a:folHlink>
    </a:clrScheme>
    <a:fontScheme name="Struttura predefinita">
      <a:majorFont>
        <a:latin typeface="Tahom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ruttura predefinita 13">
        <a:dk1>
          <a:srgbClr val="000000"/>
        </a:dk1>
        <a:lt1>
          <a:srgbClr val="FFFFFF"/>
        </a:lt1>
        <a:dk2>
          <a:srgbClr val="003366"/>
        </a:dk2>
        <a:lt2>
          <a:srgbClr val="4D4D4D"/>
        </a:lt2>
        <a:accent1>
          <a:srgbClr val="0099FF"/>
        </a:accent1>
        <a:accent2>
          <a:srgbClr val="008080"/>
        </a:accent2>
        <a:accent3>
          <a:srgbClr val="FFFFFF"/>
        </a:accent3>
        <a:accent4>
          <a:srgbClr val="000000"/>
        </a:accent4>
        <a:accent5>
          <a:srgbClr val="AACAFF"/>
        </a:accent5>
        <a:accent6>
          <a:srgbClr val="007373"/>
        </a:accent6>
        <a:hlink>
          <a:srgbClr val="000066"/>
        </a:hlink>
        <a:folHlink>
          <a:srgbClr val="003300"/>
        </a:folHlink>
      </a:clrScheme>
      <a:clrMap bg1="lt1" tx1="dk1" bg2="lt2" tx2="dk2" accent1="accent1" accent2="accent2" accent3="accent3" accent4="accent4" accent5="accent5" accent6="accent6" hlink="hlink" folHlink="folHlink"/>
    </a:extraClrScheme>
    <a:extraClrScheme>
      <a:clrScheme name="Struttura predefinita 14">
        <a:dk1>
          <a:srgbClr val="000000"/>
        </a:dk1>
        <a:lt1>
          <a:srgbClr val="FFFFFF"/>
        </a:lt1>
        <a:dk2>
          <a:srgbClr val="003366"/>
        </a:dk2>
        <a:lt2>
          <a:srgbClr val="4D4D4D"/>
        </a:lt2>
        <a:accent1>
          <a:srgbClr val="0099FF"/>
        </a:accent1>
        <a:accent2>
          <a:srgbClr val="CC6600"/>
        </a:accent2>
        <a:accent3>
          <a:srgbClr val="FFFFFF"/>
        </a:accent3>
        <a:accent4>
          <a:srgbClr val="000000"/>
        </a:accent4>
        <a:accent5>
          <a:srgbClr val="AACAFF"/>
        </a:accent5>
        <a:accent6>
          <a:srgbClr val="B95C00"/>
        </a:accent6>
        <a:hlink>
          <a:srgbClr val="000066"/>
        </a:hlink>
        <a:folHlink>
          <a:srgbClr val="00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10316</TotalTime>
  <Words>3108</Words>
  <Application>Microsoft Office PowerPoint</Application>
  <PresentationFormat>Presentazione su schermo (4:3)</PresentationFormat>
  <Paragraphs>405</Paragraphs>
  <Slides>28</Slides>
  <Notes>10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28</vt:i4>
      </vt:variant>
    </vt:vector>
  </HeadingPairs>
  <TitlesOfParts>
    <vt:vector size="37" baseType="lpstr">
      <vt:lpstr>ＭＳ Ｐゴシック</vt:lpstr>
      <vt:lpstr>ＭＳ Ｐゴシック</vt:lpstr>
      <vt:lpstr>Arial</vt:lpstr>
      <vt:lpstr>Calibri</vt:lpstr>
      <vt:lpstr>Tahoma</vt:lpstr>
      <vt:lpstr>Times New Roman</vt:lpstr>
      <vt:lpstr>Verdana</vt:lpstr>
      <vt:lpstr>Wingdings</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 Minor - Normally fused ducts FISMAD 2012</dc:title>
  <dc:creator>Pietro Familiari</dc:creator>
  <cp:lastModifiedBy>ASUS</cp:lastModifiedBy>
  <cp:revision>1258</cp:revision>
  <dcterms:created xsi:type="dcterms:W3CDTF">2010-04-12T21:30:33Z</dcterms:created>
  <dcterms:modified xsi:type="dcterms:W3CDTF">2019-09-25T17:49:17Z</dcterms:modified>
</cp:coreProperties>
</file>