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3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it-IT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388188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it-IT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it-IT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fld id="{76B82238-B279-4D98-B733-8D634EFA3AC6}" type="slidenum">
              <a:t>‹N›</a:t>
            </a:fld>
            <a:endParaRPr lang="it-IT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349284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>
            <a:spLocks noMove="1" noResize="1"/>
          </p:cNvSpPr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3" name="Segnaposto intestazione 2"/>
          <p:cNvSpPr txBox="1">
            <a:spLocks noGrp="1"/>
          </p:cNvSpPr>
          <p:nvPr>
            <p:ph type="hdr" sz="quarter"/>
          </p:nvPr>
        </p:nvSpPr>
        <p:spPr>
          <a:xfrm>
            <a:off x="-36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it-IT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4" name="Segnaposto data 3"/>
          <p:cNvSpPr txBox="1">
            <a:spLocks noGrp="1"/>
          </p:cNvSpPr>
          <p:nvPr>
            <p:ph type="dt" idx="1"/>
          </p:nvPr>
        </p:nvSpPr>
        <p:spPr>
          <a:xfrm>
            <a:off x="3884399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>
            <a:noAutofit/>
          </a:bodyPr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it-IT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immagine diapositiva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440"/>
            <a:ext cx="4572000" cy="342900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6" name="Segnaposto note 5"/>
          <p:cNvSpPr txBox="1">
            <a:spLocks noGrp="1"/>
          </p:cNvSpPr>
          <p:nvPr>
            <p:ph type="body" sz="quarter" idx="3"/>
          </p:nvPr>
        </p:nvSpPr>
        <p:spPr>
          <a:xfrm>
            <a:off x="685799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/>
          <a:p>
            <a:endParaRPr lang="it-IT"/>
          </a:p>
        </p:txBody>
      </p:sp>
      <p:sp>
        <p:nvSpPr>
          <p:cNvPr id="7" name="Segnaposto piè di pagina 6"/>
          <p:cNvSpPr txBox="1">
            <a:spLocks noGrp="1"/>
          </p:cNvSpPr>
          <p:nvPr>
            <p:ph type="ftr" sz="quarter" idx="4"/>
          </p:nvPr>
        </p:nvSpPr>
        <p:spPr>
          <a:xfrm>
            <a:off x="-360" y="868536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b" anchorCtr="0" compatLnSpc="1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it-IT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8" name="Segnaposto numero diapositiva 7"/>
          <p:cNvSpPr txBox="1">
            <a:spLocks noGrp="1"/>
          </p:cNvSpPr>
          <p:nvPr>
            <p:ph type="sldNum" sz="quarter" idx="5"/>
          </p:nvPr>
        </p:nvSpPr>
        <p:spPr>
          <a:xfrm>
            <a:off x="3884399" y="868536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b" anchorCtr="0" compatLnSpc="1">
            <a:noAutofit/>
          </a:bodyPr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it-IT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defRPr>
            </a:lvl1pPr>
          </a:lstStyle>
          <a:p>
            <a:pPr lvl="0"/>
            <a:fld id="{B5F1DB90-7F1E-4E87-97C5-2A4B65C0935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874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1">
      <a:lnSpc>
        <a:spcPct val="100000"/>
      </a:lnSpc>
      <a:spcBef>
        <a:spcPts val="448"/>
      </a:spcBef>
      <a:spcAft>
        <a:spcPts val="0"/>
      </a:spcAft>
      <a:tabLst>
        <a:tab pos="0" algn="l"/>
        <a:tab pos="914400" algn="l"/>
        <a:tab pos="1828800" algn="l"/>
        <a:tab pos="2743199" algn="l"/>
        <a:tab pos="3657600" algn="l"/>
        <a:tab pos="4572000" algn="l"/>
        <a:tab pos="5486399" algn="l"/>
        <a:tab pos="6400799" algn="l"/>
        <a:tab pos="7315200" algn="l"/>
        <a:tab pos="8229600" algn="l"/>
        <a:tab pos="9144000" algn="l"/>
        <a:tab pos="10058400" algn="l"/>
      </a:tabLst>
      <a:defRPr lang="it-IT" sz="1200" b="0" i="0" u="none" strike="noStrike" baseline="0">
        <a:ln>
          <a:noFill/>
        </a:ln>
        <a:solidFill>
          <a:srgbClr val="000000"/>
        </a:solidFill>
        <a:latin typeface="Arial" pitchFamily="18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7700AE12-6D88-4353-A167-CFBEF96C77DE}" type="slidenum">
              <a:t>1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A7F8BF96-E93B-4D67-BA4F-C72CB20C5DA2}" type="slidenum">
              <a:t>10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AFCECB5D-B5A8-402E-9612-E4E4E5E1E4AF}" type="slidenum">
              <a:t>11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F8D01FA5-D3FB-4514-9F32-567D7135F420}" type="slidenum">
              <a:t>12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74CEA002-2E04-4638-896B-A0DEC3D1E70E}" type="slidenum">
              <a:t>13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43174DDD-6749-402C-B0F1-B69E255732B1}" type="slidenum">
              <a:t>14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6CC40C78-A614-49BB-9176-3BEA6490A2DD}" type="slidenum">
              <a:t>15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D90616B4-6232-4361-AFB3-2A8A0FC4BC8A}" type="slidenum">
              <a:t>16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FBE1CC95-CCB4-4A6A-8607-49DA6838BFD0}" type="slidenum">
              <a:t>17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84563380-094F-4117-9310-4DA2309467AE}" type="slidenum">
              <a:t>18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55BCE2F2-BE2A-48A5-9EB0-3225701A9D65}" type="slidenum">
              <a:t>19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A578266E-E2E3-4ECD-AAC6-EFC163C228E0}" type="slidenum">
              <a:t>2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E6E978DF-E104-4F24-B6C1-0A0ED75347D6}" type="slidenum">
              <a:t>20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FC34DB57-7DFD-4A2B-87A5-2E222DE727BF}" type="slidenum">
              <a:t>21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66527952-AD8D-47E0-9C0C-E82C03D7E0DB}" type="slidenum">
              <a:t>22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1A88D2D6-01D9-4BA4-8BBC-F9896E049300}" type="slidenum">
              <a:t>23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5D130A33-6FE2-46D6-8055-4B37F439A8A5}" type="slidenum">
              <a:t>24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CB302714-C994-454B-9BA8-6E0BC46C84B4}" type="slidenum">
              <a:t>25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476CA5F1-D29B-438B-9FB2-E5CD820C7197}" type="slidenum">
              <a:t>26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CA9A2202-7E88-4963-9151-54749166C1C7}" type="slidenum">
              <a:t>27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FCC8DC3E-ADE8-4207-8979-EC65C0A08790}" type="slidenum">
              <a:t>28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0E5BD85F-ADAE-4275-9676-2FB91EC3886D}" type="slidenum">
              <a:t>29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D7CB79AB-921B-47F0-9930-313AE8AA6718}" type="slidenum">
              <a:t>3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61172B6C-EED1-4644-AB87-D53256D49414}" type="slidenum">
              <a:t>30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13025E08-4904-4F98-A9EF-FFA8335D7E71}" type="slidenum">
              <a:t>31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FB635FC8-AA49-48A1-B3E6-EA29AE1478DE}" type="slidenum">
              <a:t>32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D47AA0DA-76B6-4971-948D-3F6D5984916C}" type="slidenum">
              <a:t>33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492C57E1-4BFA-4DBE-B067-24346DBBD8FC}" type="slidenum">
              <a:t>34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2C305FD6-00E5-4D20-9BBA-642E075FD3BD}" type="slidenum">
              <a:t>35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2C622197-D1F1-448B-B478-49D61FB16C7C}" type="slidenum">
              <a:t>36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9FE607F3-59BF-4DF3-B600-4957AAC43C22}" type="slidenum">
              <a:t>37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520BCD14-319A-4EA9-964E-D02E555F56B7}" type="slidenum">
              <a:t>38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A0CC10B3-4B6C-4CE8-9700-C9CD7C2406BB}" type="slidenum">
              <a:t>4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588D0ADD-C05D-4FE3-8E88-0482D80C5A8E}" type="slidenum">
              <a:t>5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0D04E860-5197-4C21-A6CE-090EB97EE7B3}" type="slidenum">
              <a:t>6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BB7BEC7F-EAA3-4C27-B152-CADC1F486BF6}" type="slidenum">
              <a:t>7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02E637F9-D94F-4568-8841-211A15FAE240}" type="slidenum">
              <a:t>8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lvl="0"/>
            <a:fld id="{C8881763-2C79-4547-AAAB-E2D6CD4422E8}" type="slidenum">
              <a:t>9</a:t>
            </a:fld>
            <a:endParaRPr lang="it-IT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5D07066-491F-48AE-A3B0-4C393983D0B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20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81BB317-36EB-4CEF-932E-D9AF80F824C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297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8C5F543-6901-4981-860D-9D14785C1D9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1351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68D864E-7EB2-40C7-8C60-472DBF927FF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4164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EBF331A-196E-42B5-8ED0-AE39DC7B1C1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4995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2F77CC7-CF9E-4F3D-88D1-11AC9B48E58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25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2D9F9F6-02F3-4874-A96F-149F307EAA15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188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35E5FE-6130-47ED-B8BB-45A000F0C53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3534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C3CD77-174D-4B51-BFD3-6CE98FDFCF5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378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1429CED-AE6C-4F55-A017-63BBFC39B60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671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0ABFE94-2EBC-44A1-B7E4-B73112B79BD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3061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 anchorCtr="0" compatLnSpc="1"/>
          <a:lstStyle/>
          <a:p>
            <a:endParaRPr lang="it-IT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t" anchorCtr="0" compatLnSpc="1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456839" y="6244920"/>
            <a:ext cx="2133720" cy="476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it-IT" sz="1800" b="0" i="0" u="none" strike="noStrike" baseline="0"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124079" y="6244920"/>
            <a:ext cx="2895839" cy="476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it-IT" sz="1800" b="0" i="0" u="none" strike="noStrike" baseline="0"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6552719" y="6244920"/>
            <a:ext cx="2133720" cy="476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it-IT" sz="1800" b="0" i="0" u="none" strike="noStrike" baseline="0"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defRPr>
            </a:lvl1pPr>
          </a:lstStyle>
          <a:p>
            <a:pPr lvl="0"/>
            <a:fld id="{2108F9DF-F5DA-4F94-BCEA-283153F6C493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indent="0" algn="ctr" rtl="0" hangingPunct="1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914400" algn="l"/>
          <a:tab pos="1828800" algn="l"/>
          <a:tab pos="2743199" algn="l"/>
          <a:tab pos="3657600" algn="l"/>
          <a:tab pos="4572000" algn="l"/>
          <a:tab pos="5486399" algn="l"/>
          <a:tab pos="6400799" algn="l"/>
          <a:tab pos="7315200" algn="l"/>
          <a:tab pos="8229600" algn="l"/>
          <a:tab pos="9144000" algn="l"/>
          <a:tab pos="10058400" algn="l"/>
        </a:tabLst>
        <a:defRPr lang="it-IT" sz="4400" b="0" i="0" u="none" strike="noStrike" baseline="0">
          <a:ln>
            <a:noFill/>
          </a:ln>
          <a:solidFill>
            <a:srgbClr val="000000"/>
          </a:solidFill>
          <a:latin typeface="Arial" pitchFamily="18"/>
          <a:cs typeface="Arial" pitchFamily="2"/>
        </a:defRPr>
      </a:lvl1pPr>
    </p:titleStyle>
    <p:bodyStyle>
      <a:lvl1pPr marL="0" marR="0" indent="0" algn="l" rtl="0" hangingPunct="1">
        <a:lnSpc>
          <a:spcPct val="100000"/>
        </a:lnSpc>
        <a:spcBef>
          <a:spcPts val="799"/>
        </a:spcBef>
        <a:spcAft>
          <a:spcPts val="0"/>
        </a:spcAft>
        <a:tabLst>
          <a:tab pos="571320" algn="l"/>
          <a:tab pos="1485719" algn="l"/>
          <a:tab pos="2400119" algn="l"/>
          <a:tab pos="3314519" algn="l"/>
          <a:tab pos="4228919" algn="l"/>
          <a:tab pos="5143320" algn="l"/>
          <a:tab pos="6057720" algn="l"/>
          <a:tab pos="6972120" algn="l"/>
          <a:tab pos="7886520" algn="l"/>
          <a:tab pos="8800920" algn="l"/>
          <a:tab pos="9715320" algn="l"/>
        </a:tabLst>
        <a:defRPr lang="it-IT" sz="3200" b="0" i="0" u="none" strike="noStrike" baseline="0">
          <a:ln>
            <a:noFill/>
          </a:ln>
          <a:solidFill>
            <a:srgbClr val="000000"/>
          </a:solidFill>
          <a:latin typeface="Arial" pitchFamily="18"/>
          <a:cs typeface="Ari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\\10.93.64.102\Complicanze%20Endoscopia%20Digestiva\RELATORI\Raimondo%20Dario\v1.wmv" TargetMode="External"/><Relationship Id="rId1" Type="http://schemas.microsoft.com/office/2007/relationships/media" Target="file:///\\10.93.64.102\Complicanze%20Endoscopia%20Digestiva\RELATORI\Raimondo%20Dario\v1.wmv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\\10.93.64.102\Complicanze%20Endoscopia%20Digestiva\RELATORI\Raimondo%20Dario\v2.wmv" TargetMode="External"/><Relationship Id="rId1" Type="http://schemas.microsoft.com/office/2007/relationships/media" Target="file:///\\10.93.64.102\Complicanze%20Endoscopia%20Digestiva\RELATORI\Raimondo%20Dario\v2.wmv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4000" y="333360"/>
            <a:ext cx="4503600" cy="6408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igura a mano libera 2"/>
          <p:cNvSpPr/>
          <p:nvPr/>
        </p:nvSpPr>
        <p:spPr>
          <a:xfrm>
            <a:off x="4975560" y="1531800"/>
            <a:ext cx="3579120" cy="1008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Le complicanze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della colangiopancreatografia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retrograda endoscopica</a:t>
            </a:r>
          </a:p>
        </p:txBody>
      </p:sp>
      <p:sp>
        <p:nvSpPr>
          <p:cNvPr id="4" name="Figura a mano libera 3"/>
          <p:cNvSpPr/>
          <p:nvPr/>
        </p:nvSpPr>
        <p:spPr>
          <a:xfrm>
            <a:off x="5875560" y="3573360"/>
            <a:ext cx="1978920" cy="703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9080" cap="sq">
            <a:solidFill>
              <a:srgbClr val="3366FF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La Perforazione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0" i="1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Caso clinico</a:t>
            </a:r>
            <a:r>
              <a: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 </a:t>
            </a: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 </a:t>
            </a:r>
          </a:p>
        </p:txBody>
      </p:sp>
      <p:sp>
        <p:nvSpPr>
          <p:cNvPr id="5" name="Figura a mano libera 4"/>
          <p:cNvSpPr/>
          <p:nvPr/>
        </p:nvSpPr>
        <p:spPr>
          <a:xfrm>
            <a:off x="5940360" y="5157720"/>
            <a:ext cx="1826640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Dario Raimondo</a:t>
            </a:r>
          </a:p>
        </p:txBody>
      </p:sp>
      <p:sp>
        <p:nvSpPr>
          <p:cNvPr id="6" name="Figura a mano libera 5"/>
          <p:cNvSpPr/>
          <p:nvPr/>
        </p:nvSpPr>
        <p:spPr>
          <a:xfrm>
            <a:off x="4847400" y="5589720"/>
            <a:ext cx="4022640" cy="5201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0" i="1" u="none" strike="noStrike" baseline="0">
                <a:ln>
                  <a:noFill/>
                </a:ln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UO di Endoscopia Digestiva e Gastroenterologia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0" i="1" u="none" strike="noStrike" baseline="0">
                <a:ln>
                  <a:noFill/>
                </a:ln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Arial" pitchFamily="2"/>
                <a:cs typeface="Arial" pitchFamily="2"/>
              </a:rPr>
              <a:t>Fondazione Istituto Giglio di Cefalù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1476360" y="620640"/>
            <a:ext cx="1655640" cy="287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9360" cap="sq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611280" y="476280"/>
            <a:ext cx="7561080" cy="5670360"/>
            <a:chOff x="611280" y="476280"/>
            <a:chExt cx="7561080" cy="5670360"/>
          </a:xfrm>
        </p:grpSpPr>
        <p:pic>
          <p:nvPicPr>
            <p:cNvPr id="4" name="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611280" y="476280"/>
              <a:ext cx="7561080" cy="5670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Figura a mano libera 4"/>
            <p:cNvSpPr/>
            <p:nvPr/>
          </p:nvSpPr>
          <p:spPr>
            <a:xfrm>
              <a:off x="1476360" y="692279"/>
              <a:ext cx="1655640" cy="2156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0000"/>
            </a:solidFill>
            <a:ln w="9360" cap="sq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468360" y="476280"/>
            <a:ext cx="7777080" cy="5832360"/>
            <a:chOff x="468360" y="476280"/>
            <a:chExt cx="7777080" cy="5832360"/>
          </a:xfrm>
        </p:grpSpPr>
        <p:pic>
          <p:nvPicPr>
            <p:cNvPr id="3" name="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468360" y="476280"/>
              <a:ext cx="7777080" cy="5832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Figura a mano libera 3"/>
            <p:cNvSpPr/>
            <p:nvPr/>
          </p:nvSpPr>
          <p:spPr>
            <a:xfrm>
              <a:off x="1403280" y="692279"/>
              <a:ext cx="1655999" cy="2156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0000"/>
            </a:solidFill>
            <a:ln w="9360" cap="sq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611280" y="765000"/>
            <a:ext cx="7632719" cy="5724720"/>
            <a:chOff x="611280" y="765000"/>
            <a:chExt cx="7632719" cy="5724720"/>
          </a:xfrm>
        </p:grpSpPr>
        <p:pic>
          <p:nvPicPr>
            <p:cNvPr id="3" name="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611280" y="765000"/>
              <a:ext cx="7632719" cy="57247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Figura a mano libera 3"/>
            <p:cNvSpPr/>
            <p:nvPr/>
          </p:nvSpPr>
          <p:spPr>
            <a:xfrm>
              <a:off x="1547640" y="981000"/>
              <a:ext cx="1584360" cy="216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0000"/>
            </a:solidFill>
            <a:ln w="9360" cap="sq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395280" y="476280"/>
            <a:ext cx="7777080" cy="5832360"/>
            <a:chOff x="395280" y="476280"/>
            <a:chExt cx="7777080" cy="5832360"/>
          </a:xfrm>
        </p:grpSpPr>
        <p:pic>
          <p:nvPicPr>
            <p:cNvPr id="3" name="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95280" y="476280"/>
              <a:ext cx="7777080" cy="5832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Figura a mano libera 3"/>
            <p:cNvSpPr/>
            <p:nvPr/>
          </p:nvSpPr>
          <p:spPr>
            <a:xfrm>
              <a:off x="1332000" y="692279"/>
              <a:ext cx="1727280" cy="2156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0000"/>
            </a:solidFill>
            <a:ln w="9360" cap="sq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0920" y="692279"/>
            <a:ext cx="4033800" cy="339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84720" y="692279"/>
            <a:ext cx="4032359" cy="3395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igura a mano libera 3"/>
          <p:cNvSpPr/>
          <p:nvPr/>
        </p:nvSpPr>
        <p:spPr>
          <a:xfrm>
            <a:off x="179280" y="4437000"/>
            <a:ext cx="8666280" cy="1739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ERCP: alla colangiografia evidenza di stenosi  serrata prepapilare,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si effettua sfinterotomia. Si decide si posizionare stent metallico totalmente ricoperto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la cui introduzione risulta difficoltosa a causa della stenosi serrata.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Si esegue dilatazione con catetere da dilatazione  10-12 mm.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360" y="836640"/>
            <a:ext cx="6164280" cy="518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92360" y="981000"/>
            <a:ext cx="6164280" cy="51897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igura a mano libera 2"/>
          <p:cNvSpPr/>
          <p:nvPr/>
        </p:nvSpPr>
        <p:spPr>
          <a:xfrm>
            <a:off x="1835280" y="3500279"/>
            <a:ext cx="1007640" cy="10807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00" h="3003" fill="none">
                <a:moveTo>
                  <a:pt x="0" y="0"/>
                </a:moveTo>
                <a:lnTo>
                  <a:pt x="2800" y="3003"/>
                </a:lnTo>
              </a:path>
            </a:pathLst>
          </a:custGeom>
          <a:noFill/>
          <a:ln w="66600" cap="sq">
            <a:solidFill>
              <a:srgbClr val="FF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000" y="1007999"/>
            <a:ext cx="7992000" cy="5760000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00000" y="1197000"/>
            <a:ext cx="7274160" cy="4546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8360" y="907919"/>
            <a:ext cx="7780320" cy="4864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igura a mano libera 2"/>
          <p:cNvSpPr/>
          <p:nvPr/>
        </p:nvSpPr>
        <p:spPr>
          <a:xfrm>
            <a:off x="3389400" y="2370240"/>
            <a:ext cx="1577880" cy="1330200"/>
          </a:xfrm>
          <a:custGeom>
            <a:avLst/>
            <a:gdLst>
              <a:gd name="f0" fmla="val 0"/>
              <a:gd name="f1" fmla="val 994"/>
              <a:gd name="f2" fmla="val 838"/>
              <a:gd name="f3" fmla="val 66"/>
              <a:gd name="f4" fmla="val 29"/>
              <a:gd name="f5" fmla="val 59"/>
              <a:gd name="f6" fmla="val 65"/>
              <a:gd name="f7" fmla="val 67"/>
              <a:gd name="f8" fmla="val 91"/>
              <a:gd name="f9" fmla="val 77"/>
              <a:gd name="f10" fmla="val 126"/>
              <a:gd name="f11" fmla="val 73"/>
              <a:gd name="f12" fmla="val 190"/>
              <a:gd name="f13" fmla="val 85"/>
              <a:gd name="f14" fmla="val 238"/>
              <a:gd name="f15" fmla="val 17"/>
              <a:gd name="f16" fmla="val 251"/>
              <a:gd name="f17" fmla="val 312"/>
              <a:gd name="f18" fmla="val 31"/>
              <a:gd name="f19" fmla="val 335"/>
              <a:gd name="f20" fmla="val 55"/>
              <a:gd name="f21" fmla="val 382"/>
              <a:gd name="f22" fmla="val 51"/>
              <a:gd name="f23" fmla="val 434"/>
              <a:gd name="f24" fmla="val 45"/>
              <a:gd name="f25" fmla="val 469"/>
              <a:gd name="f26" fmla="val 39"/>
              <a:gd name="f27" fmla="val 518"/>
              <a:gd name="f28" fmla="val 57"/>
              <a:gd name="f29" fmla="val 585"/>
              <a:gd name="f30" fmla="val 48"/>
              <a:gd name="f31" fmla="val 569"/>
              <a:gd name="f32" fmla="val 109"/>
              <a:gd name="f33" fmla="val 588"/>
              <a:gd name="f34" fmla="val 227"/>
              <a:gd name="f35" fmla="val 578"/>
              <a:gd name="f36" fmla="val 122"/>
              <a:gd name="f37" fmla="val 595"/>
              <a:gd name="f38" fmla="val 191"/>
              <a:gd name="f39" fmla="val 550"/>
              <a:gd name="f40" fmla="val 215"/>
              <a:gd name="f41" fmla="val 515"/>
              <a:gd name="f42" fmla="val 244"/>
              <a:gd name="f43" fmla="val 502"/>
              <a:gd name="f44" fmla="val 283"/>
              <a:gd name="f45" fmla="val 496"/>
              <a:gd name="f46" fmla="val 322"/>
              <a:gd name="f47" fmla="val 482"/>
              <a:gd name="f48" fmla="val 343"/>
              <a:gd name="f49" fmla="val 508"/>
              <a:gd name="f50" fmla="val 359"/>
              <a:gd name="f51" fmla="val 539"/>
              <a:gd name="f52" fmla="val 352"/>
              <a:gd name="f53" fmla="val 562"/>
              <a:gd name="f54" fmla="val 362"/>
              <a:gd name="f55" fmla="val 567"/>
              <a:gd name="f56" fmla="val 348"/>
              <a:gd name="f57" fmla="val 606"/>
              <a:gd name="f58" fmla="val 321"/>
              <a:gd name="f59" fmla="val 637"/>
              <a:gd name="f60" fmla="val 313"/>
              <a:gd name="f61" fmla="val 672"/>
              <a:gd name="f62" fmla="val 297"/>
              <a:gd name="f63" fmla="val 699"/>
              <a:gd name="f64" fmla="val 267"/>
              <a:gd name="f65" fmla="val 719"/>
              <a:gd name="f66" fmla="val 263"/>
              <a:gd name="f67" fmla="val 732"/>
              <a:gd name="f68" fmla="val 253"/>
              <a:gd name="f69" fmla="val 743"/>
              <a:gd name="f70" fmla="val 757"/>
              <a:gd name="f71" fmla="val 246"/>
              <a:gd name="f72" fmla="val 800"/>
              <a:gd name="f73" fmla="val 302"/>
              <a:gd name="f74" fmla="val 798"/>
              <a:gd name="f75" fmla="val 332"/>
              <a:gd name="f76" fmla="val 806"/>
              <a:gd name="f77" fmla="val 337"/>
              <a:gd name="f78" fmla="val 809"/>
              <a:gd name="f79" fmla="val 342"/>
              <a:gd name="f80" fmla="val 815"/>
              <a:gd name="f81" fmla="val 816"/>
              <a:gd name="f82" fmla="val 361"/>
              <a:gd name="f83" fmla="val 817"/>
              <a:gd name="f84" fmla="val 373"/>
              <a:gd name="f85" fmla="val 811"/>
              <a:gd name="f86" fmla="val 386"/>
              <a:gd name="f87" fmla="val 412"/>
              <a:gd name="f88" fmla="val 437"/>
              <a:gd name="f89" fmla="val 819"/>
              <a:gd name="f90" fmla="val 462"/>
              <a:gd name="f91" fmla="val 822"/>
              <a:gd name="f92" fmla="val 524"/>
              <a:gd name="f93" fmla="val 836"/>
              <a:gd name="f94" fmla="val 495"/>
              <a:gd name="f95" fmla="val 549"/>
              <a:gd name="f96" fmla="val 568"/>
              <a:gd name="f97" fmla="val 795"/>
              <a:gd name="f98" fmla="val 594"/>
              <a:gd name="f99" fmla="val 801"/>
              <a:gd name="f100" fmla="val 560"/>
              <a:gd name="f101" fmla="val 789"/>
              <a:gd name="f102" fmla="val 559"/>
              <a:gd name="f103" fmla="val 784"/>
              <a:gd name="f104" fmla="val 548"/>
              <a:gd name="f105" fmla="val 751"/>
              <a:gd name="f106" fmla="val 746"/>
              <a:gd name="f107" fmla="val 574"/>
              <a:gd name="f108" fmla="val 755"/>
              <a:gd name="f109" fmla="val 582"/>
              <a:gd name="f110" fmla="val 593"/>
              <a:gd name="f111" fmla="val 760"/>
              <a:gd name="f112" fmla="val 604"/>
              <a:gd name="f113" fmla="val 615"/>
              <a:gd name="f114" fmla="val 762"/>
              <a:gd name="f115" fmla="val 620"/>
              <a:gd name="f116" fmla="val 764"/>
              <a:gd name="f117" fmla="val 629"/>
              <a:gd name="f118" fmla="val 773"/>
              <a:gd name="f119" fmla="val 631"/>
              <a:gd name="f120" fmla="val 768"/>
              <a:gd name="f121" fmla="val 638"/>
              <a:gd name="f122" fmla="val 753"/>
              <a:gd name="f123" fmla="val 632"/>
              <a:gd name="f124" fmla="val 735"/>
              <a:gd name="f125" fmla="val 636"/>
              <a:gd name="f126" fmla="val 640"/>
              <a:gd name="f127" fmla="val 703"/>
              <a:gd name="f128" fmla="val 658"/>
              <a:gd name="f129" fmla="val 681"/>
              <a:gd name="f130" fmla="val 669"/>
              <a:gd name="f131" fmla="val 670"/>
              <a:gd name="f132" fmla="val 686"/>
              <a:gd name="f133" fmla="val 610"/>
              <a:gd name="f134" fmla="val 679"/>
              <a:gd name="f135" fmla="val 745"/>
              <a:gd name="f136" fmla="val 621"/>
              <a:gd name="f137" fmla="val 765"/>
              <a:gd name="f138" fmla="val 618"/>
              <a:gd name="f139" fmla="val 805"/>
              <a:gd name="f140" fmla="val 851"/>
              <a:gd name="f141" fmla="val 591"/>
              <a:gd name="f142" fmla="val 893"/>
              <a:gd name="f143" fmla="val 583"/>
              <a:gd name="f144" fmla="val 941"/>
              <a:gd name="f145" fmla="val 572"/>
              <a:gd name="f146" fmla="val 488"/>
              <a:gd name="f147" fmla="val 804"/>
              <a:gd name="f148" fmla="val 497"/>
              <a:gd name="f149" fmla="val 783"/>
              <a:gd name="f150" fmla="val 759"/>
              <a:gd name="f151" fmla="val 487"/>
              <a:gd name="f152" fmla="val 727"/>
              <a:gd name="f153" fmla="val 449"/>
              <a:gd name="f154" fmla="val 718"/>
              <a:gd name="f155" fmla="val 425"/>
              <a:gd name="f156" fmla="val 716"/>
              <a:gd name="f157" fmla="val 419"/>
              <a:gd name="f158" fmla="val 705"/>
              <a:gd name="f159" fmla="val 390"/>
              <a:gd name="f160" fmla="val 702"/>
              <a:gd name="f161" fmla="val 387"/>
              <a:gd name="f162" fmla="val 694"/>
              <a:gd name="f163" fmla="val 380"/>
              <a:gd name="f164" fmla="val 644"/>
              <a:gd name="f165" fmla="val 369"/>
              <a:gd name="f166" fmla="val 365"/>
              <a:gd name="f167" fmla="val 602"/>
              <a:gd name="f168" fmla="val 355"/>
              <a:gd name="f169" fmla="val 565"/>
              <a:gd name="f170" fmla="val 344"/>
              <a:gd name="f171" fmla="val 327"/>
              <a:gd name="f172" fmla="val 513"/>
              <a:gd name="f173" fmla="val 310"/>
              <a:gd name="f174" fmla="val 498"/>
              <a:gd name="f175" fmla="val 468"/>
              <a:gd name="f176" fmla="val 289"/>
              <a:gd name="f177" fmla="val 439"/>
              <a:gd name="f178" fmla="val 266"/>
              <a:gd name="f179" fmla="val 433"/>
              <a:gd name="f180" fmla="val 262"/>
              <a:gd name="f181" fmla="val 403"/>
              <a:gd name="f182" fmla="val 377"/>
              <a:gd name="f183" fmla="val 292"/>
              <a:gd name="f184" fmla="val 333"/>
              <a:gd name="f185" fmla="val 281"/>
              <a:gd name="f186" fmla="val 243"/>
              <a:gd name="f187" fmla="val 286"/>
              <a:gd name="f188" fmla="val 216"/>
              <a:gd name="f189" fmla="val 282"/>
              <a:gd name="f190" fmla="val 174"/>
              <a:gd name="f191" fmla="val 273"/>
              <a:gd name="f192" fmla="val 164"/>
              <a:gd name="f193" fmla="val 257"/>
              <a:gd name="f194" fmla="val 158"/>
              <a:gd name="f195" fmla="val 240"/>
              <a:gd name="f196" fmla="val 147"/>
              <a:gd name="f197" fmla="val 224"/>
              <a:gd name="f198" fmla="val 153"/>
              <a:gd name="f199" fmla="val 219"/>
              <a:gd name="f200" fmla="val 157"/>
              <a:gd name="f201" fmla="val 210"/>
              <a:gd name="f202" fmla="val 208"/>
              <a:gd name="f203" fmla="val 199"/>
              <a:gd name="f204" fmla="val 196"/>
              <a:gd name="f205" fmla="val 162"/>
              <a:gd name="f206" fmla="val 239"/>
              <a:gd name="f207" fmla="val 197"/>
              <a:gd name="f208" fmla="val 171"/>
              <a:gd name="f209" fmla="val 184"/>
              <a:gd name="f210" fmla="val 173"/>
              <a:gd name="f211" fmla="val 150"/>
              <a:gd name="f212" fmla="val 128"/>
              <a:gd name="f213" fmla="val 129"/>
              <a:gd name="f214" fmla="val 114"/>
              <a:gd name="f215" fmla="val 120"/>
              <a:gd name="f216" fmla="val 88"/>
              <a:gd name="f217" fmla="val 121"/>
              <a:gd name="f218" fmla="val 98"/>
              <a:gd name="f219" fmla="val 61"/>
              <a:gd name="f220" fmla="val 80"/>
              <a:gd name="f221" fmla="val 47"/>
              <a:gd name="f222" fmla="val 33"/>
              <a:gd name="f223" fmla="val 49"/>
              <a:gd name="f224" fmla="val 18"/>
              <a:gd name="f225" fmla="val 28"/>
              <a:gd name="f226" fmla="val 42"/>
              <a:gd name="f227" fmla="val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994" h="838">
                <a:moveTo>
                  <a:pt x="f3" y="f4"/>
                </a:moveTo>
                <a:cubicBezTo>
                  <a:pt x="f5" y="f6"/>
                  <a:pt x="f7" y="f8"/>
                  <a:pt x="f9" y="f10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0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48" y="f49"/>
                  <a:pt x="f50" y="f51"/>
                </a:cubicBezTo>
                <a:cubicBezTo>
                  <a:pt x="f52" y="f53"/>
                  <a:pt x="f54" y="f55"/>
                  <a:pt x="f56" y="f33"/>
                </a:cubicBezTo>
                <a:cubicBezTo>
                  <a:pt x="f48" y="f57"/>
                  <a:pt x="f58" y="f59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16" y="f70"/>
                </a:cubicBezTo>
                <a:cubicBezTo>
                  <a:pt x="f71" y="f72"/>
                  <a:pt x="f73" y="f74"/>
                  <a:pt x="f75" y="f76"/>
                </a:cubicBezTo>
                <a:cubicBezTo>
                  <a:pt x="f77" y="f78"/>
                  <a:pt x="f79" y="f80"/>
                  <a:pt x="f56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2"/>
                  <a:pt x="f95" y="f91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0" y="f106"/>
                </a:cubicBezTo>
                <a:cubicBezTo>
                  <a:pt x="f96" y="f69"/>
                  <a:pt x="f107" y="f108"/>
                  <a:pt x="f109" y="f70"/>
                </a:cubicBezTo>
                <a:cubicBezTo>
                  <a:pt x="f110" y="f111"/>
                  <a:pt x="f112" y="f111"/>
                  <a:pt x="f113" y="f114"/>
                </a:cubicBez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65"/>
                </a:cubicBezTo>
                <a:cubicBezTo>
                  <a:pt x="f126" y="f127"/>
                  <a:pt x="f128" y="f129"/>
                  <a:pt x="f130" y="f131"/>
                </a:cubicBezTo>
                <a:cubicBezTo>
                  <a:pt x="f132" y="f133"/>
                  <a:pt x="f134" y="f123"/>
                  <a:pt x="f135" y="f136"/>
                </a:cubicBezTo>
                <a:cubicBezTo>
                  <a:pt x="f137" y="f138"/>
                  <a:pt x="f139" y="f133"/>
                  <a:pt x="f139" y="f133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" y="f146"/>
                  <a:pt x="f147" y="f148"/>
                  <a:pt x="f149" y="f45"/>
                </a:cubicBezTo>
                <a:cubicBezTo>
                  <a:pt x="f150" y="f151"/>
                  <a:pt x="f152" y="f153"/>
                  <a:pt x="f154" y="f155"/>
                </a:cubicBezTo>
                <a:cubicBezTo>
                  <a:pt x="f156" y="f157"/>
                  <a:pt x="f158" y="f159"/>
                  <a:pt x="f160" y="f161"/>
                </a:cubicBezTo>
                <a:cubicBezTo>
                  <a:pt x="f162" y="f163"/>
                  <a:pt x="f164" y="f165"/>
                  <a:pt x="f119" y="f166"/>
                </a:cubicBezTo>
                <a:cubicBezTo>
                  <a:pt x="f167" y="f168"/>
                  <a:pt x="f169" y="f170"/>
                  <a:pt x="f51" y="f171"/>
                </a:cubicBezTo>
                <a:cubicBezTo>
                  <a:pt x="f172" y="f173"/>
                  <a:pt x="f174" y="f62"/>
                  <a:pt x="f175" y="f176"/>
                </a:cubicBezTo>
                <a:cubicBezTo>
                  <a:pt x="f177" y="f178"/>
                  <a:pt x="f179" y="f180"/>
                  <a:pt x="f181" y="f16"/>
                </a:cubicBezTo>
                <a:cubicBezTo>
                  <a:pt x="f182" y="f183"/>
                  <a:pt x="f184" y="f185"/>
                  <a:pt x="f176" y="f176"/>
                </a:cubicBezTo>
                <a:cubicBezTo>
                  <a:pt x="f186" y="f187"/>
                  <a:pt x="f188" y="f189"/>
                  <a:pt x="f190" y="f191"/>
                </a:cubicBezTo>
                <a:cubicBezTo>
                  <a:pt x="f192" y="f193"/>
                  <a:pt x="f194" y="f195"/>
                  <a:pt x="f196" y="f197"/>
                </a:cubicBezTo>
                <a:cubicBezTo>
                  <a:pt x="f198" y="f199"/>
                  <a:pt x="f200" y="f201"/>
                  <a:pt x="f192" y="f202"/>
                </a:cubicBezTo>
                <a:cubicBezTo>
                  <a:pt x="f203" y="f204"/>
                  <a:pt x="f205" y="f206"/>
                  <a:pt x="f38" y="f207"/>
                </a:cubicBezTo>
                <a:cubicBezTo>
                  <a:pt x="f208" y="f209"/>
                  <a:pt x="f208" y="f210"/>
                  <a:pt x="f194" y="f198"/>
                </a:cubicBezTo>
                <a:cubicBezTo>
                  <a:pt x="f211" y="f212"/>
                  <a:pt x="f213" y="f214"/>
                  <a:pt x="f215" y="f216"/>
                </a:cubicBezTo>
                <a:cubicBezTo>
                  <a:pt x="f198" y="f6"/>
                  <a:pt x="f217" y="f7"/>
                  <a:pt x="f218" y="f219"/>
                </a:cubicBezTo>
                <a:cubicBezTo>
                  <a:pt x="f220" y="f221"/>
                  <a:pt x="f3" y="f222"/>
                  <a:pt x="f223" y="f224"/>
                </a:cubicBezTo>
                <a:cubicBezTo>
                  <a:pt x="f225" y="f0"/>
                  <a:pt x="f226" y="f227"/>
                  <a:pt x="f225" y="f227"/>
                </a:cubicBezTo>
              </a:path>
            </a:pathLst>
          </a:custGeom>
          <a:noFill/>
          <a:ln w="9360" cap="sq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t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 wrap="square">
            <a:noAutofit/>
          </a:bodyPr>
          <a:lstStyle/>
          <a:p>
            <a:pPr lvl="0"/>
            <a:r>
              <a:rPr lang="it-IT"/>
              <a:t>Caso clinico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/>
        <p:txBody>
          <a:bodyPr wrap="square">
            <a:noAutofit/>
          </a:bodyPr>
          <a:lstStyle/>
          <a:p>
            <a:pPr lvl="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it-IT" sz="2000"/>
              <a:t>Paziente di sesso femminile di 57 anni</a:t>
            </a:r>
          </a:p>
          <a:p>
            <a:pPr lvl="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it-IT" sz="2000"/>
              <a:t>Nessuna patologia degna di nota all’anamnesi</a:t>
            </a:r>
          </a:p>
          <a:p>
            <a:pPr lvl="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it-IT" sz="2000"/>
              <a:t>Nel 06/2019 si reca in PS a causa di ittero improvviso, nausea e vomito</a:t>
            </a:r>
          </a:p>
          <a:p>
            <a:pPr marL="342720" lvl="0" indent="-342720">
              <a:lnSpc>
                <a:spcPct val="90000"/>
              </a:lnSpc>
              <a:spcBef>
                <a:spcPts val="499"/>
              </a:spcBef>
              <a:tabLst>
                <a:tab pos="914040" algn="l"/>
                <a:tab pos="1828439" algn="l"/>
                <a:tab pos="2742839" algn="l"/>
                <a:tab pos="3657239" algn="l"/>
                <a:tab pos="4571639" algn="l"/>
                <a:tab pos="5486040" algn="l"/>
                <a:tab pos="6400440" algn="l"/>
                <a:tab pos="7314840" algn="l"/>
                <a:tab pos="8229240" algn="l"/>
                <a:tab pos="9143640" algn="l"/>
                <a:tab pos="10058040" algn="l"/>
              </a:tabLst>
            </a:pPr>
            <a:endParaRPr lang="it-IT" sz="2000"/>
          </a:p>
          <a:p>
            <a:pPr lvl="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it-IT" sz="2000"/>
              <a:t>In PS vengono eseguiti esami siero ematochimici, ecg, con evidenza di rialzo degli indici di colestasi (AST: 175 UI/L, ALT 378 UI/L ; bilirubina tot 4.8 mg/dl, bilirubina diretta 3.7/dl; lipasi 1862 UI/L; amilasi 404 UI/L; FA 333 UI/L; GGT 1613 UI/L)</a:t>
            </a:r>
          </a:p>
          <a:p>
            <a:pPr marL="342720" lvl="0" indent="-342720">
              <a:lnSpc>
                <a:spcPct val="90000"/>
              </a:lnSpc>
              <a:spcBef>
                <a:spcPts val="499"/>
              </a:spcBef>
              <a:tabLst>
                <a:tab pos="914040" algn="l"/>
                <a:tab pos="1828439" algn="l"/>
                <a:tab pos="2742839" algn="l"/>
                <a:tab pos="3657239" algn="l"/>
                <a:tab pos="4571639" algn="l"/>
                <a:tab pos="5486040" algn="l"/>
                <a:tab pos="6400440" algn="l"/>
                <a:tab pos="7314840" algn="l"/>
                <a:tab pos="8229240" algn="l"/>
                <a:tab pos="9143640" algn="l"/>
                <a:tab pos="10058040" algn="l"/>
              </a:tabLst>
            </a:pPr>
            <a:r>
              <a:rPr lang="it-IT" sz="2000"/>
              <a:t>     Ferritina 156,12ng/ml</a:t>
            </a:r>
          </a:p>
          <a:p>
            <a:pPr lvl="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it-IT" sz="2000"/>
              <a:t>Nessuna alterazione di emocromo, creatinina, azotemia ed ECG.</a:t>
            </a:r>
          </a:p>
          <a:p>
            <a:pPr marL="342720" lvl="0" indent="-342720">
              <a:lnSpc>
                <a:spcPct val="90000"/>
              </a:lnSpc>
              <a:spcBef>
                <a:spcPts val="499"/>
              </a:spcBef>
              <a:tabLst>
                <a:tab pos="914040" algn="l"/>
                <a:tab pos="1828439" algn="l"/>
                <a:tab pos="2742839" algn="l"/>
                <a:tab pos="3657239" algn="l"/>
                <a:tab pos="4571639" algn="l"/>
                <a:tab pos="5486040" algn="l"/>
                <a:tab pos="6400440" algn="l"/>
                <a:tab pos="7314840" algn="l"/>
                <a:tab pos="8229240" algn="l"/>
                <a:tab pos="9143640" algn="l"/>
                <a:tab pos="10058040" algn="l"/>
              </a:tabLst>
            </a:pPr>
            <a:endParaRPr lang="it-IT" sz="2000"/>
          </a:p>
          <a:p>
            <a:pPr lvl="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it-IT" sz="2000"/>
              <a:t>La paziente esegue ETG addome completo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Class="entr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50"/>
                            </p:stCondLst>
                            <p:childTnLst>
                              <p:par>
                                <p:cTn id="18" presetClass="entr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450"/>
                            </p:stCondLst>
                            <p:childTnLst>
                              <p:par>
                                <p:cTn id="24" presetClass="entr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300"/>
                            </p:stCondLst>
                            <p:childTnLst>
                              <p:par>
                                <p:cTn id="30" presetClass="entr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700"/>
                            </p:stCondLst>
                            <p:childTnLst>
                              <p:par>
                                <p:cTn id="36" presetClass="entr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650"/>
                            </p:stCondLst>
                            <p:childTnLst>
                              <p:par>
                                <p:cTn id="42" presetClass="entr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8300"/>
                            </p:stCondLst>
                            <p:childTnLst>
                              <p:par>
                                <p:cTn id="48" presetClass="entr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324000" y="1916279"/>
          <a:ext cx="8424359" cy="4681073"/>
        </p:xfrm>
        <a:graphic>
          <a:graphicData uri="http://schemas.openxmlformats.org/drawingml/2006/table">
            <a:tbl>
              <a:tblPr/>
              <a:tblGrid>
                <a:gridCol w="492120">
                  <a:extLst>
                    <a:ext uri="{9D8B030D-6E8A-4147-A177-3AD203B41FA5}">
                      <a16:colId xmlns:a16="http://schemas.microsoft.com/office/drawing/2014/main" val="353811881"/>
                    </a:ext>
                  </a:extLst>
                </a:gridCol>
                <a:gridCol w="2442960">
                  <a:extLst>
                    <a:ext uri="{9D8B030D-6E8A-4147-A177-3AD203B41FA5}">
                      <a16:colId xmlns:a16="http://schemas.microsoft.com/office/drawing/2014/main" val="521655719"/>
                    </a:ext>
                  </a:extLst>
                </a:gridCol>
                <a:gridCol w="898920">
                  <a:extLst>
                    <a:ext uri="{9D8B030D-6E8A-4147-A177-3AD203B41FA5}">
                      <a16:colId xmlns:a16="http://schemas.microsoft.com/office/drawing/2014/main" val="3540022097"/>
                    </a:ext>
                  </a:extLst>
                </a:gridCol>
                <a:gridCol w="1153080">
                  <a:extLst>
                    <a:ext uri="{9D8B030D-6E8A-4147-A177-3AD203B41FA5}">
                      <a16:colId xmlns:a16="http://schemas.microsoft.com/office/drawing/2014/main" val="2584274469"/>
                    </a:ext>
                  </a:extLst>
                </a:gridCol>
                <a:gridCol w="1792800">
                  <a:extLst>
                    <a:ext uri="{9D8B030D-6E8A-4147-A177-3AD203B41FA5}">
                      <a16:colId xmlns:a16="http://schemas.microsoft.com/office/drawing/2014/main" val="2204451138"/>
                    </a:ext>
                  </a:extLst>
                </a:gridCol>
                <a:gridCol w="1644479">
                  <a:extLst>
                    <a:ext uri="{9D8B030D-6E8A-4147-A177-3AD203B41FA5}">
                      <a16:colId xmlns:a16="http://schemas.microsoft.com/office/drawing/2014/main" val="159039468"/>
                    </a:ext>
                  </a:extLst>
                </a:gridCol>
              </a:tblGrid>
              <a:tr h="235440">
                <a:tc gridSpan="6">
                  <a:txBody>
                    <a:bodyPr/>
                    <a:lstStyle/>
                    <a:p>
                      <a:pPr marL="0" marR="0" lvl="0" indent="0" algn="just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Table 1.</a:t>
                      </a: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 Literature review (2000 to 2011): demographic details.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68328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Series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No. of 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Frequency </a:t>
                      </a:r>
                      <a:r>
                        <a:rPr lang="en-US" sz="800" b="1" i="0" u="none" strike="noStrike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a</a:t>
                      </a:r>
                      <a:br>
                        <a:rPr lang="en-US" sz="800" b="1" i="0" u="none" strike="noStrike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Age (years):</a:t>
                      </a:r>
                      <a:b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mean (range)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Sex</a:t>
                      </a:r>
                      <a:b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(male:female)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550881"/>
                  </a:ext>
                </a:extLst>
              </a:tr>
              <a:tr h="370439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Krishna </a:t>
                      </a:r>
                      <a:r>
                        <a:rPr lang="en-US" sz="800" b="0" i="1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et al</a:t>
                      </a: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.,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 2011 [6]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46 (11-68)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8:6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57512"/>
                  </a:ext>
                </a:extLst>
              </a:tr>
              <a:tr h="37008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Morgan </a:t>
                      </a:r>
                      <a:r>
                        <a:rPr lang="en-US" sz="800" b="0" i="1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et al</a:t>
                      </a: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.,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2009 [10]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62 (NR)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9:15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613143"/>
                  </a:ext>
                </a:extLst>
              </a:tr>
              <a:tr h="370439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Avgerinos </a:t>
                      </a:r>
                      <a:r>
                        <a:rPr lang="en-US" sz="800" b="0" i="1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et al</a:t>
                      </a: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.,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2009 [8]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69 (34-87)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6:9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26238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Mao </a:t>
                      </a:r>
                      <a:r>
                        <a:rPr lang="en-US" sz="800" b="0" i="1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et al</a:t>
                      </a: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.,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2008 [9]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58 (36-71)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3:6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04244"/>
                  </a:ext>
                </a:extLst>
              </a:tr>
              <a:tr h="370439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Knudson </a:t>
                      </a:r>
                      <a:r>
                        <a:rPr lang="en-US" sz="800" b="0" i="1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et al</a:t>
                      </a: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.,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2008 [14]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56 (52-60)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7:25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00198"/>
                  </a:ext>
                </a:extLst>
              </a:tr>
              <a:tr h="370439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Fatima </a:t>
                      </a:r>
                      <a:r>
                        <a:rPr lang="en-US" sz="800" b="0" i="1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et al</a:t>
                      </a: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.,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 2007 [13]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56 (14-91)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23:52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316575"/>
                  </a:ext>
                </a:extLst>
              </a:tr>
              <a:tr h="370439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Assalia </a:t>
                      </a:r>
                      <a:r>
                        <a:rPr lang="en-US" sz="800" b="0" i="1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et al</a:t>
                      </a: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.,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 2007 [13]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63.8 (57-71)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10:12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94826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Wu </a:t>
                      </a:r>
                      <a:r>
                        <a:rPr lang="en-US" sz="800" b="0" i="1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et al</a:t>
                      </a: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.,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2006 [11]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67 (43-86)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15:13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675081"/>
                  </a:ext>
                </a:extLst>
              </a:tr>
              <a:tr h="37008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Preetha </a:t>
                      </a:r>
                      <a:r>
                        <a:rPr lang="en-US" sz="800" b="0" i="1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et al</a:t>
                      </a: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.,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2003 [15]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72.5 (48-82)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7:11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285179"/>
                  </a:ext>
                </a:extLst>
              </a:tr>
              <a:tr h="370439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Stapfer </a:t>
                      </a:r>
                      <a:r>
                        <a:rPr lang="en-US" sz="800" b="0" i="1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et al</a:t>
                      </a: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.,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 2000 [4]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48.5 (NR)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4:10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153940"/>
                  </a:ext>
                </a:extLst>
              </a:tr>
              <a:tr h="370439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251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0.2-1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58.5 (11-91)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93:158</a:t>
                      </a:r>
                      <a:b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37.1:62.9%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971652"/>
                  </a:ext>
                </a:extLst>
              </a:tr>
            </a:tbl>
          </a:graphicData>
        </a:graphic>
      </p:graphicFrame>
      <p:sp>
        <p:nvSpPr>
          <p:cNvPr id="3" name="Figura a mano libera 2"/>
          <p:cNvSpPr/>
          <p:nvPr/>
        </p:nvSpPr>
        <p:spPr>
          <a:xfrm>
            <a:off x="750240" y="6643080"/>
            <a:ext cx="3679559" cy="21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spAutoFit/>
          </a:bodyPr>
          <a:lstStyle/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800" b="0" i="0" u="none" strike="noStrike" baseline="30000">
                <a:ln>
                  <a:noFill/>
                </a:ln>
                <a:solidFill>
                  <a:srgbClr val="000000"/>
                </a:solidFill>
                <a:latin typeface="Verdana" pitchFamily="34"/>
                <a:ea typeface="Calibri" pitchFamily="34"/>
                <a:cs typeface="Calibri" pitchFamily="34"/>
              </a:rPr>
              <a:t>a</a:t>
            </a:r>
            <a:r>
              <a:rPr lang="en-US" sz="800" b="0" i="0" u="none" strike="noStrike" baseline="0">
                <a:ln>
                  <a:noFill/>
                </a:ln>
                <a:solidFill>
                  <a:srgbClr val="000000"/>
                </a:solidFill>
                <a:latin typeface="Verdana" pitchFamily="34"/>
                <a:ea typeface="Calibri" pitchFamily="34"/>
                <a:cs typeface="Calibri" pitchFamily="34"/>
              </a:rPr>
              <a:t> Frequency of duodenal perforation per number of ERCP performed</a:t>
            </a:r>
          </a:p>
        </p:txBody>
      </p:sp>
      <p:sp>
        <p:nvSpPr>
          <p:cNvPr id="4" name="Figura a mano libera 3"/>
          <p:cNvSpPr/>
          <p:nvPr/>
        </p:nvSpPr>
        <p:spPr>
          <a:xfrm>
            <a:off x="539640" y="552240"/>
            <a:ext cx="7848720" cy="1159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Management of Duodenal Perforation Post-Endoscopic Retrograde Cholangiopancreatography. When and Whom to Operate and What Factors Determine The Outcome? A Review Article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 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Norman Oneil Machado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 Department of Surgery, Sultan Qaboos University Hospital. Muscat, Oman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000" b="0" i="1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JOP. J Pancreas (Online) 2012 Jan 10; 13(1):18-25.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 b="0" i="1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84720" y="3716280"/>
            <a:ext cx="3887640" cy="306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4000" y="476280"/>
            <a:ext cx="3743280" cy="97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24000" y="1484279"/>
            <a:ext cx="3171600" cy="18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24000" y="1700280"/>
            <a:ext cx="6984719" cy="196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97080" y="4248000"/>
            <a:ext cx="3346919" cy="227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55639" y="404640"/>
            <a:ext cx="6769080" cy="870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55639" y="1341360"/>
            <a:ext cx="1212840" cy="14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55639" y="1557359"/>
            <a:ext cx="3662280" cy="34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26920" y="1916279"/>
            <a:ext cx="7058160" cy="4563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03280" y="1752479"/>
            <a:ext cx="5905440" cy="4772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igura a mano libera 2"/>
          <p:cNvSpPr/>
          <p:nvPr/>
        </p:nvSpPr>
        <p:spPr>
          <a:xfrm>
            <a:off x="539640" y="552240"/>
            <a:ext cx="7848720" cy="1159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Management of Duodenal Perforation Post-Endoscopic Retrograde Cholangiopancreatography. When and Whom to Operate and What Factors Determine The Outcome? A Review Article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 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Norman Oneil Machado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 Department of Surgery, Sultan Qaboos University Hospital. Muscat, Oman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000" b="0" i="1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JOP. J Pancreas (Online) 2012 Jan 10; 13(1):18-25.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 b="0" i="1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5280" y="405000"/>
            <a:ext cx="4417920" cy="69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8360" y="1197359"/>
            <a:ext cx="2483640" cy="121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68360" y="2492640"/>
            <a:ext cx="2160720" cy="24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024000" y="1152000"/>
            <a:ext cx="5472000" cy="54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5280" y="2711520"/>
            <a:ext cx="8010360" cy="4146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5280" y="404640"/>
            <a:ext cx="4417920" cy="69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68360" y="1197000"/>
            <a:ext cx="3198600" cy="121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68360" y="2492280"/>
            <a:ext cx="2160720" cy="247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395280" y="0"/>
          <a:ext cx="7680240" cy="6575394"/>
        </p:xfrm>
        <a:graphic>
          <a:graphicData uri="http://schemas.openxmlformats.org/drawingml/2006/table">
            <a:tbl>
              <a:tblPr/>
              <a:tblGrid>
                <a:gridCol w="365040">
                  <a:extLst>
                    <a:ext uri="{9D8B030D-6E8A-4147-A177-3AD203B41FA5}">
                      <a16:colId xmlns:a16="http://schemas.microsoft.com/office/drawing/2014/main" val="778903131"/>
                    </a:ext>
                  </a:extLst>
                </a:gridCol>
                <a:gridCol w="1654200">
                  <a:extLst>
                    <a:ext uri="{9D8B030D-6E8A-4147-A177-3AD203B41FA5}">
                      <a16:colId xmlns:a16="http://schemas.microsoft.com/office/drawing/2014/main" val="213510490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692980616"/>
                    </a:ext>
                  </a:extLst>
                </a:gridCol>
                <a:gridCol w="3957840">
                  <a:extLst>
                    <a:ext uri="{9D8B030D-6E8A-4147-A177-3AD203B41FA5}">
                      <a16:colId xmlns:a16="http://schemas.microsoft.com/office/drawing/2014/main" val="3836495940"/>
                    </a:ext>
                  </a:extLst>
                </a:gridCol>
                <a:gridCol w="803160">
                  <a:extLst>
                    <a:ext uri="{9D8B030D-6E8A-4147-A177-3AD203B41FA5}">
                      <a16:colId xmlns:a16="http://schemas.microsoft.com/office/drawing/2014/main" val="504317761"/>
                    </a:ext>
                  </a:extLst>
                </a:gridCol>
              </a:tblGrid>
              <a:tr h="215640">
                <a:tc gridSpan="5">
                  <a:txBody>
                    <a:bodyPr/>
                    <a:lstStyle/>
                    <a:p>
                      <a:pPr marL="0" marR="0" lvl="0" indent="0" algn="just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Table 4.</a:t>
                      </a: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 Literature review (2000 to 2011): management and outcome.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228055"/>
                  </a:ext>
                </a:extLst>
              </a:tr>
              <a:tr h="458999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Conservative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Surgical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Surgical procedure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Outcome: mortality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724894"/>
                  </a:ext>
                </a:extLst>
              </a:tr>
              <a:tr h="94572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7 (50.0%)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Percutaneous ultrasound guided drainage: 7 (100%)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7 (50.0%)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Closure of perforation: 2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T tube insertion: 5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Choledocholithotomy: 4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Duodenal exclusion: 2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Tube duodenostomy: 1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Gastrojejunostomy: 3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Retroperitoneal drainage: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 (7.1%)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174595"/>
                  </a:ext>
                </a:extLst>
              </a:tr>
              <a:tr h="458999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14 (58.3%)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10 (41.7%)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Closure of perforation / retroperitoneal drainage: 9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Retroperitoneal drainage only: 1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Closure of perforation / retroperitoneal drainage / gastrojejunostomy: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 (4.2%)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679246"/>
                  </a:ext>
                </a:extLst>
              </a:tr>
              <a:tr h="458999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2 (13.3%)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13 (86.7%)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Closure of perforation / duodenal exclusion / gastrojejunostomy: 12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Closure of perforation / choledochoduodenostomy: 1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Retroperitoneal drainage: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3 (20.0%)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856488"/>
                  </a:ext>
                </a:extLst>
              </a:tr>
              <a:tr h="33732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6 (66.7%)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3 (33.3%)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Retroperitoneal drainage: 3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T tube insertion: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774824"/>
                  </a:ext>
                </a:extLst>
              </a:tr>
              <a:tr h="70236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20 (62.5%)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12 (37.5%)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Closure of perforation: 3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Retroperitoneal drainage: 5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T tube insertion: 2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Duodenal exclusion: 1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Tube duodenostomy: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581347"/>
                  </a:ext>
                </a:extLst>
              </a:tr>
              <a:tr h="458999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53 (70.7%)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Salvage surgery: 4 (7.5%)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22 (29.3%)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Closure of perforation: 12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Retroperitoneal drainage: 7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Choledochojejunostomy / biliary reconstruction: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5 (6.7%)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17796"/>
                  </a:ext>
                </a:extLst>
              </a:tr>
              <a:tr h="58068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20 (90.9%)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Salvage surgery: 2 (10.0%)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4 (18.2%)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Closure of perforation: 3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T tube insertion: 2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Retroperitoneal drainage: 2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Choledochojejunostomy / biliary reconstruction: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 (4.5%)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790166"/>
                  </a:ext>
                </a:extLst>
              </a:tr>
              <a:tr h="458999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18 (64.3%)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10 (35.7%)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Closure of perforation: 2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Retroperitoneal drainage: 6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T tube insertion: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4 (14.3%)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002310"/>
                  </a:ext>
                </a:extLst>
              </a:tr>
              <a:tr h="33732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8 (44.4%)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10 (55.6%)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Closure of perforation: 5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Duodenal exclusion: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3 (16.7%)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448184"/>
                  </a:ext>
                </a:extLst>
              </a:tr>
              <a:tr h="458999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8 (57.1%)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Salvage surgery: 3 (37.5%)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9 (64.3%)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Duodenal exclusion / gastrojejunostomy / retroperitoneal drainage: 4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Choledocholithotomy / T tube insertion: 3</a:t>
                      </a:r>
                      <a:b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Duodenogastrectomy: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2 (14.3%)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35093"/>
                  </a:ext>
                </a:extLst>
              </a:tr>
              <a:tr h="70236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156 (62.2%)</a:t>
                      </a:r>
                      <a:b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Salvage surgery: 9 (5.8%)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100 (39.8%)</a:t>
                      </a:r>
                      <a:b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Included salvage surgery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Closure of perforation: 49 (49.0%)</a:t>
                      </a:r>
                      <a:b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Retroperitoneal drainage: 39 (39.0%)</a:t>
                      </a:r>
                      <a:b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Duodenal exclusion: 24 (24.0%)</a:t>
                      </a:r>
                      <a:b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</a:b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T tube insertion: 13 (13.0%)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it-IT" sz="1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  <a:t/>
                      </a:r>
                      <a:br>
                        <a:rPr lang="it-IT" sz="1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</a:br>
                      <a:endParaRPr lang="it-IT" sz="18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02465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359" y="901080"/>
            <a:ext cx="7314840" cy="5486040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1376280" y="1578960"/>
            <a:ext cx="217440" cy="21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spAutoFit/>
          </a:bodyPr>
          <a:lstStyle/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800" b="0" i="0" u="none" strike="noStrike" baseline="0">
                <a:ln>
                  <a:noFill/>
                </a:ln>
                <a:solidFill>
                  <a:srgbClr val="000000"/>
                </a:solidFill>
                <a:latin typeface="Verdana" pitchFamily="34"/>
                <a:ea typeface="Calibri" pitchFamily="34"/>
                <a:cs typeface="Calibri" pitchFamily="34"/>
              </a:rPr>
              <a:t> </a:t>
            </a:r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1374839" y="1793880"/>
          <a:ext cx="6394319" cy="3168360"/>
        </p:xfrm>
        <a:graphic>
          <a:graphicData uri="http://schemas.openxmlformats.org/drawingml/2006/table">
            <a:tbl>
              <a:tblPr/>
              <a:tblGrid>
                <a:gridCol w="369719">
                  <a:extLst>
                    <a:ext uri="{9D8B030D-6E8A-4147-A177-3AD203B41FA5}">
                      <a16:colId xmlns:a16="http://schemas.microsoft.com/office/drawing/2014/main" val="1052778311"/>
                    </a:ext>
                  </a:extLst>
                </a:gridCol>
                <a:gridCol w="1204920">
                  <a:extLst>
                    <a:ext uri="{9D8B030D-6E8A-4147-A177-3AD203B41FA5}">
                      <a16:colId xmlns:a16="http://schemas.microsoft.com/office/drawing/2014/main" val="1046546601"/>
                    </a:ext>
                  </a:extLst>
                </a:gridCol>
                <a:gridCol w="1204920">
                  <a:extLst>
                    <a:ext uri="{9D8B030D-6E8A-4147-A177-3AD203B41FA5}">
                      <a16:colId xmlns:a16="http://schemas.microsoft.com/office/drawing/2014/main" val="3966415323"/>
                    </a:ext>
                  </a:extLst>
                </a:gridCol>
                <a:gridCol w="1204920">
                  <a:extLst>
                    <a:ext uri="{9D8B030D-6E8A-4147-A177-3AD203B41FA5}">
                      <a16:colId xmlns:a16="http://schemas.microsoft.com/office/drawing/2014/main" val="1936626752"/>
                    </a:ext>
                  </a:extLst>
                </a:gridCol>
                <a:gridCol w="1204920">
                  <a:extLst>
                    <a:ext uri="{9D8B030D-6E8A-4147-A177-3AD203B41FA5}">
                      <a16:colId xmlns:a16="http://schemas.microsoft.com/office/drawing/2014/main" val="1017051082"/>
                    </a:ext>
                  </a:extLst>
                </a:gridCol>
                <a:gridCol w="1204920">
                  <a:extLst>
                    <a:ext uri="{9D8B030D-6E8A-4147-A177-3AD203B41FA5}">
                      <a16:colId xmlns:a16="http://schemas.microsoft.com/office/drawing/2014/main" val="2789240620"/>
                    </a:ext>
                  </a:extLst>
                </a:gridCol>
              </a:tblGrid>
              <a:tr h="337320">
                <a:tc gridSpan="6">
                  <a:txBody>
                    <a:bodyPr/>
                    <a:lstStyle/>
                    <a:p>
                      <a:pPr marL="0" marR="0" lvl="0" indent="0" algn="just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lang="en-US" sz="800" b="1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Verdana" pitchFamily="34"/>
                        <a:ea typeface="Calibri" pitchFamily="34"/>
                        <a:cs typeface="Calibri" pitchFamily="34"/>
                      </a:endParaRPr>
                    </a:p>
                    <a:p>
                      <a:pPr marL="0" marR="0" lvl="0" indent="0" algn="just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Table 3.</a:t>
                      </a: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 Literature review (2000 to 2011): investigations.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832707"/>
                  </a:ext>
                </a:extLst>
              </a:tr>
              <a:tr h="21564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Abdomen X-ray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Abdomen 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CT scan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Contrast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During ERCP</a:t>
                      </a:r>
                      <a:r>
                        <a:rPr lang="en-US" sz="800" b="1" i="0" u="none" strike="noStrike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 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508221"/>
                  </a:ext>
                </a:extLst>
              </a:tr>
              <a:tr h="21564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3 (21.4%)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12 (85.7%)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11 (78.6%)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3 (21.4%)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157292"/>
                  </a:ext>
                </a:extLst>
              </a:tr>
              <a:tr h="21564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 (4.2%)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6 (25.0%)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16 (66.7%)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331986"/>
                  </a:ext>
                </a:extLst>
              </a:tr>
              <a:tr h="21564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 (6.7%)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11 (73.3%)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4 (26.7%)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377848"/>
                  </a:ext>
                </a:extLst>
              </a:tr>
              <a:tr h="21564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8 (88.9%)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8 (88.9%)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8 (88.9%)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720019"/>
                  </a:ext>
                </a:extLst>
              </a:tr>
              <a:tr h="21564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10 (31.3%)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11 (34.4%)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11 (34.4%)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718217"/>
                  </a:ext>
                </a:extLst>
              </a:tr>
              <a:tr h="21564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10 (13.3%)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27 (36.0%)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19 (25.3%)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26 (34.7%)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287213"/>
                  </a:ext>
                </a:extLst>
              </a:tr>
              <a:tr h="21564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13 (59.1%)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19 (86.4%)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8 (36.4%)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2 (9.1%)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221765"/>
                  </a:ext>
                </a:extLst>
              </a:tr>
              <a:tr h="21564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6 (21.4%)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9 (32.1%)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7 (25.0%)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8 (28.6%)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36631"/>
                  </a:ext>
                </a:extLst>
              </a:tr>
              <a:tr h="21564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3 (16.7%)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10 (55.6%)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2 (11.1%)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5 (27.8%)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090349"/>
                  </a:ext>
                </a:extLst>
              </a:tr>
              <a:tr h="33732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#10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3 (21.4%)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4 (28.6%)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11 (78.6%)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874713"/>
                  </a:ext>
                </a:extLst>
              </a:tr>
              <a:tr h="33732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58 (23.1%)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12 (4.8%)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112 (44.6%)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41 (17.1%)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199" algn="l"/>
                          <a:tab pos="3657600" algn="l"/>
                          <a:tab pos="4572000" algn="l"/>
                          <a:tab pos="5486399" algn="l"/>
                          <a:tab pos="6400799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lang="en-US" sz="800" b="1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Verdana" pitchFamily="34"/>
                          <a:ea typeface="Calibri" pitchFamily="34"/>
                          <a:cs typeface="Calibri" pitchFamily="34"/>
                        </a:rPr>
                        <a:t>89 (36.3%)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428965"/>
                  </a:ext>
                </a:extLst>
              </a:tr>
            </a:tbl>
          </a:graphicData>
        </a:graphic>
      </p:graphicFrame>
      <p:sp>
        <p:nvSpPr>
          <p:cNvPr id="4" name="Figura a mano libera 3"/>
          <p:cNvSpPr/>
          <p:nvPr/>
        </p:nvSpPr>
        <p:spPr>
          <a:xfrm>
            <a:off x="1374839" y="4943159"/>
            <a:ext cx="3025800" cy="337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spAutoFit/>
          </a:bodyPr>
          <a:lstStyle/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800" b="0" i="0" u="none" strike="noStrike" baseline="30000">
                <a:ln>
                  <a:noFill/>
                </a:ln>
                <a:solidFill>
                  <a:srgbClr val="000000"/>
                </a:solidFill>
                <a:latin typeface="Verdana" pitchFamily="34"/>
                <a:ea typeface="Calibri" pitchFamily="34"/>
                <a:cs typeface="Calibri" pitchFamily="34"/>
              </a:rPr>
              <a:t>a</a:t>
            </a:r>
            <a:r>
              <a:rPr lang="en-US" sz="800" b="0" i="0" u="none" strike="noStrike" baseline="0">
                <a:ln>
                  <a:noFill/>
                </a:ln>
                <a:solidFill>
                  <a:srgbClr val="000000"/>
                </a:solidFill>
                <a:latin typeface="Verdana" pitchFamily="34"/>
                <a:ea typeface="Calibri" pitchFamily="34"/>
                <a:cs typeface="Calibri" pitchFamily="34"/>
              </a:rPr>
              <a:t> Detection of duodenal perforation at the time of ERCP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800" b="0" i="0" u="none" strike="noStrike" baseline="0">
                <a:ln>
                  <a:noFill/>
                </a:ln>
                <a:solidFill>
                  <a:srgbClr val="000000"/>
                </a:solidFill>
                <a:latin typeface="Verdana" pitchFamily="34"/>
                <a:ea typeface="Calibri" pitchFamily="34"/>
                <a:cs typeface="Calibri" pitchFamily="34"/>
              </a:rPr>
              <a:t>NR: not reported</a:t>
            </a:r>
          </a:p>
        </p:txBody>
      </p:sp>
      <p:sp>
        <p:nvSpPr>
          <p:cNvPr id="5" name="Figura a mano libera 4"/>
          <p:cNvSpPr/>
          <p:nvPr/>
        </p:nvSpPr>
        <p:spPr>
          <a:xfrm>
            <a:off x="539640" y="552240"/>
            <a:ext cx="7848720" cy="1159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Management of Duodenal Perforation Post-Endoscopic Retrograde Cholangiopancreatography. When and Whom to Operate and What Factors Determine The Outcome? A Review Article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 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Norman Oneil Machado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 Department of Surgery, Sultan Qaboos University Hospital. Muscat, Oman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000" b="0" i="1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JOP. J Pancreas (Online) 2012 Jan 10; 13(1):18-25.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000" b="0" i="1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000" y="429840"/>
            <a:ext cx="7158240" cy="252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8000" y="3024000"/>
            <a:ext cx="6408000" cy="37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0" y="274320"/>
            <a:ext cx="8229600" cy="1143000"/>
          </a:xfrm>
        </p:spPr>
        <p:txBody>
          <a:bodyPr wrap="square">
            <a:noAutofit/>
          </a:bodyPr>
          <a:lstStyle/>
          <a:p>
            <a:pPr lvl="0"/>
            <a:r>
              <a:rPr lang="it-IT"/>
              <a:t>Caso clinico 	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484279"/>
            <a:ext cx="8640720" cy="4619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igura a mano libera 3"/>
          <p:cNvSpPr/>
          <p:nvPr/>
        </p:nvSpPr>
        <p:spPr>
          <a:xfrm>
            <a:off x="2050919" y="4221000"/>
            <a:ext cx="626616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>
              <a:alpha val="19000"/>
            </a:srgbClr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5" name="Figura a mano libera 4"/>
          <p:cNvSpPr/>
          <p:nvPr/>
        </p:nvSpPr>
        <p:spPr>
          <a:xfrm>
            <a:off x="539640" y="4365720"/>
            <a:ext cx="7777440" cy="115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0" y="2052360"/>
            <a:ext cx="4104000" cy="23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52000" y="2232000"/>
            <a:ext cx="4176000" cy="4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145880" y="503999"/>
            <a:ext cx="6702120" cy="15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88000" y="4464000"/>
            <a:ext cx="4320000" cy="2117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61120" y="465840"/>
            <a:ext cx="5104080" cy="3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9520" y="561600"/>
            <a:ext cx="1392480" cy="16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188280" y="2285640"/>
            <a:ext cx="2835720" cy="15821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Gastrointest Endosc. 2016 May;83(5):934-43. 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Kumbhari V1, Sinha A1, Reddy A1, Afghani E1, Cotsalas D1, Patel YA1, Storm AC1, Khashab MA1, Kalloo AN1, Singh VK1.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024000" y="865799"/>
            <a:ext cx="5008320" cy="555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84000" y="1666800"/>
            <a:ext cx="4716000" cy="518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76840" y="363600"/>
            <a:ext cx="6419160" cy="10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64960" y="1512000"/>
            <a:ext cx="4487040" cy="170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4008"/>
          <a:stretch>
            <a:fillRect/>
          </a:stretch>
        </p:blipFill>
        <p:spPr>
          <a:xfrm>
            <a:off x="1763640" y="1197000"/>
            <a:ext cx="5391360" cy="51753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igura a mano libera 2"/>
          <p:cNvSpPr/>
          <p:nvPr/>
        </p:nvSpPr>
        <p:spPr>
          <a:xfrm>
            <a:off x="6218999" y="783720"/>
            <a:ext cx="1556999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TC TEMPO 0</a:t>
            </a:r>
          </a:p>
        </p:txBody>
      </p:sp>
      <p:sp>
        <p:nvSpPr>
          <p:cNvPr id="4" name="Titolo 3"/>
          <p:cNvSpPr txBox="1">
            <a:spLocks noGrp="1"/>
          </p:cNvSpPr>
          <p:nvPr>
            <p:ph type="title" idx="4294967295"/>
          </p:nvPr>
        </p:nvSpPr>
        <p:spPr>
          <a:xfrm>
            <a:off x="72000" y="288000"/>
            <a:ext cx="3528000" cy="301320"/>
          </a:xfrm>
        </p:spPr>
        <p:txBody>
          <a:bodyPr wrap="square">
            <a:noAutofit/>
          </a:bodyPr>
          <a:lstStyle/>
          <a:p>
            <a:pPr lvl="0"/>
            <a:r>
              <a:rPr lang="it-IT" sz="3200"/>
              <a:t>Caso clinico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3647"/>
          <a:stretch>
            <a:fillRect/>
          </a:stretch>
        </p:blipFill>
        <p:spPr>
          <a:xfrm>
            <a:off x="324000" y="765000"/>
            <a:ext cx="3960720" cy="3816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3588"/>
          <a:stretch>
            <a:fillRect/>
          </a:stretch>
        </p:blipFill>
        <p:spPr>
          <a:xfrm>
            <a:off x="4356000" y="2060639"/>
            <a:ext cx="4167360" cy="3879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igura a mano libera 3"/>
          <p:cNvSpPr/>
          <p:nvPr/>
        </p:nvSpPr>
        <p:spPr>
          <a:xfrm>
            <a:off x="4408559" y="568440"/>
            <a:ext cx="1556999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TC TEMPO 0</a:t>
            </a:r>
          </a:p>
        </p:txBody>
      </p:sp>
      <p:sp>
        <p:nvSpPr>
          <p:cNvPr id="5" name="Titolo 4"/>
          <p:cNvSpPr txBox="1">
            <a:spLocks noGrp="1"/>
          </p:cNvSpPr>
          <p:nvPr>
            <p:ph type="title" idx="4294967295"/>
          </p:nvPr>
        </p:nvSpPr>
        <p:spPr>
          <a:xfrm>
            <a:off x="72000" y="296640"/>
            <a:ext cx="3528000" cy="301320"/>
          </a:xfrm>
        </p:spPr>
        <p:txBody>
          <a:bodyPr wrap="square">
            <a:noAutofit/>
          </a:bodyPr>
          <a:lstStyle/>
          <a:p>
            <a:pPr lvl="0"/>
            <a:r>
              <a:rPr lang="it-IT" sz="3200"/>
              <a:t>Caso clinico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3806"/>
          <a:stretch>
            <a:fillRect/>
          </a:stretch>
        </p:blipFill>
        <p:spPr>
          <a:xfrm>
            <a:off x="684359" y="765000"/>
            <a:ext cx="3790800" cy="36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3968"/>
          <a:stretch>
            <a:fillRect/>
          </a:stretch>
        </p:blipFill>
        <p:spPr>
          <a:xfrm>
            <a:off x="5003640" y="2997360"/>
            <a:ext cx="3649679" cy="35049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igura a mano libera 3"/>
          <p:cNvSpPr/>
          <p:nvPr/>
        </p:nvSpPr>
        <p:spPr>
          <a:xfrm>
            <a:off x="5919840" y="1576440"/>
            <a:ext cx="2801880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TC TEMPO 1 (A 24 ORE)</a:t>
            </a:r>
          </a:p>
        </p:txBody>
      </p:sp>
      <p:sp>
        <p:nvSpPr>
          <p:cNvPr id="5" name="Titolo 4"/>
          <p:cNvSpPr txBox="1">
            <a:spLocks noGrp="1"/>
          </p:cNvSpPr>
          <p:nvPr>
            <p:ph type="title" idx="4294967295"/>
          </p:nvPr>
        </p:nvSpPr>
        <p:spPr>
          <a:xfrm>
            <a:off x="72000" y="296640"/>
            <a:ext cx="3528000" cy="301320"/>
          </a:xfrm>
        </p:spPr>
        <p:txBody>
          <a:bodyPr wrap="square">
            <a:noAutofit/>
          </a:bodyPr>
          <a:lstStyle/>
          <a:p>
            <a:pPr lvl="0"/>
            <a:r>
              <a:rPr lang="it-IT" sz="3200"/>
              <a:t>Caso clinico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98400" y="1368000"/>
            <a:ext cx="5889600" cy="4610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igura a mano libera 2"/>
          <p:cNvSpPr/>
          <p:nvPr/>
        </p:nvSpPr>
        <p:spPr>
          <a:xfrm>
            <a:off x="5334120" y="855719"/>
            <a:ext cx="2801880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TC TEMPO 2 (A 72 ORE)</a:t>
            </a:r>
          </a:p>
        </p:txBody>
      </p:sp>
      <p:sp>
        <p:nvSpPr>
          <p:cNvPr id="4" name="Titolo 3"/>
          <p:cNvSpPr txBox="1">
            <a:spLocks noGrp="1"/>
          </p:cNvSpPr>
          <p:nvPr>
            <p:ph type="title" idx="4294967295"/>
          </p:nvPr>
        </p:nvSpPr>
        <p:spPr>
          <a:xfrm>
            <a:off x="72000" y="296640"/>
            <a:ext cx="3528000" cy="301320"/>
          </a:xfrm>
        </p:spPr>
        <p:txBody>
          <a:bodyPr wrap="square">
            <a:noAutofit/>
          </a:bodyPr>
          <a:lstStyle/>
          <a:p>
            <a:pPr lvl="0"/>
            <a:r>
              <a:rPr lang="it-IT" sz="3200"/>
              <a:t>Caso clinico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200" y="371520"/>
            <a:ext cx="8229600" cy="1143000"/>
          </a:xfrm>
        </p:spPr>
        <p:txBody>
          <a:bodyPr wrap="square">
            <a:noAutofit/>
          </a:bodyPr>
          <a:lstStyle/>
          <a:p>
            <a:pPr lvl="0"/>
            <a:r>
              <a:rPr lang="it-IT"/>
              <a:t>Caso clinico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48000" y="1440000"/>
            <a:ext cx="7632000" cy="61254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Paziente dimessa in 9° giornata in assenza di sintomatologia dolorosa,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In condizioni di normalizzazione degli indici di colestasi e con riduzione degli indici di flogosi (il giorno delle procedura 12.000 GB, PCR:34).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Durate la degenza : standard terapy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posizionamanto di SNG o SND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Trattamento antibiotico (cefalosporine di terza generazione)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PPI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NPT ( inizio nutrizione enterale in 5° giornata)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Antidolorifico in caso di necessità (non necessario)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Controllo dei parametri vitali (sempre nella norma)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Controllo “full biochemistry panel “ (in riduzione compresi lattati e procalcitonina)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Controllo con TC (0-1-2-3)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Consulto chirurgico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                              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4147_582370618461873_2051802206_n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07999" y="1719000"/>
            <a:ext cx="7056000" cy="4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4;p1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b="82592"/>
          <a:stretch>
            <a:fillRect/>
          </a:stretch>
        </p:blipFill>
        <p:spPr>
          <a:xfrm>
            <a:off x="13680" y="334800"/>
            <a:ext cx="9144000" cy="119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 txBox="1">
            <a:spLocks noGrp="1"/>
          </p:cNvSpPr>
          <p:nvPr>
            <p:ph type="body" idx="4294967295"/>
          </p:nvPr>
        </p:nvSpPr>
        <p:spPr>
          <a:xfrm>
            <a:off x="468360" y="2636639"/>
            <a:ext cx="8229600" cy="2189160"/>
          </a:xfrm>
        </p:spPr>
        <p:txBody>
          <a:bodyPr wrap="square" lIns="91440" tIns="45720" rIns="91440" bIns="45720">
            <a:noAutofit/>
          </a:bodyPr>
          <a:lstStyle/>
          <a:p>
            <a:pPr lvl="0"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it-IT"/>
              <a:t>La paziente viene ricoverata presso presso la Medicina D’urgenza</a:t>
            </a:r>
          </a:p>
          <a:p>
            <a:pPr lvl="0"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it-IT"/>
              <a:t>Indicazione ad eseguire colangio RM</a:t>
            </a:r>
          </a:p>
          <a:p>
            <a:pPr lvl="0"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it-IT"/>
          </a:p>
        </p:txBody>
      </p:sp>
      <p:sp>
        <p:nvSpPr>
          <p:cNvPr id="3" name="Titolo 2"/>
          <p:cNvSpPr txBox="1">
            <a:spLocks noGrp="1"/>
          </p:cNvSpPr>
          <p:nvPr>
            <p:ph type="title" idx="4294967295"/>
          </p:nvPr>
        </p:nvSpPr>
        <p:spPr/>
        <p:txBody>
          <a:bodyPr wrap="square" lIns="91440" tIns="45720" rIns="91440" bIns="45720">
            <a:noAutofit/>
          </a:bodyPr>
          <a:lstStyle/>
          <a:p>
            <a:pPr lvl="0"/>
            <a:r>
              <a:rPr lang="it-IT"/>
              <a:t>Caso clinico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 wrap="square">
            <a:noAutofit/>
          </a:bodyPr>
          <a:lstStyle/>
          <a:p>
            <a:pPr lvl="0"/>
            <a:r>
              <a:rPr lang="it-IT"/>
              <a:t>Caso clinico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8360" y="1773360"/>
            <a:ext cx="7993080" cy="36511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igura a mano libera 3"/>
          <p:cNvSpPr/>
          <p:nvPr/>
        </p:nvSpPr>
        <p:spPr>
          <a:xfrm>
            <a:off x="1116000" y="3429000"/>
            <a:ext cx="7343640" cy="1007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08720" y="1413000"/>
            <a:ext cx="2014560" cy="366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30000" contrast="30000"/>
            <a:alphaModFix/>
          </a:blip>
          <a:srcRect l="50013" t="2176" b="49987"/>
          <a:stretch>
            <a:fillRect/>
          </a:stretch>
        </p:blipFill>
        <p:spPr>
          <a:xfrm>
            <a:off x="324000" y="836640"/>
            <a:ext cx="583056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30000" contrast="30000"/>
            <a:alphaModFix/>
          </a:blip>
          <a:srcRect l="50013" t="51553" r="-99" b="579"/>
          <a:stretch>
            <a:fillRect/>
          </a:stretch>
        </p:blipFill>
        <p:spPr>
          <a:xfrm>
            <a:off x="2916359" y="3213000"/>
            <a:ext cx="5832360" cy="3413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igura a mano libera 3"/>
          <p:cNvSpPr/>
          <p:nvPr/>
        </p:nvSpPr>
        <p:spPr>
          <a:xfrm>
            <a:off x="324000" y="333360"/>
            <a:ext cx="1473119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Caso clinico</a:t>
            </a:r>
          </a:p>
        </p:txBody>
      </p:sp>
      <p:sp>
        <p:nvSpPr>
          <p:cNvPr id="5" name="Figura a mano libera 4"/>
          <p:cNvSpPr/>
          <p:nvPr/>
        </p:nvSpPr>
        <p:spPr>
          <a:xfrm>
            <a:off x="7236000" y="1773360"/>
            <a:ext cx="1497599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9360" cap="sq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Colangio RM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nettore diritto 1"/>
          <p:cNvSpPr/>
          <p:nvPr/>
        </p:nvSpPr>
        <p:spPr>
          <a:xfrm>
            <a:off x="8893080" y="1197000"/>
            <a:ext cx="0" cy="5400720"/>
          </a:xfrm>
          <a:prstGeom prst="line">
            <a:avLst/>
          </a:prstGeom>
          <a:noFill/>
          <a:ln w="57240" cap="sq">
            <a:solidFill>
              <a:srgbClr val="C0C0C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3" name="Connettore diritto 2"/>
          <p:cNvSpPr/>
          <p:nvPr/>
        </p:nvSpPr>
        <p:spPr>
          <a:xfrm flipH="1">
            <a:off x="323640" y="260280"/>
            <a:ext cx="7848360" cy="0"/>
          </a:xfrm>
          <a:prstGeom prst="line">
            <a:avLst/>
          </a:prstGeom>
          <a:noFill/>
          <a:ln w="57240" cap="sq">
            <a:solidFill>
              <a:srgbClr val="C0C0C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Arial" pitchFamily="2"/>
              <a:cs typeface="Arial" pitchFamily="2"/>
            </a:endParaRP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8000"/>
            <a:alphaModFix/>
          </a:blip>
          <a:srcRect/>
          <a:stretch>
            <a:fillRect/>
          </a:stretch>
        </p:blipFill>
        <p:spPr>
          <a:xfrm>
            <a:off x="8137440" y="0"/>
            <a:ext cx="1006559" cy="176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34000" contrast="30000"/>
            <a:alphaModFix/>
          </a:blip>
          <a:srcRect t="2160" r="49999" b="49994"/>
          <a:stretch>
            <a:fillRect/>
          </a:stretch>
        </p:blipFill>
        <p:spPr>
          <a:xfrm>
            <a:off x="324000" y="1413000"/>
            <a:ext cx="8064360" cy="47257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igura a mano libera 5"/>
          <p:cNvSpPr/>
          <p:nvPr/>
        </p:nvSpPr>
        <p:spPr>
          <a:xfrm>
            <a:off x="5724360" y="907919"/>
            <a:ext cx="1497599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9360" cap="sq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Colangio RM</a:t>
            </a:r>
          </a:p>
        </p:txBody>
      </p:sp>
      <p:sp>
        <p:nvSpPr>
          <p:cNvPr id="7" name="Figura a mano libera 6"/>
          <p:cNvSpPr/>
          <p:nvPr/>
        </p:nvSpPr>
        <p:spPr>
          <a:xfrm>
            <a:off x="1600200" y="496800"/>
            <a:ext cx="1473119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Caso clinico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 wrap="square">
            <a:noAutofit/>
          </a:bodyPr>
          <a:lstStyle/>
          <a:p>
            <a:pPr lvl="0"/>
            <a:r>
              <a:rPr lang="it-IT"/>
              <a:t>Caso clinico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250920" y="2349000"/>
            <a:ext cx="8229600" cy="3413160"/>
          </a:xfrm>
        </p:spPr>
        <p:txBody>
          <a:bodyPr wrap="square">
            <a:noAutofit/>
          </a:bodyPr>
          <a:lstStyle/>
          <a:p>
            <a:pPr lvl="0">
              <a:spcBef>
                <a:spcPts val="697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it-IT" sz="2800"/>
              <a:t>A distanza di 5 giorni dall’accesso in ps, ulteriore incremento degli indici di colestasi , riduzione di amilasi e lipasi.</a:t>
            </a:r>
          </a:p>
          <a:p>
            <a:pPr lvl="0">
              <a:spcBef>
                <a:spcPts val="697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it-IT" sz="2800"/>
              <a:t>Condizioni cliniche generali: buone</a:t>
            </a:r>
          </a:p>
          <a:p>
            <a:pPr lvl="0">
              <a:spcBef>
                <a:spcPts val="697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it-IT" sz="2800"/>
              <a:t>Si decide di eseguire ERCP previa contestuale ECOENDOSCOPIA + FNA</a:t>
            </a:r>
          </a:p>
          <a:p>
            <a:pPr lvl="0">
              <a:spcBef>
                <a:spcPts val="697"/>
              </a:spcBef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it-IT" sz="280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Class="entr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100"/>
                            </p:stCondLst>
                            <p:childTnLst>
                              <p:par>
                                <p:cTn id="18" presetClass="entr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650"/>
                            </p:stCondLst>
                            <p:childTnLst>
                              <p:par>
                                <p:cTn id="24" presetClass="entr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324000" y="549360"/>
            <a:ext cx="7920000" cy="5940360"/>
            <a:chOff x="324000" y="549360"/>
            <a:chExt cx="7920000" cy="5940360"/>
          </a:xfrm>
        </p:grpSpPr>
        <p:pic>
          <p:nvPicPr>
            <p:cNvPr id="3" name="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24000" y="549360"/>
              <a:ext cx="7920000" cy="5940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Figura a mano libera 3"/>
            <p:cNvSpPr/>
            <p:nvPr/>
          </p:nvSpPr>
          <p:spPr>
            <a:xfrm>
              <a:off x="1258920" y="765000"/>
              <a:ext cx="1728719" cy="216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0000"/>
            </a:solidFill>
            <a:ln w="9360" cap="sq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2118</TotalTime>
  <Words>1085</Words>
  <Application>Microsoft Office PowerPoint</Application>
  <PresentationFormat>Widescreen</PresentationFormat>
  <Paragraphs>333</Paragraphs>
  <Slides>38</Slides>
  <Notes>38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3" baseType="lpstr">
      <vt:lpstr>Arial</vt:lpstr>
      <vt:lpstr>Calibri</vt:lpstr>
      <vt:lpstr>Times New Roman</vt:lpstr>
      <vt:lpstr>Verdana</vt:lpstr>
      <vt:lpstr>Predefinito</vt:lpstr>
      <vt:lpstr>Presentazione standard di PowerPoint</vt:lpstr>
      <vt:lpstr>Caso clinico</vt:lpstr>
      <vt:lpstr>Caso clinico  </vt:lpstr>
      <vt:lpstr>Caso clinico</vt:lpstr>
      <vt:lpstr>Caso clinico</vt:lpstr>
      <vt:lpstr>Presentazione standard di PowerPoint</vt:lpstr>
      <vt:lpstr>Presentazione standard di PowerPoint</vt:lpstr>
      <vt:lpstr>Caso clinico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Caso clinico</vt:lpstr>
      <vt:lpstr>Caso clinico</vt:lpstr>
      <vt:lpstr>Caso clinico</vt:lpstr>
      <vt:lpstr>Caso clinico</vt:lpstr>
      <vt:lpstr>Caso clinico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d.raimondo</dc:creator>
  <cp:lastModifiedBy>Utente Windows</cp:lastModifiedBy>
  <cp:revision>60</cp:revision>
  <dcterms:created xsi:type="dcterms:W3CDTF">2019-07-29T16:06:24Z</dcterms:created>
  <dcterms:modified xsi:type="dcterms:W3CDTF">2019-09-25T13:59:16Z</dcterms:modified>
</cp:coreProperties>
</file>