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50" r:id="rId1"/>
  </p:sldMasterIdLst>
  <p:notesMasterIdLst>
    <p:notesMasterId r:id="rId49"/>
  </p:notesMasterIdLst>
  <p:sldIdLst>
    <p:sldId id="561" r:id="rId2"/>
    <p:sldId id="375" r:id="rId3"/>
    <p:sldId id="377" r:id="rId4"/>
    <p:sldId id="354" r:id="rId5"/>
    <p:sldId id="559" r:id="rId6"/>
    <p:sldId id="557" r:id="rId7"/>
    <p:sldId id="558" r:id="rId8"/>
    <p:sldId id="560" r:id="rId9"/>
    <p:sldId id="540" r:id="rId10"/>
    <p:sldId id="352" r:id="rId11"/>
    <p:sldId id="350" r:id="rId12"/>
    <p:sldId id="374" r:id="rId13"/>
    <p:sldId id="551" r:id="rId14"/>
    <p:sldId id="306" r:id="rId15"/>
    <p:sldId id="390" r:id="rId16"/>
    <p:sldId id="384" r:id="rId17"/>
    <p:sldId id="385" r:id="rId18"/>
    <p:sldId id="387" r:id="rId19"/>
    <p:sldId id="389" r:id="rId20"/>
    <p:sldId id="380" r:id="rId21"/>
    <p:sldId id="447" r:id="rId22"/>
    <p:sldId id="448" r:id="rId23"/>
    <p:sldId id="546" r:id="rId24"/>
    <p:sldId id="449" r:id="rId25"/>
    <p:sldId id="549" r:id="rId26"/>
    <p:sldId id="471" r:id="rId27"/>
    <p:sldId id="472" r:id="rId28"/>
    <p:sldId id="477" r:id="rId29"/>
    <p:sldId id="541" r:id="rId30"/>
    <p:sldId id="542" r:id="rId31"/>
    <p:sldId id="481" r:id="rId32"/>
    <p:sldId id="454" r:id="rId33"/>
    <p:sldId id="455" r:id="rId34"/>
    <p:sldId id="543" r:id="rId35"/>
    <p:sldId id="544" r:id="rId36"/>
    <p:sldId id="482" r:id="rId37"/>
    <p:sldId id="497" r:id="rId38"/>
    <p:sldId id="501" r:id="rId39"/>
    <p:sldId id="498" r:id="rId40"/>
    <p:sldId id="537" r:id="rId41"/>
    <p:sldId id="502" r:id="rId42"/>
    <p:sldId id="515" r:id="rId43"/>
    <p:sldId id="516" r:id="rId44"/>
    <p:sldId id="539" r:id="rId45"/>
    <p:sldId id="519" r:id="rId46"/>
    <p:sldId id="520" r:id="rId47"/>
    <p:sldId id="547" r:id="rId48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880">
          <p15:clr>
            <a:srgbClr val="A4A3A4"/>
          </p15:clr>
        </p15:guide>
        <p15:guide id="2" pos="2160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BE0000"/>
    <a:srgbClr val="8E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4587" autoAdjust="0"/>
    <p:restoredTop sz="86393" autoAdjust="0"/>
  </p:normalViewPr>
  <p:slideViewPr>
    <p:cSldViewPr>
      <p:cViewPr varScale="1">
        <p:scale>
          <a:sx n="59" d="100"/>
          <a:sy n="59" d="100"/>
        </p:scale>
        <p:origin x="820" y="60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1504"/>
    </p:cViewPr>
  </p:outlineViewPr>
  <p:notesTextViewPr>
    <p:cViewPr>
      <p:scale>
        <a:sx n="1" d="1"/>
        <a:sy n="1" d="1"/>
      </p:scale>
      <p:origin x="0" y="0"/>
    </p:cViewPr>
  </p:notesTextViewPr>
  <p:sorterViewPr>
    <p:cViewPr varScale="1">
      <p:scale>
        <a:sx n="1" d="1"/>
        <a:sy n="1" d="1"/>
      </p:scale>
      <p:origin x="0" y="-11028"/>
    </p:cViewPr>
  </p:sorterViewPr>
  <p:notesViewPr>
    <p:cSldViewPr>
      <p:cViewPr varScale="1">
        <p:scale>
          <a:sx n="84" d="100"/>
          <a:sy n="84" d="100"/>
        </p:scale>
        <p:origin x="-1884" y="-78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026B062-F4C6-4266-B201-C355A4FD3BB7}" type="datetimeFigureOut">
              <a:rPr lang="it-IT" smtClean="0"/>
              <a:t>25/09/2019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B733F0D-C2D0-4EE0-B17F-BCA6ACEF2C2E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6617633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733F0D-C2D0-4EE0-B17F-BCA6ACEF2C2E}" type="slidenum">
              <a:rPr lang="it-IT" smtClean="0"/>
              <a:t>11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95908883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733F0D-C2D0-4EE0-B17F-BCA6ACEF2C2E}" type="slidenum">
              <a:rPr lang="it-IT" smtClean="0"/>
              <a:t>29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1398795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733F0D-C2D0-4EE0-B17F-BCA6ACEF2C2E}" type="slidenum">
              <a:rPr lang="it-IT" smtClean="0"/>
              <a:t>30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77762359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733F0D-C2D0-4EE0-B17F-BCA6ACEF2C2E}" type="slidenum">
              <a:rPr lang="it-IT" smtClean="0"/>
              <a:t>12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1854847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733F0D-C2D0-4EE0-B17F-BCA6ACEF2C2E}" type="slidenum">
              <a:rPr lang="it-IT" smtClean="0"/>
              <a:t>13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7856045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733F0D-C2D0-4EE0-B17F-BCA6ACEF2C2E}" type="slidenum">
              <a:rPr lang="it-IT" smtClean="0"/>
              <a:t>21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38234119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733F0D-C2D0-4EE0-B17F-BCA6ACEF2C2E}" type="slidenum">
              <a:rPr lang="it-IT" smtClean="0"/>
              <a:t>22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3534662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733F0D-C2D0-4EE0-B17F-BCA6ACEF2C2E}" type="slidenum">
              <a:rPr lang="it-IT" smtClean="0"/>
              <a:t>23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3362987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733F0D-C2D0-4EE0-B17F-BCA6ACEF2C2E}" type="slidenum">
              <a:rPr lang="it-IT" smtClean="0"/>
              <a:t>24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7744337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733F0D-C2D0-4EE0-B17F-BCA6ACEF2C2E}" type="slidenum">
              <a:rPr lang="it-IT" smtClean="0"/>
              <a:t>25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1436507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B733F0D-C2D0-4EE0-B17F-BCA6ACEF2C2E}" type="slidenum">
              <a:rPr lang="it-IT" smtClean="0"/>
              <a:t>26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8419689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683568" y="3440983"/>
            <a:ext cx="7772400" cy="1500187"/>
          </a:xfrm>
          <a:prstGeom prst="rect">
            <a:avLst/>
          </a:prstGeom>
        </p:spPr>
        <p:txBody>
          <a:bodyPr anchor="ctr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dirty="0" smtClean="0"/>
              <a:t>Fare clic per modificare stili del testo dello schema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 userDrawn="1"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55" r="2528" b="12756"/>
          <a:stretch/>
        </p:blipFill>
        <p:spPr bwMode="auto">
          <a:xfrm>
            <a:off x="2597364" y="184175"/>
            <a:ext cx="3603625" cy="26687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9688139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titolo 1"/>
          <p:cNvSpPr>
            <a:spLocks noGrp="1"/>
          </p:cNvSpPr>
          <p:nvPr>
            <p:ph type="title"/>
          </p:nvPr>
        </p:nvSpPr>
        <p:spPr>
          <a:xfrm>
            <a:off x="611560" y="131109"/>
            <a:ext cx="7931224" cy="8276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dirty="0" smtClean="0"/>
              <a:t>Titolo</a:t>
            </a:r>
            <a:endParaRPr lang="it-IT" dirty="0"/>
          </a:p>
        </p:txBody>
      </p:sp>
      <p:pic>
        <p:nvPicPr>
          <p:cNvPr id="5" name="Immagin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6" y="94228"/>
            <a:ext cx="457076" cy="914153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859"/>
          <a:stretch/>
        </p:blipFill>
        <p:spPr>
          <a:xfrm>
            <a:off x="-64" y="1030785"/>
            <a:ext cx="9144000" cy="243324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1874" y="44626"/>
            <a:ext cx="457076" cy="914153"/>
          </a:xfrm>
          <a:prstGeom prst="rect">
            <a:avLst/>
          </a:prstGeom>
        </p:spPr>
      </p:pic>
      <p:sp>
        <p:nvSpPr>
          <p:cNvPr id="8" name="Segnaposto testo 2"/>
          <p:cNvSpPr>
            <a:spLocks noGrp="1"/>
          </p:cNvSpPr>
          <p:nvPr>
            <p:ph type="body" idx="1"/>
          </p:nvPr>
        </p:nvSpPr>
        <p:spPr>
          <a:xfrm>
            <a:off x="192942" y="1274110"/>
            <a:ext cx="8836004" cy="485205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>
              <a:buFont typeface="Wingdings" panose="05000000000000000000" pitchFamily="2" charset="2"/>
              <a:buChar char="§"/>
              <a:defRPr sz="2400"/>
            </a:lvl1pPr>
            <a:lvl2pPr>
              <a:defRPr sz="2400"/>
            </a:lvl2pPr>
            <a:lvl3pPr marL="1143000" indent="-228600">
              <a:buFont typeface="Wingdings" panose="05000000000000000000" pitchFamily="2" charset="2"/>
              <a:buChar char="ü"/>
              <a:defRPr sz="2400"/>
            </a:lvl3pPr>
            <a:lvl4pPr marL="1600200" indent="-228600">
              <a:buFont typeface="Arial" panose="020B0604020202020204" pitchFamily="34" charset="0"/>
              <a:buChar char="•"/>
              <a:defRPr sz="2400"/>
            </a:lvl4pPr>
            <a:lvl5pPr>
              <a:defRPr sz="2400"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  <a:p>
            <a:pPr lvl="1"/>
            <a:r>
              <a:rPr lang="it-IT" dirty="0" smtClean="0"/>
              <a:t>Secondo livello</a:t>
            </a:r>
          </a:p>
          <a:p>
            <a:pPr lvl="2"/>
            <a:r>
              <a:rPr lang="it-IT" dirty="0" smtClean="0"/>
              <a:t>Terzo livello</a:t>
            </a:r>
          </a:p>
          <a:p>
            <a:pPr lvl="3"/>
            <a:r>
              <a:rPr lang="it-IT" dirty="0" smtClean="0"/>
              <a:t>Quarto livello</a:t>
            </a:r>
          </a:p>
        </p:txBody>
      </p:sp>
    </p:spTree>
    <p:extLst>
      <p:ext uri="{BB962C8B-B14F-4D97-AF65-F5344CB8AC3E}">
        <p14:creationId xmlns:p14="http://schemas.microsoft.com/office/powerpoint/2010/main" val="78376394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Layout personalizza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titolo 1"/>
          <p:cNvSpPr>
            <a:spLocks noGrp="1"/>
          </p:cNvSpPr>
          <p:nvPr>
            <p:ph type="title"/>
          </p:nvPr>
        </p:nvSpPr>
        <p:spPr>
          <a:xfrm>
            <a:off x="611560" y="131109"/>
            <a:ext cx="7931224" cy="827668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dirty="0" smtClean="0"/>
              <a:t>Titolo</a:t>
            </a:r>
            <a:endParaRPr lang="it-IT" dirty="0"/>
          </a:p>
        </p:txBody>
      </p:sp>
      <p:pic>
        <p:nvPicPr>
          <p:cNvPr id="5" name="Immagine 4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6" y="94228"/>
            <a:ext cx="457076" cy="914153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 userDrawn="1"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5859"/>
          <a:stretch/>
        </p:blipFill>
        <p:spPr>
          <a:xfrm>
            <a:off x="9080" y="1012497"/>
            <a:ext cx="9144000" cy="243324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 userDrawn="1"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71874" y="44626"/>
            <a:ext cx="457076" cy="914153"/>
          </a:xfrm>
          <a:prstGeom prst="rect">
            <a:avLst/>
          </a:prstGeom>
        </p:spPr>
      </p:pic>
      <p:sp>
        <p:nvSpPr>
          <p:cNvPr id="8" name="Segnaposto testo 2"/>
          <p:cNvSpPr>
            <a:spLocks noGrp="1"/>
          </p:cNvSpPr>
          <p:nvPr>
            <p:ph type="body" idx="1"/>
          </p:nvPr>
        </p:nvSpPr>
        <p:spPr>
          <a:xfrm>
            <a:off x="192942" y="1916832"/>
            <a:ext cx="4091026" cy="42093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sz="20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</a:lstStyle>
          <a:p>
            <a:pPr lvl="0"/>
            <a:r>
              <a:rPr lang="it-IT" dirty="0" smtClean="0"/>
              <a:t>Fare clic per modificare stili del testo dello schema</a:t>
            </a:r>
          </a:p>
          <a:p>
            <a:pPr lvl="1"/>
            <a:r>
              <a:rPr lang="it-IT" dirty="0" smtClean="0"/>
              <a:t>Secondo livello</a:t>
            </a:r>
          </a:p>
          <a:p>
            <a:pPr lvl="2"/>
            <a:r>
              <a:rPr lang="it-IT" dirty="0" smtClean="0"/>
              <a:t>Terzo livello</a:t>
            </a:r>
          </a:p>
          <a:p>
            <a:pPr lvl="3"/>
            <a:r>
              <a:rPr lang="it-IT" dirty="0" smtClean="0"/>
              <a:t>Quarto livello</a:t>
            </a:r>
          </a:p>
          <a:p>
            <a:pPr lvl="4"/>
            <a:r>
              <a:rPr lang="it-IT" dirty="0" smtClean="0"/>
              <a:t>Quinto livello</a:t>
            </a:r>
            <a:endParaRPr lang="it-IT" dirty="0"/>
          </a:p>
        </p:txBody>
      </p:sp>
      <p:sp>
        <p:nvSpPr>
          <p:cNvPr id="9" name="Segnaposto testo 2"/>
          <p:cNvSpPr>
            <a:spLocks noGrp="1"/>
          </p:cNvSpPr>
          <p:nvPr>
            <p:ph idx="10"/>
          </p:nvPr>
        </p:nvSpPr>
        <p:spPr>
          <a:xfrm>
            <a:off x="4860032" y="1916832"/>
            <a:ext cx="4091026" cy="420933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>
              <a:defRPr lang="it-IT" sz="2000" dirty="0" smtClean="0"/>
            </a:lvl1pPr>
            <a:lvl2pPr>
              <a:defRPr lang="it-IT" sz="2000" dirty="0" smtClean="0"/>
            </a:lvl2pPr>
            <a:lvl3pPr>
              <a:defRPr lang="it-IT" sz="2000" dirty="0" smtClean="0"/>
            </a:lvl3pPr>
            <a:lvl4pPr>
              <a:defRPr lang="it-IT" sz="2000" dirty="0" smtClean="0"/>
            </a:lvl4pPr>
            <a:lvl5pPr>
              <a:defRPr lang="it-IT" sz="2000" dirty="0"/>
            </a:lvl5pPr>
          </a:lstStyle>
          <a:p>
            <a:pPr marL="342900" lvl="0" indent="-3429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it-IT" dirty="0" smtClean="0"/>
              <a:t>Fare clic per modificare stili del testo dello schema</a:t>
            </a:r>
          </a:p>
          <a:p>
            <a:pPr marL="742950" lvl="1" indent="-285750">
              <a:spcBef>
                <a:spcPct val="20000"/>
              </a:spcBef>
              <a:buFont typeface="Arial" panose="020B0604020202020204" pitchFamily="34" charset="0"/>
              <a:buChar char="–"/>
            </a:pPr>
            <a:r>
              <a:rPr lang="it-IT" dirty="0" smtClean="0"/>
              <a:t>Secondo livello</a:t>
            </a:r>
          </a:p>
          <a:p>
            <a:pPr marL="1143000" lvl="2" indent="-228600">
              <a:spcBef>
                <a:spcPct val="20000"/>
              </a:spcBef>
              <a:buFont typeface="Arial" panose="020B0604020202020204" pitchFamily="34" charset="0"/>
              <a:buChar char="•"/>
            </a:pPr>
            <a:r>
              <a:rPr lang="it-IT" dirty="0" smtClean="0"/>
              <a:t>Terzo livello</a:t>
            </a:r>
          </a:p>
          <a:p>
            <a:pPr marL="1600200" lvl="3" indent="-228600">
              <a:spcBef>
                <a:spcPct val="20000"/>
              </a:spcBef>
              <a:buFont typeface="Arial" panose="020B0604020202020204" pitchFamily="34" charset="0"/>
              <a:buChar char="–"/>
            </a:pPr>
            <a:r>
              <a:rPr lang="it-IT" dirty="0" smtClean="0"/>
              <a:t>Quarto livello</a:t>
            </a:r>
          </a:p>
          <a:p>
            <a:pPr marL="2057400" lvl="4" indent="-228600">
              <a:spcBef>
                <a:spcPct val="20000"/>
              </a:spcBef>
              <a:buFont typeface="Arial" panose="020B0604020202020204" pitchFamily="34" charset="0"/>
              <a:buChar char="»"/>
            </a:pPr>
            <a:r>
              <a:rPr lang="it-IT" dirty="0" smtClean="0"/>
              <a:t>Quinto livello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647348131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3">
            <a:extLst>
              <a:ext uri="{FF2B5EF4-FFF2-40B4-BE49-F238E27FC236}">
                <a16:creationId xmlns:a16="http://schemas.microsoft.com/office/drawing/2014/main" id="{93691B9B-6805-4B95-B6BA-BB8A334A60EA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AD0AADD-E92C-49D2-B1B1-733ECF740E6B}" type="datetimeFigureOut">
              <a:rPr lang="it-IT"/>
              <a:pPr>
                <a:defRPr/>
              </a:pPr>
              <a:t>25/09/2019</a:t>
            </a:fld>
            <a:endParaRPr lang="it-IT"/>
          </a:p>
        </p:txBody>
      </p:sp>
      <p:sp>
        <p:nvSpPr>
          <p:cNvPr id="3" name="Segnaposto piè di pagina 4">
            <a:extLst>
              <a:ext uri="{FF2B5EF4-FFF2-40B4-BE49-F238E27FC236}">
                <a16:creationId xmlns:a16="http://schemas.microsoft.com/office/drawing/2014/main" id="{D7BBDF3B-70DF-49B0-B9F7-20453BA3A3C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it-IT"/>
          </a:p>
        </p:txBody>
      </p:sp>
      <p:sp>
        <p:nvSpPr>
          <p:cNvPr id="4" name="Segnaposto numero diapositiva 5">
            <a:extLst>
              <a:ext uri="{FF2B5EF4-FFF2-40B4-BE49-F238E27FC236}">
                <a16:creationId xmlns:a16="http://schemas.microsoft.com/office/drawing/2014/main" id="{47F64E07-0291-403C-8200-9D8FC4E4AEA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EFC36292-A8FE-4E5C-9F6A-11E94F6D89FE}" type="slidenum">
              <a:rPr lang="it-IT"/>
              <a:pPr>
                <a:defRPr/>
              </a:pPr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093830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5" Type="http://schemas.openxmlformats.org/officeDocument/2006/relationships/theme" Target="../theme/theme1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1285465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53" r:id="rId1"/>
    <p:sldLayoutId id="2147483654" r:id="rId2"/>
    <p:sldLayoutId id="2147483655" r:id="rId3"/>
    <p:sldLayoutId id="2147483656" r:id="rId4"/>
  </p:sldLayoutIdLst>
  <p:timing>
    <p:tnLst>
      <p:par>
        <p:cTn id="1" dur="indefinite" restart="never" nodeType="tmRoot"/>
      </p:par>
    </p:tnLst>
  </p:timing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8.emf"/><Relationship Id="rId4" Type="http://schemas.openxmlformats.org/officeDocument/2006/relationships/image" Target="../media/image7.emf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openxmlformats.org/officeDocument/2006/relationships/image" Target="../media/image10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em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15.emf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em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.emf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4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4.jpeg"/><Relationship Id="rId7" Type="http://schemas.openxmlformats.org/officeDocument/2006/relationships/image" Target="../media/image25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4.jpeg"/><Relationship Id="rId5" Type="http://schemas.openxmlformats.org/officeDocument/2006/relationships/image" Target="../media/image23.jpeg"/><Relationship Id="rId4" Type="http://schemas.openxmlformats.org/officeDocument/2006/relationships/image" Target="../media/image22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32.emf"/><Relationship Id="rId5" Type="http://schemas.openxmlformats.org/officeDocument/2006/relationships/image" Target="../media/image31.emf"/><Relationship Id="rId4" Type="http://schemas.openxmlformats.org/officeDocument/2006/relationships/image" Target="../media/image30.emf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em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5.emf"/><Relationship Id="rId4" Type="http://schemas.openxmlformats.org/officeDocument/2006/relationships/image" Target="../media/image34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em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38.emf"/><Relationship Id="rId4" Type="http://schemas.openxmlformats.org/officeDocument/2006/relationships/image" Target="../media/image37.emf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png"/><Relationship Id="rId3" Type="http://schemas.openxmlformats.org/officeDocument/2006/relationships/image" Target="../media/image4.jpeg"/><Relationship Id="rId7" Type="http://schemas.openxmlformats.org/officeDocument/2006/relationships/image" Target="../media/image42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1.png"/><Relationship Id="rId5" Type="http://schemas.openxmlformats.org/officeDocument/2006/relationships/image" Target="../media/image40.png"/><Relationship Id="rId4" Type="http://schemas.openxmlformats.org/officeDocument/2006/relationships/image" Target="../media/image39.png"/><Relationship Id="rId9" Type="http://schemas.openxmlformats.org/officeDocument/2006/relationships/image" Target="../media/image44.pn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.jpeg"/><Relationship Id="rId7" Type="http://schemas.openxmlformats.org/officeDocument/2006/relationships/image" Target="../media/image48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7.png"/><Relationship Id="rId11" Type="http://schemas.openxmlformats.org/officeDocument/2006/relationships/image" Target="../media/image52.png"/><Relationship Id="rId5" Type="http://schemas.openxmlformats.org/officeDocument/2006/relationships/image" Target="../media/image46.png"/><Relationship Id="rId10" Type="http://schemas.openxmlformats.org/officeDocument/2006/relationships/image" Target="../media/image51.png"/><Relationship Id="rId4" Type="http://schemas.openxmlformats.org/officeDocument/2006/relationships/image" Target="../media/image45.png"/><Relationship Id="rId9" Type="http://schemas.openxmlformats.org/officeDocument/2006/relationships/image" Target="../media/image50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4.emf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6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59.emf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1.emf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em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62.emf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em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65.jpeg"/><Relationship Id="rId4" Type="http://schemas.openxmlformats.org/officeDocument/2006/relationships/image" Target="../media/image64.jp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em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em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Immagin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594"/>
          <a:stretch>
            <a:fillRect/>
          </a:stretch>
        </p:blipFill>
        <p:spPr bwMode="auto">
          <a:xfrm>
            <a:off x="0" y="949474"/>
            <a:ext cx="9144000" cy="89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ttangolo 4"/>
          <p:cNvSpPr/>
          <p:nvPr/>
        </p:nvSpPr>
        <p:spPr>
          <a:xfrm>
            <a:off x="0" y="2629361"/>
            <a:ext cx="903649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3600"/>
              </a:lnSpc>
            </a:pPr>
            <a:r>
              <a:rPr lang="en-US" sz="32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Complicanze</a:t>
            </a:r>
            <a:r>
              <a:rPr lang="en-US" sz="32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in </a:t>
            </a:r>
            <a:r>
              <a:rPr lang="en-US" sz="32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endoscopia</a:t>
            </a:r>
            <a:r>
              <a:rPr lang="en-US" sz="32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32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digestiva</a:t>
            </a:r>
            <a:endParaRPr lang="en-US" sz="3200" dirty="0" smtClean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lnSpc>
                <a:spcPts val="3600"/>
              </a:lnSpc>
            </a:pPr>
            <a:r>
              <a:rPr lang="en-US" sz="32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formazione</a:t>
            </a:r>
            <a:r>
              <a:rPr lang="en-US" sz="32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</a:t>
            </a:r>
            <a:r>
              <a:rPr lang="en-US" sz="32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qualità</a:t>
            </a:r>
            <a:r>
              <a:rPr lang="en-US" sz="32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e </a:t>
            </a:r>
            <a:r>
              <a:rPr lang="en-US" sz="32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percorsi</a:t>
            </a:r>
            <a:endParaRPr lang="it-IT" sz="3200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152400" y="4183920"/>
            <a:ext cx="9036496" cy="147732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3600"/>
              </a:lnSpc>
            </a:pPr>
            <a:r>
              <a:rPr lang="en-US" sz="28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Pier Alberto Testoni</a:t>
            </a:r>
          </a:p>
          <a:p>
            <a:pPr algn="ctr">
              <a:lnSpc>
                <a:spcPts val="3600"/>
              </a:lnSpc>
            </a:pPr>
            <a:r>
              <a:rPr lang="en-US" sz="28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Università</a:t>
            </a:r>
            <a:r>
              <a:rPr lang="en-US" sz="28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Vita Salute San Raffaele </a:t>
            </a:r>
          </a:p>
          <a:p>
            <a:pPr algn="ctr">
              <a:lnSpc>
                <a:spcPts val="3600"/>
              </a:lnSpc>
            </a:pPr>
            <a:r>
              <a:rPr lang="en-US" sz="28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Milano</a:t>
            </a:r>
            <a:endParaRPr lang="it-IT" sz="2800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63680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Immagin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594"/>
          <a:stretch>
            <a:fillRect/>
          </a:stretch>
        </p:blipFill>
        <p:spPr bwMode="auto">
          <a:xfrm>
            <a:off x="0" y="859631"/>
            <a:ext cx="9144000" cy="89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/>
          <p:cNvSpPr/>
          <p:nvPr/>
        </p:nvSpPr>
        <p:spPr>
          <a:xfrm>
            <a:off x="251520" y="2333292"/>
            <a:ext cx="8640960" cy="3760004"/>
          </a:xfrm>
          <a:prstGeom prst="rect">
            <a:avLst/>
          </a:prstGeom>
          <a:ln w="5715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>
              <a:lnSpc>
                <a:spcPts val="2200"/>
              </a:lnSpc>
            </a:pPr>
            <a:r>
              <a:rPr lang="en-US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Cognitive </a:t>
            </a:r>
            <a:r>
              <a:rPr lang="en-US" sz="20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skills </a:t>
            </a:r>
            <a:r>
              <a:rPr lang="en-US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encompass knowledge </a:t>
            </a:r>
            <a:r>
              <a:rPr lang="en-US" sz="20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 the application of </a:t>
            </a:r>
            <a:r>
              <a:rPr lang="en-US" sz="20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endoscopically</a:t>
            </a:r>
            <a:r>
              <a:rPr lang="en-US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derived information </a:t>
            </a:r>
            <a:r>
              <a:rPr lang="en-US" sz="20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 clinical </a:t>
            </a:r>
            <a:r>
              <a:rPr lang="en-US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practice </a:t>
            </a:r>
          </a:p>
          <a:p>
            <a:pPr>
              <a:lnSpc>
                <a:spcPts val="2200"/>
              </a:lnSpc>
            </a:pPr>
            <a:endParaRPr lang="en-US" sz="2000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ts val="2200"/>
              </a:lnSpc>
            </a:pPr>
            <a:r>
              <a:rPr lang="en-US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Technical </a:t>
            </a:r>
            <a:r>
              <a:rPr lang="en-US" sz="20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skills are </a:t>
            </a:r>
            <a:r>
              <a:rPr lang="en-US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psychomotor </a:t>
            </a:r>
            <a:r>
              <a:rPr lang="en-US" sz="20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activities required to carry out a </a:t>
            </a:r>
            <a:r>
              <a:rPr lang="en-US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procedure</a:t>
            </a:r>
            <a:r>
              <a:rPr lang="en-US" sz="2000" dirty="0" smtClean="0">
                <a:solidFill>
                  <a:srgbClr val="2197D2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>
              <a:lnSpc>
                <a:spcPts val="2200"/>
              </a:lnSpc>
            </a:pPr>
            <a:endParaRPr lang="en-US" sz="2000" dirty="0">
              <a:solidFill>
                <a:srgbClr val="2197D2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ts val="2200"/>
              </a:lnSpc>
            </a:pPr>
            <a:r>
              <a:rPr lang="en-US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Non-technical skills </a:t>
            </a:r>
            <a:r>
              <a:rPr lang="en-US" sz="20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include core </a:t>
            </a:r>
            <a:r>
              <a:rPr lang="en-US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skills </a:t>
            </a:r>
            <a:r>
              <a:rPr lang="en-US" sz="20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decision making that </a:t>
            </a:r>
            <a:endParaRPr lang="en-US" sz="2000" dirty="0" smtClean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ts val="2200"/>
              </a:lnSpc>
            </a:pPr>
            <a:r>
              <a:rPr lang="en-US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“</a:t>
            </a:r>
            <a:r>
              <a:rPr lang="en-US" sz="20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allow individuals to integrate their knowledge and technical expertise to </a:t>
            </a:r>
            <a:r>
              <a:rPr lang="en-US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function effectively </a:t>
            </a:r>
            <a:r>
              <a:rPr lang="en-US" sz="20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within a healthcare team, adapt to varied contexts, tolerate uncertainty, and ultimately 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provide safe </a:t>
            </a:r>
            <a:r>
              <a:rPr lang="it-IT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 </a:t>
            </a:r>
            <a:r>
              <a:rPr lang="it-IT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effective</a:t>
            </a:r>
            <a:r>
              <a:rPr lang="it-IT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it-IT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patient</a:t>
            </a:r>
            <a:r>
              <a:rPr lang="it-IT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it-IT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care”</a:t>
            </a:r>
            <a:endParaRPr lang="en-US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ts val="2200"/>
              </a:lnSpc>
            </a:pPr>
            <a:r>
              <a:rPr lang="it-IT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Non-</a:t>
            </a:r>
            <a:r>
              <a:rPr lang="it-IT" sz="2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technical</a:t>
            </a:r>
            <a:r>
              <a:rPr lang="it-IT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it-IT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skills</a:t>
            </a:r>
            <a:r>
              <a:rPr lang="it-IT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it-IT" sz="2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also</a:t>
            </a:r>
            <a:r>
              <a:rPr lang="it-IT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include 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safety-related </a:t>
            </a:r>
            <a:r>
              <a:rPr lang="en-US" sz="20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competencies such as </a:t>
            </a:r>
            <a:r>
              <a:rPr lang="en-US" sz="2000" u="sng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knowing when </a:t>
            </a:r>
            <a:r>
              <a:rPr lang="en-US" sz="2000" u="sng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not to proceed, when to call for help</a:t>
            </a:r>
            <a:r>
              <a:rPr lang="en-US" sz="20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and crisis </a:t>
            </a:r>
            <a:r>
              <a:rPr lang="en-US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management skills </a:t>
            </a:r>
            <a:endParaRPr lang="en-US" dirty="0" smtClean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0" y="6237312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Governing </a:t>
            </a:r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Board of the American Society for </a:t>
            </a:r>
            <a:r>
              <a:rPr lang="en-US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Gastrointestinal </a:t>
            </a:r>
            <a:r>
              <a:rPr lang="it-IT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Endoscopy (ASGE)</a:t>
            </a:r>
          </a:p>
          <a:p>
            <a:pPr algn="ctr"/>
            <a:r>
              <a:rPr lang="it-IT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it-IT" sz="1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Gastrointest</a:t>
            </a:r>
            <a:r>
              <a:rPr lang="it-IT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it-IT" sz="1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Endosc</a:t>
            </a:r>
            <a:r>
              <a:rPr lang="it-IT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2019;90:13-26</a:t>
            </a:r>
          </a:p>
        </p:txBody>
      </p:sp>
      <p:sp>
        <p:nvSpPr>
          <p:cNvPr id="4" name="CasellaDiTesto 3"/>
          <p:cNvSpPr txBox="1"/>
          <p:nvPr/>
        </p:nvSpPr>
        <p:spPr>
          <a:xfrm>
            <a:off x="0" y="1754981"/>
            <a:ext cx="91440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Skills currently required for endoscopy practice </a:t>
            </a:r>
            <a:endParaRPr lang="it-IT" sz="2400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304564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Immagin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594"/>
          <a:stretch>
            <a:fillRect/>
          </a:stretch>
        </p:blipFill>
        <p:spPr bwMode="auto">
          <a:xfrm>
            <a:off x="0" y="859631"/>
            <a:ext cx="9144000" cy="89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/>
          <p:cNvSpPr/>
          <p:nvPr/>
        </p:nvSpPr>
        <p:spPr>
          <a:xfrm>
            <a:off x="323528" y="2399397"/>
            <a:ext cx="8496944" cy="3477875"/>
          </a:xfrm>
          <a:prstGeom prst="rect">
            <a:avLst/>
          </a:prstGeom>
          <a:ln w="5715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Non-technical skills are an essential component of competent endoscopic practice and a key contributor to patient safety and clinical outcomes</a:t>
            </a:r>
            <a:endParaRPr lang="it-IT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it-IT" sz="20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it-IT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Procedure-</a:t>
            </a:r>
            <a:r>
              <a:rPr lang="it-IT" sz="2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related</a:t>
            </a:r>
            <a:r>
              <a:rPr lang="it-IT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adverse 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events are more likely to stem from behavioral failures</a:t>
            </a:r>
            <a:r>
              <a:rPr lang="en-US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such 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as a communication error, as opposed to a </a:t>
            </a:r>
            <a:r>
              <a:rPr lang="en-US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lack </a:t>
            </a:r>
            <a:r>
              <a:rPr lang="it-IT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 </a:t>
            </a:r>
            <a:r>
              <a:rPr lang="it-IT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technical</a:t>
            </a:r>
            <a:r>
              <a:rPr lang="it-IT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it-IT" sz="2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skill</a:t>
            </a:r>
            <a:endParaRPr lang="it-IT" sz="20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it-IT" sz="20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it-IT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</a:t>
            </a:r>
            <a:r>
              <a:rPr lang="it-IT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vast</a:t>
            </a:r>
            <a:r>
              <a:rPr lang="it-IT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it-IT" sz="2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majority</a:t>
            </a:r>
            <a:r>
              <a:rPr lang="it-IT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 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recommendations originating from the 2004 </a:t>
            </a:r>
            <a:r>
              <a:rPr lang="en-US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investigation into 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deaths occurring within 30 days of </a:t>
            </a:r>
            <a:r>
              <a:rPr lang="en-US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adult therapeutic 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endoscopy procedures in the United Kingdom</a:t>
            </a:r>
            <a:r>
              <a:rPr lang="en-US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underscored 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deficits in non-technical skills, such as </a:t>
            </a:r>
            <a:r>
              <a:rPr lang="en-US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situation awareness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rather than </a:t>
            </a:r>
            <a:r>
              <a:rPr lang="en-US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technical</a:t>
            </a:r>
          </a:p>
        </p:txBody>
      </p:sp>
      <p:sp>
        <p:nvSpPr>
          <p:cNvPr id="3" name="CasellaDiTesto 2"/>
          <p:cNvSpPr txBox="1"/>
          <p:nvPr/>
        </p:nvSpPr>
        <p:spPr>
          <a:xfrm>
            <a:off x="0" y="6021288"/>
            <a:ext cx="9144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Hitchins</a:t>
            </a:r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CR, Ward C, </a:t>
            </a:r>
            <a:r>
              <a:rPr lang="en-US" sz="1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Edworthy</a:t>
            </a:r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J, et al. </a:t>
            </a:r>
            <a:r>
              <a:rPr lang="en-US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                                                                                                            Non-technical </a:t>
            </a:r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skills and </a:t>
            </a:r>
            <a:r>
              <a:rPr lang="en-US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gastrointestinal endoscopy</a:t>
            </a:r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en-US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</a:t>
            </a:r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review of the literature. </a:t>
            </a:r>
            <a:endParaRPr lang="en-US" sz="14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en-US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Frontline </a:t>
            </a:r>
            <a:r>
              <a:rPr lang="en-US" sz="14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Gastroenterol</a:t>
            </a:r>
            <a:r>
              <a:rPr lang="en-US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it-IT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2018;9:129-34</a:t>
            </a:r>
          </a:p>
          <a:p>
            <a:pPr algn="ctr"/>
            <a:r>
              <a:rPr lang="it-IT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it-IT" sz="1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Rettangolo 3"/>
          <p:cNvSpPr/>
          <p:nvPr/>
        </p:nvSpPr>
        <p:spPr>
          <a:xfrm>
            <a:off x="21021" y="1860331"/>
            <a:ext cx="9050971" cy="3744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200"/>
              </a:lnSpc>
            </a:pPr>
            <a:r>
              <a:rPr lang="en-US" sz="24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Non-technical skills</a:t>
            </a:r>
            <a:endParaRPr lang="it-IT" sz="2400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84763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Immagin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594"/>
          <a:stretch>
            <a:fillRect/>
          </a:stretch>
        </p:blipFill>
        <p:spPr bwMode="auto">
          <a:xfrm>
            <a:off x="0" y="859631"/>
            <a:ext cx="9144000" cy="89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/>
          <p:cNvSpPr/>
          <p:nvPr/>
        </p:nvSpPr>
        <p:spPr>
          <a:xfrm>
            <a:off x="323528" y="2276872"/>
            <a:ext cx="8496944" cy="3785652"/>
          </a:xfrm>
          <a:prstGeom prst="rect">
            <a:avLst/>
          </a:prstGeom>
          <a:ln w="5715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it-IT" sz="20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Efficiency</a:t>
            </a:r>
            <a:r>
              <a:rPr lang="it-IT" sz="2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</a:p>
          <a:p>
            <a:r>
              <a:rPr lang="it-IT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</a:t>
            </a:r>
            <a:r>
              <a:rPr lang="it-IT" sz="2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point</a:t>
            </a:r>
            <a:r>
              <a:rPr lang="it-IT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in the </a:t>
            </a:r>
            <a:r>
              <a:rPr lang="it-IT" sz="2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learning</a:t>
            </a:r>
            <a:r>
              <a:rPr lang="it-IT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curve 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 which the operator starts engaging in </a:t>
            </a:r>
            <a:r>
              <a:rPr lang="en-US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performance refinements 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that lead </a:t>
            </a:r>
            <a:r>
              <a:rPr lang="en-US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 increase in technical goals and decrease 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 </a:t>
            </a:r>
            <a:r>
              <a:rPr lang="en-US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procedure time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 complications </a:t>
            </a:r>
          </a:p>
          <a:p>
            <a:endParaRPr lang="it-IT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it-IT" sz="20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Mastery</a:t>
            </a:r>
            <a:r>
              <a:rPr lang="it-IT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  <a:endParaRPr lang="it-IT" sz="2000" b="1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it-IT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</a:t>
            </a:r>
            <a:r>
              <a:rPr lang="it-IT" sz="2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point</a:t>
            </a:r>
            <a:r>
              <a:rPr lang="it-IT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in the </a:t>
            </a:r>
            <a:r>
              <a:rPr lang="it-IT" sz="2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learning</a:t>
            </a:r>
            <a:r>
              <a:rPr lang="it-IT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curve </a:t>
            </a:r>
            <a:r>
              <a:rPr lang="en-US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at which 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procedure time becomes consistent, and no </a:t>
            </a:r>
            <a:r>
              <a:rPr lang="en-US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further improvement is expected</a:t>
            </a:r>
            <a:endParaRPr lang="it-IT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it-IT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sz="2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Competency / Proficiency:</a:t>
            </a:r>
          </a:p>
          <a:p>
            <a:r>
              <a:rPr lang="en-US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understanding the cognitive aspects </a:t>
            </a:r>
            <a:r>
              <a:rPr lang="en-US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 procedures and 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reliably achieving </a:t>
            </a:r>
            <a:r>
              <a:rPr lang="en-US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procedure-related technical goals</a:t>
            </a:r>
            <a:endParaRPr lang="it-IT" sz="20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Rettangolo 3"/>
          <p:cNvSpPr/>
          <p:nvPr/>
        </p:nvSpPr>
        <p:spPr>
          <a:xfrm>
            <a:off x="0" y="1844824"/>
            <a:ext cx="9036496" cy="3744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200"/>
              </a:lnSpc>
            </a:pPr>
            <a:r>
              <a:rPr lang="en-US" sz="24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Definition of competence levels</a:t>
            </a:r>
            <a:endParaRPr lang="it-IT" sz="2400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679217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Immagin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594"/>
          <a:stretch>
            <a:fillRect/>
          </a:stretch>
        </p:blipFill>
        <p:spPr bwMode="auto">
          <a:xfrm>
            <a:off x="0" y="859631"/>
            <a:ext cx="9144000" cy="89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95536" y="1916832"/>
            <a:ext cx="8280920" cy="4501541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440899" y="90832"/>
            <a:ext cx="6262201" cy="1826000"/>
          </a:xfrm>
          <a:prstGeom prst="rect">
            <a:avLst/>
          </a:prstGeom>
        </p:spPr>
      </p:pic>
      <p:sp>
        <p:nvSpPr>
          <p:cNvPr id="3" name="Rettangolo 2"/>
          <p:cNvSpPr/>
          <p:nvPr/>
        </p:nvSpPr>
        <p:spPr>
          <a:xfrm>
            <a:off x="3059832" y="1340768"/>
            <a:ext cx="294946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dirty="0">
                <a:solidFill>
                  <a:srgbClr val="231F2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Endoscopy 2017; 49: 270–297</a:t>
            </a:r>
            <a:endParaRPr lang="it-IT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248534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Immagin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594"/>
          <a:stretch>
            <a:fillRect/>
          </a:stretch>
        </p:blipFill>
        <p:spPr bwMode="auto">
          <a:xfrm>
            <a:off x="0" y="859631"/>
            <a:ext cx="9144000" cy="89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ttangolo 4"/>
          <p:cNvSpPr/>
          <p:nvPr/>
        </p:nvSpPr>
        <p:spPr>
          <a:xfrm>
            <a:off x="0" y="1902411"/>
            <a:ext cx="9036496" cy="3744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200"/>
              </a:lnSpc>
            </a:pPr>
            <a:r>
              <a:rPr lang="en-US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Endoscopic </a:t>
            </a:r>
            <a:r>
              <a:rPr lang="en-US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submucosal </a:t>
            </a:r>
            <a:r>
              <a:rPr lang="en-US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dissection of lateral spreading tumor of the colon</a:t>
            </a:r>
            <a:endParaRPr lang="it-IT" sz="2000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6" name="Segnaposto contenuto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13" t="17719" r="20313" b="23219"/>
          <a:stretch>
            <a:fillRect/>
          </a:stretch>
        </p:blipFill>
        <p:spPr bwMode="auto">
          <a:xfrm>
            <a:off x="179512" y="2436802"/>
            <a:ext cx="3224839" cy="26727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54" t="19067" r="20454" b="21011"/>
          <a:stretch>
            <a:fillRect/>
          </a:stretch>
        </p:blipFill>
        <p:spPr bwMode="auto">
          <a:xfrm>
            <a:off x="1787917" y="2989541"/>
            <a:ext cx="3144123" cy="265943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754" t="17879" r="20345" b="23322"/>
          <a:stretch>
            <a:fillRect/>
          </a:stretch>
        </p:blipFill>
        <p:spPr bwMode="auto">
          <a:xfrm>
            <a:off x="3995936" y="3573016"/>
            <a:ext cx="3174983" cy="265943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11" t="17625" r="21558" b="21944"/>
          <a:stretch>
            <a:fillRect/>
          </a:stretch>
        </p:blipFill>
        <p:spPr bwMode="auto">
          <a:xfrm>
            <a:off x="5868144" y="4009058"/>
            <a:ext cx="2963937" cy="26340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2969878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Immagin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594"/>
          <a:stretch>
            <a:fillRect/>
          </a:stretch>
        </p:blipFill>
        <p:spPr bwMode="auto">
          <a:xfrm>
            <a:off x="0" y="859631"/>
            <a:ext cx="9144000" cy="89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708" y="188640"/>
            <a:ext cx="7551716" cy="2088232"/>
          </a:xfrm>
          <a:prstGeom prst="rect">
            <a:avLst/>
          </a:prstGeom>
        </p:spPr>
      </p:pic>
      <p:sp>
        <p:nvSpPr>
          <p:cNvPr id="10" name="Rettangolo 9"/>
          <p:cNvSpPr/>
          <p:nvPr/>
        </p:nvSpPr>
        <p:spPr>
          <a:xfrm>
            <a:off x="251520" y="2838415"/>
            <a:ext cx="8640960" cy="2862322"/>
          </a:xfrm>
          <a:prstGeom prst="rect">
            <a:avLst/>
          </a:prstGeom>
          <a:solidFill>
            <a:schemeClr val="bg1"/>
          </a:solidFill>
          <a:ln w="5715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endParaRPr lang="en-US" sz="20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ESGE 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discourages the starting of initial ESD training </a:t>
            </a:r>
            <a:r>
              <a:rPr lang="en-US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 humans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Practice on animal and/or ex vivo models is </a:t>
            </a:r>
            <a:r>
              <a:rPr lang="en-US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useful to 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gain the basic ESD skills. Beginning human practice in the </a:t>
            </a:r>
            <a:r>
              <a:rPr lang="en-US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colon is 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not recommended</a:t>
            </a:r>
            <a:r>
              <a:rPr lang="en-US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r>
              <a:rPr lang="en-US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r>
              <a:rPr lang="en-US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At 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least 20 ESD procedures in these models </a:t>
            </a:r>
            <a:r>
              <a:rPr lang="en-US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before human practice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with the goal of at least eight en bloc </a:t>
            </a:r>
            <a:r>
              <a:rPr lang="en-US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complete resections 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 the last 10 training cases, with no perforation.</a:t>
            </a:r>
          </a:p>
          <a:p>
            <a:endParaRPr lang="en-US" sz="20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CasellaDiTesto 10"/>
          <p:cNvSpPr txBox="1"/>
          <p:nvPr/>
        </p:nvSpPr>
        <p:spPr>
          <a:xfrm>
            <a:off x="72008" y="6474822"/>
            <a:ext cx="89644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Endoscopy, 2019</a:t>
            </a:r>
            <a:endParaRPr lang="it-IT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9130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Immagin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594"/>
          <a:stretch>
            <a:fillRect/>
          </a:stretch>
        </p:blipFill>
        <p:spPr bwMode="auto">
          <a:xfrm>
            <a:off x="0" y="859631"/>
            <a:ext cx="9144000" cy="89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708" y="188640"/>
            <a:ext cx="7551716" cy="2088232"/>
          </a:xfrm>
          <a:prstGeom prst="rect">
            <a:avLst/>
          </a:prstGeom>
        </p:spPr>
      </p:pic>
      <p:sp>
        <p:nvSpPr>
          <p:cNvPr id="10" name="Rettangolo 9"/>
          <p:cNvSpPr/>
          <p:nvPr/>
        </p:nvSpPr>
        <p:spPr>
          <a:xfrm>
            <a:off x="251520" y="2451660"/>
            <a:ext cx="8640960" cy="3785652"/>
          </a:xfrm>
          <a:prstGeom prst="rect">
            <a:avLst/>
          </a:prstGeom>
          <a:solidFill>
            <a:schemeClr val="bg1"/>
          </a:solidFill>
          <a:ln w="5715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en-US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Performance 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 ESD in </a:t>
            </a:r>
            <a:r>
              <a:rPr lang="en-US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humans should 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start on </a:t>
            </a:r>
            <a:r>
              <a:rPr lang="en-US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lesions &lt; 30mm, 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located in the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antrum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or in the rectum for </a:t>
            </a:r>
            <a:r>
              <a:rPr lang="en-US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first 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 </a:t>
            </a:r>
            <a:r>
              <a:rPr lang="en-US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procedures, in tertiary referral centers.</a:t>
            </a:r>
          </a:p>
          <a:p>
            <a:r>
              <a:rPr lang="en-US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first 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10 human ESD procedures should be done under </a:t>
            </a:r>
            <a:r>
              <a:rPr lang="en-US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supervision 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 an ESD-proficient </a:t>
            </a:r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endoscopist</a:t>
            </a:r>
            <a:r>
              <a:rPr lang="en-US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  <a:p>
            <a:endParaRPr lang="en-US" sz="20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 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order to maintain proficiency in ESD, ESGE recommends a minimum case load of 25 ESD procedures per </a:t>
            </a:r>
            <a:r>
              <a:rPr lang="en-US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year</a:t>
            </a:r>
          </a:p>
          <a:p>
            <a:endParaRPr lang="en-US" sz="20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 bloc resection rates should be above 90 </a:t>
            </a:r>
            <a:r>
              <a:rPr lang="en-US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%, and 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perforation rate should be below 3%, with a </a:t>
            </a:r>
            <a:r>
              <a:rPr lang="en-US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lower than 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1% need for surgery because of complications.</a:t>
            </a:r>
            <a:endParaRPr lang="it-IT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CasellaDiTesto 10"/>
          <p:cNvSpPr txBox="1"/>
          <p:nvPr/>
        </p:nvSpPr>
        <p:spPr>
          <a:xfrm>
            <a:off x="72008" y="6474822"/>
            <a:ext cx="89644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Endoscopy, 2019</a:t>
            </a:r>
            <a:endParaRPr lang="it-IT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732075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Immagin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594"/>
          <a:stretch>
            <a:fillRect/>
          </a:stretch>
        </p:blipFill>
        <p:spPr bwMode="auto">
          <a:xfrm>
            <a:off x="0" y="-27384"/>
            <a:ext cx="9144000" cy="8992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Immagin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36708" y="476672"/>
            <a:ext cx="7551716" cy="2088232"/>
          </a:xfrm>
          <a:prstGeom prst="rect">
            <a:avLst/>
          </a:prstGeom>
        </p:spPr>
      </p:pic>
      <p:sp>
        <p:nvSpPr>
          <p:cNvPr id="10" name="Rettangolo 9"/>
          <p:cNvSpPr/>
          <p:nvPr/>
        </p:nvSpPr>
        <p:spPr>
          <a:xfrm>
            <a:off x="251520" y="1844824"/>
            <a:ext cx="8640960" cy="4093428"/>
          </a:xfrm>
          <a:prstGeom prst="rect">
            <a:avLst/>
          </a:prstGeom>
          <a:solidFill>
            <a:schemeClr val="bg1"/>
          </a:solidFill>
          <a:ln w="5715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en-US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Endoscopists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performing ESD should:</a:t>
            </a:r>
          </a:p>
          <a:p>
            <a:pPr marL="342900" indent="-342900">
              <a:buFontTx/>
              <a:buChar char="-"/>
            </a:pPr>
            <a:r>
              <a:rPr lang="en-US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have specific 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knowledge of the instrumentation, technique, </a:t>
            </a:r>
            <a:r>
              <a:rPr lang="en-US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</a:t>
            </a:r>
          </a:p>
          <a:p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electrosurgical equipment</a:t>
            </a:r>
          </a:p>
          <a:p>
            <a:pPr marL="342900" indent="-342900">
              <a:buFontTx/>
              <a:buChar char="-"/>
            </a:pPr>
            <a:r>
              <a:rPr lang="en-US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 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able to </a:t>
            </a:r>
            <a:r>
              <a:rPr lang="en-US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correctly estimate 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probability of performing a curative </a:t>
            </a:r>
            <a:r>
              <a:rPr lang="en-US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resection based 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on the characteristics of the lesion and </a:t>
            </a:r>
            <a:endParaRPr lang="en-US" sz="20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>
              <a:buFontTx/>
              <a:buChar char="-"/>
            </a:pPr>
            <a:r>
              <a:rPr lang="en-US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know the 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benefit/risk relationship of ESD when compared </a:t>
            </a:r>
            <a:r>
              <a:rPr lang="en-US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with other 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therapeutic </a:t>
            </a:r>
            <a:r>
              <a:rPr lang="en-US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alternatives</a:t>
            </a:r>
            <a:endParaRPr lang="en-US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indent="-342900">
              <a:buFontTx/>
              <a:buChar char="-"/>
            </a:pPr>
            <a:r>
              <a:rPr lang="en-US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know 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how to interpret the </a:t>
            </a:r>
            <a:r>
              <a:rPr lang="en-US" sz="2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istopathology</a:t>
            </a:r>
            <a:r>
              <a:rPr lang="en-US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findings of 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ESD </a:t>
            </a:r>
            <a:r>
              <a:rPr lang="en-US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specimen: </a:t>
            </a:r>
          </a:p>
          <a:p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criteria 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for low risk </a:t>
            </a:r>
            <a:r>
              <a:rPr lang="en-US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resection (“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curative”), local risk </a:t>
            </a:r>
            <a:r>
              <a:rPr lang="en-US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resection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and high </a:t>
            </a:r>
          </a:p>
          <a:p>
            <a:r>
              <a:rPr lang="en-US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risk resection (“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non-curative”), as well as their </a:t>
            </a:r>
            <a:r>
              <a:rPr lang="en-US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implications</a:t>
            </a:r>
          </a:p>
          <a:p>
            <a:endParaRPr lang="en-US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ESD should be performed only in a setting where early and delayed complications can be managed adequately</a:t>
            </a:r>
            <a:endParaRPr lang="it-IT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CasellaDiTesto 10"/>
          <p:cNvSpPr txBox="1"/>
          <p:nvPr/>
        </p:nvSpPr>
        <p:spPr>
          <a:xfrm>
            <a:off x="72008" y="6474822"/>
            <a:ext cx="89644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Endoscopy, 2019</a:t>
            </a:r>
            <a:endParaRPr lang="it-IT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Rettangolo 6"/>
          <p:cNvSpPr/>
          <p:nvPr/>
        </p:nvSpPr>
        <p:spPr>
          <a:xfrm>
            <a:off x="1763688" y="6093296"/>
            <a:ext cx="5724128" cy="374461"/>
          </a:xfrm>
          <a:prstGeom prst="rect">
            <a:avLst/>
          </a:prstGeom>
          <a:ln w="5715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>
              <a:lnSpc>
                <a:spcPts val="2200"/>
              </a:lnSpc>
            </a:pPr>
            <a:r>
              <a:rPr lang="en-US" sz="24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Non-technical skills</a:t>
            </a:r>
            <a:endParaRPr lang="it-IT" sz="2400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1825005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Immagin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594"/>
          <a:stretch>
            <a:fillRect/>
          </a:stretch>
        </p:blipFill>
        <p:spPr bwMode="auto">
          <a:xfrm>
            <a:off x="0" y="859631"/>
            <a:ext cx="9144000" cy="89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1640" y="404664"/>
            <a:ext cx="6768752" cy="2248658"/>
          </a:xfrm>
          <a:prstGeom prst="rect">
            <a:avLst/>
          </a:prstGeom>
        </p:spPr>
      </p:pic>
      <p:pic>
        <p:nvPicPr>
          <p:cNvPr id="12" name="Immagin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504" y="2708920"/>
            <a:ext cx="8927237" cy="2376264"/>
          </a:xfrm>
          <a:prstGeom prst="rect">
            <a:avLst/>
          </a:prstGeom>
          <a:ln w="57150">
            <a:solidFill>
              <a:srgbClr val="FF0000"/>
            </a:solidFill>
          </a:ln>
        </p:spPr>
      </p:pic>
      <p:sp>
        <p:nvSpPr>
          <p:cNvPr id="14" name="Rettangolo 13"/>
          <p:cNvSpPr>
            <a:spLocks noChangeArrowheads="1"/>
          </p:cNvSpPr>
          <p:nvPr/>
        </p:nvSpPr>
        <p:spPr bwMode="auto">
          <a:xfrm>
            <a:off x="216763" y="5457418"/>
            <a:ext cx="8675717" cy="707886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it-IT" altLang="it-IT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In </a:t>
            </a:r>
            <a:r>
              <a:rPr lang="it-IT" altLang="it-IT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presence</a:t>
            </a:r>
            <a:r>
              <a:rPr lang="it-IT" altLang="it-IT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of large </a:t>
            </a:r>
            <a:r>
              <a:rPr lang="it-IT" altLang="it-IT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lesions</a:t>
            </a:r>
            <a:r>
              <a:rPr lang="it-IT" altLang="it-IT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, routine </a:t>
            </a:r>
            <a:r>
              <a:rPr lang="it-IT" altLang="it-IT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piecemeal</a:t>
            </a:r>
            <a:r>
              <a:rPr lang="it-IT" altLang="it-IT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EMR and </a:t>
            </a:r>
            <a:r>
              <a:rPr lang="it-IT" altLang="it-IT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selective</a:t>
            </a:r>
            <a:r>
              <a:rPr lang="it-IT" altLang="it-IT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ESD are </a:t>
            </a:r>
            <a:r>
              <a:rPr lang="it-IT" altLang="it-IT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cost</a:t>
            </a:r>
            <a:r>
              <a:rPr lang="it-IT" altLang="it-IT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it-IT" altLang="it-IT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effective</a:t>
            </a:r>
            <a:r>
              <a:rPr lang="it-IT" altLang="it-IT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it-IT" altLang="it-IT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approach</a:t>
            </a:r>
            <a:r>
              <a:rPr lang="it-IT" altLang="it-IT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it-IT" altLang="it-IT" sz="20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compared</a:t>
            </a:r>
            <a:r>
              <a:rPr lang="it-IT" altLang="it-IT" sz="2000" dirty="0">
                <a:latin typeface="Tahoma" pitchFamily="34" charset="0"/>
                <a:ea typeface="Tahoma" pitchFamily="34" charset="0"/>
                <a:cs typeface="Tahoma" pitchFamily="34" charset="0"/>
              </a:rPr>
              <a:t> to routine ESD</a:t>
            </a:r>
          </a:p>
        </p:txBody>
      </p:sp>
      <p:sp>
        <p:nvSpPr>
          <p:cNvPr id="3" name="CasellaDiTesto 2"/>
          <p:cNvSpPr txBox="1"/>
          <p:nvPr/>
        </p:nvSpPr>
        <p:spPr>
          <a:xfrm>
            <a:off x="107505" y="6453336"/>
            <a:ext cx="892723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Gut</a:t>
            </a:r>
            <a:r>
              <a:rPr lang="it-IT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2018; 67: 1965-1973</a:t>
            </a:r>
            <a:endParaRPr lang="it-IT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92757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Immagin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594"/>
          <a:stretch>
            <a:fillRect/>
          </a:stretch>
        </p:blipFill>
        <p:spPr bwMode="auto">
          <a:xfrm>
            <a:off x="0" y="859631"/>
            <a:ext cx="9144000" cy="89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4"/>
          <p:cNvSpPr txBox="1">
            <a:spLocks noChangeArrowheads="1"/>
          </p:cNvSpPr>
          <p:nvPr/>
        </p:nvSpPr>
        <p:spPr>
          <a:xfrm>
            <a:off x="107504" y="1916832"/>
            <a:ext cx="9036496" cy="375047"/>
          </a:xfrm>
          <a:prstGeom prst="rect">
            <a:avLst/>
          </a:prstGeom>
          <a:noFill/>
          <a:ln>
            <a:solidFill>
              <a:schemeClr val="accent4"/>
            </a:solidFill>
          </a:ln>
        </p:spPr>
        <p:txBody>
          <a:bodyPr/>
          <a:lstStyle/>
          <a:p>
            <a:pPr algn="ctr" eaLnBrk="0" hangingPunct="0">
              <a:defRPr/>
            </a:pPr>
            <a:r>
              <a:rPr lang="it-IT" altLang="it-IT" sz="2400" kern="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Endoscopic</a:t>
            </a:r>
            <a:r>
              <a:rPr lang="it-IT" altLang="it-IT" sz="2400" kern="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it-IT" altLang="it-IT" sz="2400" kern="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resection</a:t>
            </a:r>
            <a:r>
              <a:rPr lang="it-IT" altLang="it-IT" sz="2400" kern="0" dirty="0">
                <a:latin typeface="Tahoma" pitchFamily="34" charset="0"/>
                <a:ea typeface="Tahoma" pitchFamily="34" charset="0"/>
                <a:cs typeface="Tahoma" pitchFamily="34" charset="0"/>
              </a:rPr>
              <a:t>: </a:t>
            </a:r>
            <a:r>
              <a:rPr lang="it-IT" altLang="it-IT" sz="2400" kern="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hybrid</a:t>
            </a:r>
            <a:r>
              <a:rPr lang="it-IT" altLang="it-IT" sz="2400" kern="0" dirty="0">
                <a:latin typeface="Tahoma" pitchFamily="34" charset="0"/>
                <a:ea typeface="Tahoma" pitchFamily="34" charset="0"/>
                <a:cs typeface="Tahoma" pitchFamily="34" charset="0"/>
              </a:rPr>
              <a:t> ESD</a:t>
            </a:r>
          </a:p>
        </p:txBody>
      </p:sp>
      <p:pic>
        <p:nvPicPr>
          <p:cNvPr id="9" name="Segnaposto contenuto 3"/>
          <p:cNvPicPr>
            <a:picLocks noChangeAspect="1"/>
          </p:cNvPicPr>
          <p:nvPr/>
        </p:nvPicPr>
        <p:blipFill rotWithShape="1">
          <a:blip r:embed="rId3"/>
          <a:srcRect l="25159" t="17461" r="19490" b="24330"/>
          <a:stretch/>
        </p:blipFill>
        <p:spPr>
          <a:xfrm>
            <a:off x="179512" y="2708920"/>
            <a:ext cx="3639373" cy="3057066"/>
          </a:xfrm>
          <a:prstGeom prst="rect">
            <a:avLst/>
          </a:prstGeom>
        </p:spPr>
      </p:pic>
      <p:pic>
        <p:nvPicPr>
          <p:cNvPr id="10" name="Immagine 9"/>
          <p:cNvPicPr>
            <a:picLocks noChangeAspect="1"/>
          </p:cNvPicPr>
          <p:nvPr/>
        </p:nvPicPr>
        <p:blipFill rotWithShape="1">
          <a:blip r:embed="rId4"/>
          <a:srcRect l="21471" t="17403" r="21278" b="22214"/>
          <a:stretch/>
        </p:blipFill>
        <p:spPr>
          <a:xfrm>
            <a:off x="2545476" y="3140968"/>
            <a:ext cx="3636705" cy="3068470"/>
          </a:xfrm>
          <a:prstGeom prst="rect">
            <a:avLst/>
          </a:prstGeom>
        </p:spPr>
      </p:pic>
      <p:pic>
        <p:nvPicPr>
          <p:cNvPr id="11" name="Immagine 10"/>
          <p:cNvPicPr>
            <a:picLocks noChangeAspect="1"/>
          </p:cNvPicPr>
          <p:nvPr/>
        </p:nvPicPr>
        <p:blipFill rotWithShape="1">
          <a:blip r:embed="rId5"/>
          <a:srcRect l="19513" t="19178" r="21035" b="23289"/>
          <a:stretch/>
        </p:blipFill>
        <p:spPr>
          <a:xfrm>
            <a:off x="5004048" y="3616578"/>
            <a:ext cx="3907173" cy="30249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9333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Immagin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594"/>
          <a:stretch>
            <a:fillRect/>
          </a:stretch>
        </p:blipFill>
        <p:spPr bwMode="auto">
          <a:xfrm>
            <a:off x="0" y="859631"/>
            <a:ext cx="9144000" cy="89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asellaDiTesto 10"/>
          <p:cNvSpPr txBox="1">
            <a:spLocks noChangeArrowheads="1"/>
          </p:cNvSpPr>
          <p:nvPr/>
        </p:nvSpPr>
        <p:spPr bwMode="auto">
          <a:xfrm>
            <a:off x="34925" y="2274764"/>
            <a:ext cx="4824413" cy="351378"/>
          </a:xfrm>
          <a:prstGeom prst="rect">
            <a:avLst/>
          </a:prstGeom>
          <a:solidFill>
            <a:schemeClr val="bg1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FF0000"/>
              </a:buClr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ts val="2200"/>
              </a:lnSpc>
              <a:spcBef>
                <a:spcPct val="0"/>
              </a:spcBef>
              <a:buClrTx/>
              <a:buFontTx/>
              <a:buNone/>
            </a:pPr>
            <a:r>
              <a:rPr lang="en-GB" altLang="it-IT" sz="1800" dirty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Resection </a:t>
            </a:r>
            <a:r>
              <a:rPr lang="en-GB" altLang="it-IT" sz="1800" dirty="0" smtClean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/ ablation of </a:t>
            </a:r>
            <a:r>
              <a:rPr lang="en-GB" altLang="it-IT" sz="1800" dirty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mucosal </a:t>
            </a:r>
            <a:r>
              <a:rPr lang="en-GB" altLang="it-IT" sz="1800" dirty="0" smtClean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lesions</a:t>
            </a:r>
          </a:p>
        </p:txBody>
      </p:sp>
      <p:sp>
        <p:nvSpPr>
          <p:cNvPr id="8" name="CasellaDiTesto 10"/>
          <p:cNvSpPr txBox="1">
            <a:spLocks noChangeArrowheads="1"/>
          </p:cNvSpPr>
          <p:nvPr/>
        </p:nvSpPr>
        <p:spPr bwMode="auto">
          <a:xfrm>
            <a:off x="1836638" y="4293096"/>
            <a:ext cx="5327650" cy="657225"/>
          </a:xfrm>
          <a:prstGeom prst="rect">
            <a:avLst/>
          </a:prstGeom>
          <a:solidFill>
            <a:schemeClr val="bg1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FF0000"/>
              </a:buClr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lnSpc>
                <a:spcPts val="2200"/>
              </a:lnSpc>
              <a:spcBef>
                <a:spcPct val="0"/>
              </a:spcBef>
              <a:buClrTx/>
              <a:buFontTx/>
              <a:buNone/>
            </a:pPr>
            <a:r>
              <a:rPr lang="en-GB" altLang="it-IT" sz="1800" dirty="0">
                <a:latin typeface="Tahoma" panose="020B0604030504040204" pitchFamily="34" charset="0"/>
                <a:cs typeface="Tahoma" panose="020B0604030504040204" pitchFamily="34" charset="0"/>
              </a:rPr>
              <a:t>Trans-oral treatment of gastro-</a:t>
            </a:r>
            <a:r>
              <a:rPr lang="en-GB" altLang="it-IT" sz="1800" dirty="0" err="1">
                <a:latin typeface="Tahoma" panose="020B0604030504040204" pitchFamily="34" charset="0"/>
                <a:cs typeface="Tahoma" panose="020B0604030504040204" pitchFamily="34" charset="0"/>
              </a:rPr>
              <a:t>esophageal</a:t>
            </a:r>
            <a:r>
              <a:rPr lang="en-GB" altLang="it-IT" sz="1800" dirty="0">
                <a:latin typeface="Tahoma" panose="020B0604030504040204" pitchFamily="34" charset="0"/>
                <a:cs typeface="Tahoma" panose="020B0604030504040204" pitchFamily="34" charset="0"/>
              </a:rPr>
              <a:t> reflux disease</a:t>
            </a:r>
          </a:p>
        </p:txBody>
      </p:sp>
      <p:sp>
        <p:nvSpPr>
          <p:cNvPr id="9" name="CasellaDiTesto 10"/>
          <p:cNvSpPr txBox="1">
            <a:spLocks noChangeArrowheads="1"/>
          </p:cNvSpPr>
          <p:nvPr/>
        </p:nvSpPr>
        <p:spPr bwMode="auto">
          <a:xfrm>
            <a:off x="1186978" y="3704009"/>
            <a:ext cx="5329238" cy="373063"/>
          </a:xfrm>
          <a:prstGeom prst="rect">
            <a:avLst/>
          </a:prstGeom>
          <a:solidFill>
            <a:schemeClr val="bg1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FF0000"/>
              </a:buClr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lnSpc>
                <a:spcPts val="2200"/>
              </a:lnSpc>
              <a:spcBef>
                <a:spcPct val="0"/>
              </a:spcBef>
              <a:buClrTx/>
              <a:buFontTx/>
              <a:buNone/>
            </a:pPr>
            <a:r>
              <a:rPr lang="en-GB" altLang="it-IT" sz="1800" dirty="0">
                <a:latin typeface="Tahoma" panose="020B0604030504040204" pitchFamily="34" charset="0"/>
                <a:cs typeface="Tahoma" panose="020B0604030504040204" pitchFamily="34" charset="0"/>
              </a:rPr>
              <a:t>Trans-oral treatment of motor functional disorders  </a:t>
            </a:r>
          </a:p>
        </p:txBody>
      </p:sp>
      <p:sp>
        <p:nvSpPr>
          <p:cNvPr id="10" name="CasellaDiTesto 8"/>
          <p:cNvSpPr txBox="1">
            <a:spLocks noChangeArrowheads="1"/>
          </p:cNvSpPr>
          <p:nvPr/>
        </p:nvSpPr>
        <p:spPr bwMode="auto">
          <a:xfrm>
            <a:off x="2483768" y="5160468"/>
            <a:ext cx="5329238" cy="356764"/>
          </a:xfrm>
          <a:prstGeom prst="rect">
            <a:avLst/>
          </a:prstGeom>
          <a:solidFill>
            <a:schemeClr val="bg1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FF0000"/>
              </a:buClr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lnSpc>
                <a:spcPts val="2200"/>
              </a:lnSpc>
              <a:spcBef>
                <a:spcPct val="0"/>
              </a:spcBef>
              <a:buClrTx/>
              <a:buFontTx/>
              <a:buNone/>
            </a:pPr>
            <a:r>
              <a:rPr lang="en-GB" altLang="it-IT" sz="1800" dirty="0">
                <a:latin typeface="Tahoma" panose="020B0604030504040204" pitchFamily="34" charset="0"/>
                <a:cs typeface="Tahoma" panose="020B0604030504040204" pitchFamily="34" charset="0"/>
              </a:rPr>
              <a:t>Trans-oral treatment of obesity</a:t>
            </a:r>
            <a:endParaRPr lang="it-IT" altLang="it-IT" sz="1800" dirty="0"/>
          </a:p>
        </p:txBody>
      </p:sp>
      <p:sp>
        <p:nvSpPr>
          <p:cNvPr id="11" name="CasellaDiTesto 7"/>
          <p:cNvSpPr txBox="1">
            <a:spLocks noChangeArrowheads="1"/>
          </p:cNvSpPr>
          <p:nvPr/>
        </p:nvSpPr>
        <p:spPr bwMode="auto">
          <a:xfrm>
            <a:off x="3779838" y="6294710"/>
            <a:ext cx="5329237" cy="374650"/>
          </a:xfrm>
          <a:prstGeom prst="rect">
            <a:avLst/>
          </a:prstGeom>
          <a:solidFill>
            <a:schemeClr val="bg1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FF0000"/>
              </a:buClr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lnSpc>
                <a:spcPts val="2200"/>
              </a:lnSpc>
              <a:spcBef>
                <a:spcPct val="0"/>
              </a:spcBef>
              <a:buClrTx/>
              <a:buFontTx/>
              <a:buNone/>
            </a:pPr>
            <a:r>
              <a:rPr lang="en-GB" altLang="it-IT" sz="1800">
                <a:latin typeface="Tahoma" panose="020B0604030504040204" pitchFamily="34" charset="0"/>
                <a:cs typeface="Tahoma" panose="020B0604030504040204" pitchFamily="34" charset="0"/>
              </a:rPr>
              <a:t>Trans-oral EUS-guided interventions</a:t>
            </a:r>
          </a:p>
        </p:txBody>
      </p:sp>
      <p:sp>
        <p:nvSpPr>
          <p:cNvPr id="12" name="CasellaDiTesto 8"/>
          <p:cNvSpPr txBox="1">
            <a:spLocks noChangeArrowheads="1"/>
          </p:cNvSpPr>
          <p:nvPr/>
        </p:nvSpPr>
        <p:spPr bwMode="auto">
          <a:xfrm>
            <a:off x="3203202" y="5733256"/>
            <a:ext cx="5329238" cy="374461"/>
          </a:xfrm>
          <a:prstGeom prst="rect">
            <a:avLst/>
          </a:prstGeom>
          <a:solidFill>
            <a:schemeClr val="bg1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FF0000"/>
              </a:buClr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lnSpc>
                <a:spcPts val="2200"/>
              </a:lnSpc>
              <a:spcBef>
                <a:spcPct val="0"/>
              </a:spcBef>
              <a:buClrTx/>
              <a:buFontTx/>
              <a:buNone/>
            </a:pPr>
            <a:r>
              <a:rPr lang="en-GB" altLang="it-IT" sz="1800" dirty="0" smtClean="0">
                <a:latin typeface="Tahoma" panose="020B0604030504040204" pitchFamily="34" charset="0"/>
                <a:cs typeface="Tahoma" panose="020B0604030504040204" pitchFamily="34" charset="0"/>
              </a:rPr>
              <a:t>Therapeutic ERCP </a:t>
            </a:r>
            <a:endParaRPr lang="it-IT" altLang="it-IT" sz="1800" dirty="0"/>
          </a:p>
        </p:txBody>
      </p:sp>
      <p:sp>
        <p:nvSpPr>
          <p:cNvPr id="6" name="CasellaDiTesto 5"/>
          <p:cNvSpPr txBox="1"/>
          <p:nvPr/>
        </p:nvSpPr>
        <p:spPr>
          <a:xfrm>
            <a:off x="34925" y="1732746"/>
            <a:ext cx="91090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24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Transoral</a:t>
            </a:r>
            <a:r>
              <a:rPr lang="it-IT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it-IT" sz="24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therapeutic</a:t>
            </a:r>
            <a:r>
              <a:rPr lang="it-IT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it-IT" sz="24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endoscopy</a:t>
            </a:r>
            <a:r>
              <a:rPr lang="it-IT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-  </a:t>
            </a:r>
            <a:r>
              <a:rPr lang="it-IT" sz="24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Endolumenal</a:t>
            </a:r>
            <a:r>
              <a:rPr lang="it-IT" sz="2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it-IT" sz="24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surgery</a:t>
            </a:r>
            <a:endParaRPr lang="it-IT" sz="24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3" name="CasellaDiTesto 10"/>
          <p:cNvSpPr txBox="1">
            <a:spLocks noChangeArrowheads="1"/>
          </p:cNvSpPr>
          <p:nvPr/>
        </p:nvSpPr>
        <p:spPr bwMode="auto">
          <a:xfrm>
            <a:off x="755576" y="2844418"/>
            <a:ext cx="4824413" cy="656590"/>
          </a:xfrm>
          <a:prstGeom prst="rect">
            <a:avLst/>
          </a:prstGeom>
          <a:solidFill>
            <a:schemeClr val="bg1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FF0000"/>
              </a:buClr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ts val="2200"/>
              </a:lnSpc>
              <a:spcBef>
                <a:spcPct val="0"/>
              </a:spcBef>
              <a:buClrTx/>
              <a:buFontTx/>
              <a:buNone/>
            </a:pPr>
            <a:r>
              <a:rPr lang="en-GB" altLang="it-IT" sz="1800" dirty="0" err="1" smtClean="0">
                <a:latin typeface="Tahoma" panose="020B0604030504040204" pitchFamily="34" charset="0"/>
                <a:cs typeface="Tahoma" panose="020B0604030504040204" pitchFamily="34" charset="0"/>
              </a:rPr>
              <a:t>Submucosal</a:t>
            </a:r>
            <a:r>
              <a:rPr lang="en-GB" altLang="it-IT" sz="1800" dirty="0" smtClean="0">
                <a:latin typeface="Tahoma" panose="020B0604030504040204" pitchFamily="34" charset="0"/>
                <a:cs typeface="Tahoma" panose="020B0604030504040204" pitchFamily="34" charset="0"/>
              </a:rPr>
              <a:t> space therapeutic endoscopy</a:t>
            </a:r>
          </a:p>
          <a:p>
            <a:pPr eaLnBrk="1" hangingPunct="1">
              <a:lnSpc>
                <a:spcPts val="2200"/>
              </a:lnSpc>
              <a:spcBef>
                <a:spcPct val="0"/>
              </a:spcBef>
              <a:buClrTx/>
              <a:buFontTx/>
              <a:buNone/>
            </a:pPr>
            <a:r>
              <a:rPr lang="en-GB" altLang="it-IT" sz="1800" dirty="0" smtClean="0">
                <a:latin typeface="Tahoma" panose="020B0604030504040204" pitchFamily="34" charset="0"/>
                <a:cs typeface="Tahoma" panose="020B0604030504040204" pitchFamily="34" charset="0"/>
              </a:rPr>
              <a:t>Full thickness resection</a:t>
            </a:r>
            <a:endParaRPr lang="en-GB" altLang="it-IT" sz="1800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157177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Immagin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594"/>
          <a:stretch>
            <a:fillRect/>
          </a:stretch>
        </p:blipFill>
        <p:spPr bwMode="auto">
          <a:xfrm>
            <a:off x="0" y="859631"/>
            <a:ext cx="9144000" cy="89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olo 1"/>
          <p:cNvSpPr txBox="1">
            <a:spLocks/>
          </p:cNvSpPr>
          <p:nvPr/>
        </p:nvSpPr>
        <p:spPr bwMode="auto">
          <a:xfrm>
            <a:off x="-107950" y="1844824"/>
            <a:ext cx="925195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0000"/>
              </a:buClr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spcBef>
                <a:spcPct val="0"/>
              </a:spcBef>
              <a:buClrTx/>
              <a:buFontTx/>
              <a:buNone/>
            </a:pPr>
            <a:r>
              <a:rPr lang="it-IT" altLang="it-IT" sz="2400" dirty="0" err="1">
                <a:latin typeface="Tahoma" panose="020B0604030504040204" pitchFamily="34" charset="0"/>
                <a:cs typeface="Tahoma" panose="020B0604030504040204" pitchFamily="34" charset="0"/>
              </a:rPr>
              <a:t>Endoscopic</a:t>
            </a:r>
            <a:r>
              <a:rPr lang="it-IT" altLang="it-IT" sz="2400" dirty="0"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it-IT" altLang="it-IT" sz="2400" dirty="0" err="1">
                <a:latin typeface="Tahoma" panose="020B0604030504040204" pitchFamily="34" charset="0"/>
                <a:cs typeface="Tahoma" panose="020B0604030504040204" pitchFamily="34" charset="0"/>
              </a:rPr>
              <a:t>submucosal</a:t>
            </a:r>
            <a:r>
              <a:rPr lang="it-IT" altLang="it-IT" sz="2400" dirty="0"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it-IT" altLang="it-IT" sz="2400" dirty="0" err="1">
                <a:latin typeface="Tahoma" panose="020B0604030504040204" pitchFamily="34" charset="0"/>
                <a:cs typeface="Tahoma" panose="020B0604030504040204" pitchFamily="34" charset="0"/>
              </a:rPr>
              <a:t>dissection</a:t>
            </a:r>
            <a:r>
              <a:rPr lang="it-IT" altLang="it-IT" sz="2400" dirty="0">
                <a:latin typeface="Tahoma" panose="020B0604030504040204" pitchFamily="34" charset="0"/>
                <a:cs typeface="Tahoma" panose="020B0604030504040204" pitchFamily="34" charset="0"/>
              </a:rPr>
              <a:t>: </a:t>
            </a:r>
            <a:r>
              <a:rPr lang="it-IT" altLang="it-IT" sz="2400" dirty="0" err="1">
                <a:latin typeface="Tahoma" panose="020B0604030504040204" pitchFamily="34" charset="0"/>
                <a:cs typeface="Tahoma" panose="020B0604030504040204" pitchFamily="34" charset="0"/>
              </a:rPr>
              <a:t>Orise</a:t>
            </a:r>
            <a:r>
              <a:rPr lang="it-IT" altLang="it-IT" sz="2400" dirty="0">
                <a:latin typeface="Tahoma" panose="020B0604030504040204" pitchFamily="34" charset="0"/>
                <a:cs typeface="Tahoma" panose="020B0604030504040204" pitchFamily="34" charset="0"/>
              </a:rPr>
              <a:t> (Boston </a:t>
            </a:r>
            <a:r>
              <a:rPr lang="it-IT" altLang="it-IT" sz="2400" dirty="0" err="1">
                <a:latin typeface="Tahoma" panose="020B0604030504040204" pitchFamily="34" charset="0"/>
                <a:cs typeface="Tahoma" panose="020B0604030504040204" pitchFamily="34" charset="0"/>
              </a:rPr>
              <a:t>Inc</a:t>
            </a:r>
            <a:r>
              <a:rPr lang="it-IT" altLang="it-IT" sz="2400" dirty="0">
                <a:latin typeface="Tahoma" panose="020B0604030504040204" pitchFamily="34" charset="0"/>
                <a:cs typeface="Tahoma" panose="020B0604030504040204" pitchFamily="34" charset="0"/>
              </a:rPr>
              <a:t>.) </a:t>
            </a:r>
          </a:p>
        </p:txBody>
      </p:sp>
      <p:sp>
        <p:nvSpPr>
          <p:cNvPr id="8" name="Titolo 1"/>
          <p:cNvSpPr txBox="1">
            <a:spLocks/>
          </p:cNvSpPr>
          <p:nvPr/>
        </p:nvSpPr>
        <p:spPr bwMode="auto">
          <a:xfrm>
            <a:off x="973138" y="2564904"/>
            <a:ext cx="4103687" cy="2743001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>
            <a:lvl1pPr>
              <a:spcBef>
                <a:spcPct val="20000"/>
              </a:spcBef>
              <a:buClr>
                <a:srgbClr val="FF0000"/>
              </a:buClr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it-IT" altLang="it-IT" sz="2000" dirty="0" smtClean="0"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it-IT" altLang="it-IT" sz="2000" dirty="0" err="1" smtClean="0">
                <a:latin typeface="Tahoma" panose="020B0604030504040204" pitchFamily="34" charset="0"/>
                <a:cs typeface="Tahoma" panose="020B0604030504040204" pitchFamily="34" charset="0"/>
              </a:rPr>
              <a:t>Lesion</a:t>
            </a:r>
            <a:r>
              <a:rPr lang="it-IT" altLang="it-IT" sz="2000" dirty="0" smtClean="0"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it-IT" altLang="it-IT" sz="2000" dirty="0">
                <a:latin typeface="Tahoma" panose="020B0604030504040204" pitchFamily="34" charset="0"/>
                <a:cs typeface="Tahoma" panose="020B0604030504040204" pitchFamily="34" charset="0"/>
              </a:rPr>
              <a:t>in the </a:t>
            </a:r>
            <a:r>
              <a:rPr lang="it-IT" altLang="it-IT" sz="2000" dirty="0" err="1">
                <a:latin typeface="Tahoma" panose="020B0604030504040204" pitchFamily="34" charset="0"/>
                <a:cs typeface="Tahoma" panose="020B0604030504040204" pitchFamily="34" charset="0"/>
              </a:rPr>
              <a:t>rectum</a:t>
            </a:r>
            <a:r>
              <a:rPr lang="it-IT" altLang="it-IT" sz="2000" dirty="0">
                <a:latin typeface="Tahoma" panose="020B0604030504040204" pitchFamily="34" charset="0"/>
                <a:cs typeface="Tahoma" panose="020B0604030504040204" pitchFamily="34" charset="0"/>
              </a:rPr>
              <a:t> and </a:t>
            </a:r>
            <a:r>
              <a:rPr lang="it-IT" altLang="it-IT" sz="2000" dirty="0" err="1">
                <a:latin typeface="Tahoma" panose="020B0604030504040204" pitchFamily="34" charset="0"/>
                <a:cs typeface="Tahoma" panose="020B0604030504040204" pitchFamily="34" charset="0"/>
              </a:rPr>
              <a:t>distal</a:t>
            </a:r>
            <a:r>
              <a:rPr lang="it-IT" altLang="it-IT" sz="2000" dirty="0"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it-IT" altLang="it-IT" sz="2000" dirty="0" err="1">
                <a:latin typeface="Tahoma" panose="020B0604030504040204" pitchFamily="34" charset="0"/>
                <a:cs typeface="Tahoma" panose="020B0604030504040204" pitchFamily="34" charset="0"/>
              </a:rPr>
              <a:t>sigmoid</a:t>
            </a:r>
            <a:r>
              <a:rPr lang="it-IT" altLang="it-IT" sz="2000" dirty="0"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it-IT" altLang="it-IT" sz="2000" dirty="0" smtClean="0">
                <a:latin typeface="Tahoma" panose="020B0604030504040204" pitchFamily="34" charset="0"/>
                <a:cs typeface="Tahoma" panose="020B0604030504040204" pitchFamily="34" charset="0"/>
              </a:rPr>
              <a:t>colon &gt; </a:t>
            </a:r>
            <a:r>
              <a:rPr lang="it-IT" altLang="it-IT" sz="2000" dirty="0">
                <a:latin typeface="Tahoma" panose="020B0604030504040204" pitchFamily="34" charset="0"/>
                <a:cs typeface="Tahoma" panose="020B0604030504040204" pitchFamily="34" charset="0"/>
              </a:rPr>
              <a:t>5 cm in </a:t>
            </a:r>
            <a:r>
              <a:rPr lang="it-IT" altLang="it-IT" sz="2000" dirty="0" err="1">
                <a:latin typeface="Tahoma" panose="020B0604030504040204" pitchFamily="34" charset="0"/>
                <a:cs typeface="Tahoma" panose="020B0604030504040204" pitchFamily="34" charset="0"/>
              </a:rPr>
              <a:t>size</a:t>
            </a:r>
            <a:endParaRPr lang="it-IT" altLang="it-IT" sz="2000" dirty="0"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it-IT" altLang="it-IT" sz="2000" dirty="0"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it-IT" altLang="it-IT" sz="2000" dirty="0" err="1">
                <a:latin typeface="Tahoma" panose="020B0604030504040204" pitchFamily="34" charset="0"/>
                <a:cs typeface="Tahoma" panose="020B0604030504040204" pitchFamily="34" charset="0"/>
              </a:rPr>
              <a:t>Stabilizes</a:t>
            </a:r>
            <a:r>
              <a:rPr lang="it-IT" altLang="it-IT" sz="2000" dirty="0">
                <a:latin typeface="Tahoma" panose="020B0604030504040204" pitchFamily="34" charset="0"/>
                <a:cs typeface="Tahoma" panose="020B0604030504040204" pitchFamily="34" charset="0"/>
              </a:rPr>
              <a:t> the </a:t>
            </a:r>
            <a:r>
              <a:rPr lang="it-IT" altLang="it-IT" sz="2000" dirty="0" err="1">
                <a:latin typeface="Tahoma" panose="020B0604030504040204" pitchFamily="34" charset="0"/>
                <a:cs typeface="Tahoma" panose="020B0604030504040204" pitchFamily="34" charset="0"/>
              </a:rPr>
              <a:t>device</a:t>
            </a:r>
            <a:r>
              <a:rPr lang="it-IT" altLang="it-IT" sz="2000" dirty="0">
                <a:latin typeface="Tahoma" panose="020B0604030504040204" pitchFamily="34" charset="0"/>
                <a:cs typeface="Tahoma" panose="020B0604030504040204" pitchFamily="34" charset="0"/>
              </a:rPr>
              <a:t> on the </a:t>
            </a:r>
            <a:r>
              <a:rPr lang="it-IT" altLang="it-IT" sz="2000" dirty="0" err="1">
                <a:latin typeface="Tahoma" panose="020B0604030504040204" pitchFamily="34" charset="0"/>
                <a:cs typeface="Tahoma" panose="020B0604030504040204" pitchFamily="34" charset="0"/>
              </a:rPr>
              <a:t>lesion</a:t>
            </a:r>
            <a:endParaRPr lang="it-IT" altLang="it-IT" sz="2000" dirty="0"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it-IT" altLang="it-IT" sz="2000" dirty="0" err="1">
                <a:latin typeface="Tahoma" panose="020B0604030504040204" pitchFamily="34" charset="0"/>
                <a:cs typeface="Tahoma" panose="020B0604030504040204" pitchFamily="34" charset="0"/>
              </a:rPr>
              <a:t>Permits</a:t>
            </a:r>
            <a:r>
              <a:rPr lang="it-IT" altLang="it-IT" sz="2000" dirty="0"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it-IT" altLang="it-IT" sz="2000" dirty="0" err="1">
                <a:latin typeface="Tahoma" panose="020B0604030504040204" pitchFamily="34" charset="0"/>
                <a:cs typeface="Tahoma" panose="020B0604030504040204" pitchFamily="34" charset="0"/>
              </a:rPr>
              <a:t>triangulation</a:t>
            </a:r>
            <a:endParaRPr lang="it-IT" altLang="it-IT" sz="2000" dirty="0"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it-IT" altLang="it-IT" sz="2000" dirty="0" err="1">
                <a:latin typeface="Tahoma" panose="020B0604030504040204" pitchFamily="34" charset="0"/>
                <a:cs typeface="Tahoma" panose="020B0604030504040204" pitchFamily="34" charset="0"/>
              </a:rPr>
              <a:t>Facilitates</a:t>
            </a:r>
            <a:r>
              <a:rPr lang="it-IT" altLang="it-IT" sz="2000" dirty="0"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it-IT" altLang="it-IT" sz="2000" dirty="0" err="1">
                <a:latin typeface="Tahoma" panose="020B0604030504040204" pitchFamily="34" charset="0"/>
                <a:cs typeface="Tahoma" panose="020B0604030504040204" pitchFamily="34" charset="0"/>
              </a:rPr>
              <a:t>submucosal</a:t>
            </a:r>
            <a:r>
              <a:rPr lang="it-IT" altLang="it-IT" sz="2000" dirty="0"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it-IT" altLang="it-IT" sz="2000" dirty="0" err="1">
                <a:latin typeface="Tahoma" panose="020B0604030504040204" pitchFamily="34" charset="0"/>
                <a:cs typeface="Tahoma" panose="020B0604030504040204" pitchFamily="34" charset="0"/>
              </a:rPr>
              <a:t>dissection</a:t>
            </a:r>
            <a:endParaRPr lang="it-IT" altLang="it-IT" sz="2000" dirty="0"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it-IT" altLang="it-IT" sz="2000" dirty="0" err="1">
                <a:latin typeface="Tahoma" panose="020B0604030504040204" pitchFamily="34" charset="0"/>
                <a:cs typeface="Tahoma" panose="020B0604030504040204" pitchFamily="34" charset="0"/>
              </a:rPr>
              <a:t>Reduces</a:t>
            </a:r>
            <a:r>
              <a:rPr lang="it-IT" altLang="it-IT" sz="2000" dirty="0">
                <a:latin typeface="Tahoma" panose="020B0604030504040204" pitchFamily="34" charset="0"/>
                <a:cs typeface="Tahoma" panose="020B0604030504040204" pitchFamily="34" charset="0"/>
              </a:rPr>
              <a:t> time of </a:t>
            </a:r>
            <a:r>
              <a:rPr lang="it-IT" altLang="it-IT" sz="2000" dirty="0" err="1">
                <a:latin typeface="Tahoma" panose="020B0604030504040204" pitchFamily="34" charset="0"/>
                <a:cs typeface="Tahoma" panose="020B0604030504040204" pitchFamily="34" charset="0"/>
              </a:rPr>
              <a:t>resection</a:t>
            </a:r>
            <a:endParaRPr lang="it-IT" altLang="it-IT" sz="2000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9" name="Immagin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3138" y="5517232"/>
            <a:ext cx="4103687" cy="863600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Immagin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80112" y="2743066"/>
            <a:ext cx="3077765" cy="3494246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248129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Immagin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594"/>
          <a:stretch>
            <a:fillRect/>
          </a:stretch>
        </p:blipFill>
        <p:spPr bwMode="auto">
          <a:xfrm>
            <a:off x="0" y="859631"/>
            <a:ext cx="9144000" cy="89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olo 1"/>
          <p:cNvSpPr txBox="1">
            <a:spLocks/>
          </p:cNvSpPr>
          <p:nvPr/>
        </p:nvSpPr>
        <p:spPr bwMode="auto">
          <a:xfrm>
            <a:off x="611188" y="1556792"/>
            <a:ext cx="7931150" cy="827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6000">
                <a:solidFill>
                  <a:srgbClr val="000066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6000">
                <a:solidFill>
                  <a:srgbClr val="000066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6000">
                <a:solidFill>
                  <a:srgbClr val="000066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6000">
                <a:solidFill>
                  <a:srgbClr val="000066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6000">
                <a:solidFill>
                  <a:srgbClr val="000066"/>
                </a:solidFill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6000">
                <a:solidFill>
                  <a:srgbClr val="000066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6000">
                <a:solidFill>
                  <a:srgbClr val="000066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6000">
                <a:solidFill>
                  <a:srgbClr val="000066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6000">
                <a:solidFill>
                  <a:srgbClr val="000066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r>
              <a:rPr lang="it-IT" altLang="it-IT" sz="2400" kern="0" dirty="0" smtClean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The </a:t>
            </a:r>
            <a:r>
              <a:rPr lang="it-IT" altLang="it-IT" sz="2400" kern="0" dirty="0" err="1" smtClean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third</a:t>
            </a:r>
            <a:r>
              <a:rPr lang="it-IT" altLang="it-IT" sz="2400" kern="0" dirty="0" smtClean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it-IT" altLang="it-IT" sz="2400" kern="0" dirty="0" err="1" smtClean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space</a:t>
            </a:r>
            <a:endParaRPr lang="it-IT" altLang="it-IT" sz="2400" kern="0" dirty="0" smtClean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0732" r="1332" b="50031"/>
          <a:stretch>
            <a:fillRect/>
          </a:stretch>
        </p:blipFill>
        <p:spPr bwMode="auto">
          <a:xfrm>
            <a:off x="3851920" y="2361674"/>
            <a:ext cx="5111750" cy="4103687"/>
          </a:xfrm>
          <a:prstGeom prst="rect">
            <a:avLst/>
          </a:prstGeom>
          <a:solidFill>
            <a:schemeClr val="bg2"/>
          </a:solidFill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/>
        </p:spPr>
      </p:pic>
      <p:sp>
        <p:nvSpPr>
          <p:cNvPr id="12" name="CasellaDiTesto 4"/>
          <p:cNvSpPr txBox="1">
            <a:spLocks noChangeArrowheads="1"/>
          </p:cNvSpPr>
          <p:nvPr/>
        </p:nvSpPr>
        <p:spPr bwMode="auto">
          <a:xfrm>
            <a:off x="611262" y="2870934"/>
            <a:ext cx="2736602" cy="2862322"/>
          </a:xfrm>
          <a:prstGeom prst="rect">
            <a:avLst/>
          </a:prstGeom>
          <a:solidFill>
            <a:schemeClr val="bg1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FF0000"/>
              </a:buClr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it-IT" altLang="it-IT" sz="2000" dirty="0">
                <a:latin typeface="Tahoma" panose="020B0604030504040204" pitchFamily="34" charset="0"/>
                <a:cs typeface="Tahoma" panose="020B0604030504040204" pitchFamily="34" charset="0"/>
              </a:rPr>
              <a:t>A new  </a:t>
            </a:r>
            <a:r>
              <a:rPr lang="it-IT" altLang="it-IT" sz="2000" dirty="0" err="1">
                <a:latin typeface="Tahoma" panose="020B0604030504040204" pitchFamily="34" charset="0"/>
                <a:cs typeface="Tahoma" panose="020B0604030504040204" pitchFamily="34" charset="0"/>
              </a:rPr>
              <a:t>concept</a:t>
            </a:r>
            <a:r>
              <a:rPr lang="it-IT" altLang="it-IT" sz="2000" dirty="0">
                <a:latin typeface="Tahoma" panose="020B0604030504040204" pitchFamily="34" charset="0"/>
                <a:cs typeface="Tahoma" panose="020B0604030504040204" pitchFamily="34" charset="0"/>
              </a:rPr>
              <a:t> to </a:t>
            </a:r>
            <a:r>
              <a:rPr lang="it-IT" altLang="it-IT" sz="2000" dirty="0" err="1">
                <a:latin typeface="Tahoma" panose="020B0604030504040204" pitchFamily="34" charset="0"/>
                <a:cs typeface="Tahoma" panose="020B0604030504040204" pitchFamily="34" charset="0"/>
              </a:rPr>
              <a:t>approach</a:t>
            </a:r>
            <a:r>
              <a:rPr lang="it-IT" altLang="it-IT" sz="2000" dirty="0"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it-IT" altLang="it-IT" sz="2000" dirty="0" err="1">
                <a:latin typeface="Tahoma" panose="020B0604030504040204" pitchFamily="34" charset="0"/>
                <a:cs typeface="Tahoma" panose="020B0604030504040204" pitchFamily="34" charset="0"/>
              </a:rPr>
              <a:t>submucosal</a:t>
            </a:r>
            <a:r>
              <a:rPr lang="it-IT" altLang="it-IT" sz="2000" dirty="0"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it-IT" altLang="it-IT" sz="2000" dirty="0" err="1">
                <a:latin typeface="Tahoma" panose="020B0604030504040204" pitchFamily="34" charset="0"/>
                <a:cs typeface="Tahoma" panose="020B0604030504040204" pitchFamily="34" charset="0"/>
              </a:rPr>
              <a:t>lesion</a:t>
            </a:r>
            <a:r>
              <a:rPr lang="it-IT" altLang="it-IT" sz="2000" dirty="0">
                <a:latin typeface="Tahoma" panose="020B0604030504040204" pitchFamily="34" charset="0"/>
                <a:cs typeface="Tahoma" panose="020B0604030504040204" pitchFamily="34" charset="0"/>
              </a:rPr>
              <a:t> and full </a:t>
            </a:r>
            <a:r>
              <a:rPr lang="it-IT" altLang="it-IT" sz="2000" dirty="0" err="1">
                <a:latin typeface="Tahoma" panose="020B0604030504040204" pitchFamily="34" charset="0"/>
                <a:cs typeface="Tahoma" panose="020B0604030504040204" pitchFamily="34" charset="0"/>
              </a:rPr>
              <a:t>thickness</a:t>
            </a:r>
            <a:r>
              <a:rPr lang="it-IT" altLang="it-IT" sz="2000" dirty="0"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it-IT" altLang="it-IT" sz="2000" dirty="0" err="1">
                <a:latin typeface="Tahoma" panose="020B0604030504040204" pitchFamily="34" charset="0"/>
                <a:cs typeface="Tahoma" panose="020B0604030504040204" pitchFamily="34" charset="0"/>
              </a:rPr>
              <a:t>resection</a:t>
            </a:r>
            <a:r>
              <a:rPr lang="it-IT" altLang="it-IT" sz="2000" dirty="0">
                <a:latin typeface="Tahoma" panose="020B0604030504040204" pitchFamily="34" charset="0"/>
                <a:cs typeface="Tahoma" panose="020B0604030504040204" pitchFamily="34" charset="0"/>
              </a:rPr>
              <a:t>  </a:t>
            </a:r>
            <a:r>
              <a:rPr lang="it-IT" altLang="it-IT" sz="2000" dirty="0" err="1">
                <a:latin typeface="Tahoma" panose="020B0604030504040204" pitchFamily="34" charset="0"/>
                <a:cs typeface="Tahoma" panose="020B0604030504040204" pitchFamily="34" charset="0"/>
              </a:rPr>
              <a:t>maintaining</a:t>
            </a:r>
            <a:r>
              <a:rPr lang="it-IT" altLang="it-IT" sz="2000" dirty="0">
                <a:latin typeface="Tahoma" panose="020B0604030504040204" pitchFamily="34" charset="0"/>
                <a:cs typeface="Tahoma" panose="020B0604030504040204" pitchFamily="34" charset="0"/>
              </a:rPr>
              <a:t> the </a:t>
            </a:r>
            <a:r>
              <a:rPr lang="it-IT" altLang="it-IT" sz="2000" dirty="0" err="1">
                <a:latin typeface="Tahoma" panose="020B0604030504040204" pitchFamily="34" charset="0"/>
                <a:cs typeface="Tahoma" panose="020B0604030504040204" pitchFamily="34" charset="0"/>
              </a:rPr>
              <a:t>integrity</a:t>
            </a:r>
            <a:r>
              <a:rPr lang="it-IT" altLang="it-IT" sz="2000" dirty="0">
                <a:latin typeface="Tahoma" panose="020B0604030504040204" pitchFamily="34" charset="0"/>
                <a:cs typeface="Tahoma" panose="020B0604030504040204" pitchFamily="34" charset="0"/>
              </a:rPr>
              <a:t> of the mucosa  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endParaRPr lang="it-IT" altLang="it-IT" sz="2000" dirty="0"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it-IT" altLang="it-IT" sz="2000" dirty="0">
                <a:latin typeface="Tahoma" panose="020B0604030504040204" pitchFamily="34" charset="0"/>
                <a:cs typeface="Tahoma" panose="020B0604030504040204" pitchFamily="34" charset="0"/>
              </a:rPr>
              <a:t>“The </a:t>
            </a:r>
            <a:r>
              <a:rPr lang="it-IT" altLang="it-IT" sz="2000" dirty="0" err="1">
                <a:latin typeface="Tahoma" panose="020B0604030504040204" pitchFamily="34" charset="0"/>
                <a:cs typeface="Tahoma" panose="020B0604030504040204" pitchFamily="34" charset="0"/>
              </a:rPr>
              <a:t>third</a:t>
            </a:r>
            <a:r>
              <a:rPr lang="it-IT" altLang="it-IT" sz="2000" dirty="0"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it-IT" altLang="it-IT" sz="2000" dirty="0" err="1">
                <a:latin typeface="Tahoma" panose="020B0604030504040204" pitchFamily="34" charset="0"/>
                <a:cs typeface="Tahoma" panose="020B0604030504040204" pitchFamily="34" charset="0"/>
              </a:rPr>
              <a:t>space</a:t>
            </a:r>
            <a:r>
              <a:rPr lang="it-IT" altLang="it-IT" sz="2000" dirty="0">
                <a:latin typeface="Tahoma" panose="020B0604030504040204" pitchFamily="34" charset="0"/>
                <a:cs typeface="Tahoma" panose="020B0604030504040204" pitchFamily="34" charset="0"/>
              </a:rPr>
              <a:t>”</a:t>
            </a:r>
          </a:p>
        </p:txBody>
      </p:sp>
      <p:sp>
        <p:nvSpPr>
          <p:cNvPr id="2" name="Rettangolo 1"/>
          <p:cNvSpPr/>
          <p:nvPr/>
        </p:nvSpPr>
        <p:spPr>
          <a:xfrm>
            <a:off x="5004048" y="2618914"/>
            <a:ext cx="3024336" cy="306030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50308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Immagin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594"/>
          <a:stretch>
            <a:fillRect/>
          </a:stretch>
        </p:blipFill>
        <p:spPr bwMode="auto">
          <a:xfrm>
            <a:off x="0" y="859631"/>
            <a:ext cx="9144000" cy="89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itolo 1"/>
          <p:cNvSpPr txBox="1">
            <a:spLocks/>
          </p:cNvSpPr>
          <p:nvPr/>
        </p:nvSpPr>
        <p:spPr bwMode="auto">
          <a:xfrm>
            <a:off x="0" y="1593801"/>
            <a:ext cx="9143999" cy="8270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6000">
                <a:solidFill>
                  <a:srgbClr val="000066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6000">
                <a:solidFill>
                  <a:srgbClr val="000066"/>
                </a:solidFill>
                <a:latin typeface="Times New Roman" pitchFamily="18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6000">
                <a:solidFill>
                  <a:srgbClr val="000066"/>
                </a:solidFill>
                <a:latin typeface="Times New Roman" pitchFamily="18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6000">
                <a:solidFill>
                  <a:srgbClr val="000066"/>
                </a:solidFill>
                <a:latin typeface="Times New Roman" pitchFamily="18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6000">
                <a:solidFill>
                  <a:srgbClr val="000066"/>
                </a:solidFill>
                <a:latin typeface="Times New Roman" pitchFamily="18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6000">
                <a:solidFill>
                  <a:srgbClr val="000066"/>
                </a:solidFill>
                <a:latin typeface="Times New Roman" pitchFamily="18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6000">
                <a:solidFill>
                  <a:srgbClr val="000066"/>
                </a:solidFill>
                <a:latin typeface="Times New Roman" pitchFamily="18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6000">
                <a:solidFill>
                  <a:srgbClr val="000066"/>
                </a:solidFill>
                <a:latin typeface="Times New Roman" pitchFamily="18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6000">
                <a:solidFill>
                  <a:srgbClr val="000066"/>
                </a:solidFill>
                <a:latin typeface="Times New Roman" pitchFamily="18" charset="0"/>
              </a:defRPr>
            </a:lvl9pPr>
          </a:lstStyle>
          <a:p>
            <a:pPr>
              <a:defRPr/>
            </a:pPr>
            <a:r>
              <a:rPr lang="it-IT" altLang="it-IT" sz="2400" kern="0" dirty="0" smtClean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Third </a:t>
            </a:r>
            <a:r>
              <a:rPr lang="it-IT" altLang="it-IT" sz="2400" kern="0" dirty="0" err="1" smtClean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space</a:t>
            </a:r>
            <a:r>
              <a:rPr lang="it-IT" altLang="it-IT" sz="2400" kern="0" dirty="0" smtClean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it-IT" altLang="it-IT" sz="2400" kern="0" dirty="0" err="1" smtClean="0">
                <a:solidFill>
                  <a:schemeClr val="tx1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endoscopy</a:t>
            </a:r>
            <a:endParaRPr lang="it-IT" altLang="it-IT" sz="2400" kern="0" dirty="0" smtClean="0">
              <a:solidFill>
                <a:schemeClr val="tx1"/>
              </a:solidFill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Segnaposto contenuto 2"/>
          <p:cNvSpPr txBox="1">
            <a:spLocks/>
          </p:cNvSpPr>
          <p:nvPr/>
        </p:nvSpPr>
        <p:spPr bwMode="auto">
          <a:xfrm>
            <a:off x="930275" y="2420888"/>
            <a:ext cx="7283450" cy="4248472"/>
          </a:xfrm>
          <a:prstGeom prst="rect">
            <a:avLst/>
          </a:prstGeom>
          <a:solidFill>
            <a:schemeClr val="bg1"/>
          </a:solidFill>
          <a:ln w="57150">
            <a:solidFill>
              <a:srgbClr val="FF0000"/>
            </a:solidFill>
          </a:ln>
        </p:spPr>
        <p:txBody>
          <a:bodyPr/>
          <a:lstStyle>
            <a:lvl1pPr marL="0" indent="0" algn="ctr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FF0000"/>
              </a:buClr>
              <a:buNone/>
              <a:defRPr sz="3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800">
                <a:solidFill>
                  <a:schemeClr val="tx1"/>
                </a:solidFill>
                <a:latin typeface="+mn-lt"/>
              </a:defRPr>
            </a:lvl2pPr>
            <a:lvl3pPr marL="9144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400">
                <a:solidFill>
                  <a:schemeClr val="tx1"/>
                </a:solidFill>
                <a:latin typeface="+mn-lt"/>
              </a:defRPr>
            </a:lvl3pPr>
            <a:lvl4pPr marL="13716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4pPr>
            <a:lvl5pPr marL="1828800" indent="0" algn="ctr" rtl="0" eaLnBrk="0" fontAlgn="base" hangingPunct="0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5pPr>
            <a:lvl6pPr marL="22860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6pPr>
            <a:lvl7pPr marL="27432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7pPr>
            <a:lvl8pPr marL="32004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8pPr>
            <a:lvl9pPr marL="3657600" indent="0" algn="ctr" rtl="0" fontAlgn="base">
              <a:spcBef>
                <a:spcPct val="20000"/>
              </a:spcBef>
              <a:spcAft>
                <a:spcPct val="0"/>
              </a:spcAft>
              <a:buNone/>
              <a:defRPr sz="2000">
                <a:solidFill>
                  <a:schemeClr val="tx1"/>
                </a:solidFill>
                <a:latin typeface="+mn-lt"/>
              </a:defRPr>
            </a:lvl9pPr>
          </a:lstStyle>
          <a:p>
            <a:pPr>
              <a:defRPr/>
            </a:pPr>
            <a:endParaRPr lang="it-IT" altLang="it-IT" sz="2000" kern="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defRPr/>
            </a:pPr>
            <a:r>
              <a:rPr lang="it-IT" altLang="it-IT" sz="2000" kern="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Submucosal</a:t>
            </a:r>
            <a:r>
              <a:rPr lang="it-IT" altLang="it-IT" sz="2000" kern="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it-IT" altLang="it-IT" sz="2000" kern="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Tunneling</a:t>
            </a:r>
            <a:r>
              <a:rPr lang="it-IT" altLang="it-IT" sz="2000" kern="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it-IT" altLang="it-IT" sz="2000" kern="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endoscopic</a:t>
            </a:r>
            <a:r>
              <a:rPr lang="it-IT" altLang="it-IT" sz="2000" kern="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it-IT" altLang="it-IT" sz="2000" kern="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resection</a:t>
            </a:r>
            <a:r>
              <a:rPr lang="it-IT" altLang="it-IT" sz="2000" kern="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of </a:t>
            </a:r>
            <a:r>
              <a:rPr lang="it-IT" altLang="it-IT" sz="2000" kern="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Submucosal</a:t>
            </a:r>
            <a:r>
              <a:rPr lang="it-IT" altLang="it-IT" sz="2000" kern="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it-IT" altLang="it-IT" sz="2000" kern="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Tumors</a:t>
            </a:r>
            <a:r>
              <a:rPr lang="it-IT" altLang="it-IT" sz="2000" kern="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(STER)                     </a:t>
            </a:r>
          </a:p>
          <a:p>
            <a:pPr>
              <a:defRPr/>
            </a:pPr>
            <a:r>
              <a:rPr lang="it-IT" altLang="it-IT" sz="2000" kern="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Submucosal</a:t>
            </a:r>
            <a:r>
              <a:rPr lang="it-IT" altLang="it-IT" sz="2000" kern="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it-IT" altLang="it-IT" sz="2000" kern="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Tunneling</a:t>
            </a:r>
            <a:r>
              <a:rPr lang="it-IT" altLang="it-IT" sz="2000" kern="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it-IT" altLang="it-IT" sz="2000" kern="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Mucosal</a:t>
            </a:r>
            <a:r>
              <a:rPr lang="it-IT" altLang="it-IT" sz="2000" kern="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it-IT" altLang="it-IT" sz="2000" kern="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Dissection</a:t>
            </a:r>
            <a:r>
              <a:rPr lang="it-IT" altLang="it-IT" sz="2000" kern="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(ST-ESD)                                                                </a:t>
            </a:r>
          </a:p>
          <a:p>
            <a:pPr>
              <a:defRPr/>
            </a:pPr>
            <a:r>
              <a:rPr lang="it-IT" altLang="it-IT" sz="2000" kern="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Esophageal</a:t>
            </a:r>
            <a:r>
              <a:rPr lang="it-IT" altLang="it-IT" sz="2000" kern="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it-IT" altLang="it-IT" sz="2000" kern="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Peroral</a:t>
            </a:r>
            <a:r>
              <a:rPr lang="it-IT" altLang="it-IT" sz="2000" kern="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it-IT" altLang="it-IT" sz="2000" kern="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Endoscopic</a:t>
            </a:r>
            <a:r>
              <a:rPr lang="it-IT" altLang="it-IT" sz="2000" kern="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it-IT" altLang="it-IT" sz="2000" kern="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myotomy</a:t>
            </a:r>
            <a:r>
              <a:rPr lang="it-IT" altLang="it-IT" sz="2000" kern="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(E-POEM)                                                                                                 </a:t>
            </a:r>
          </a:p>
          <a:p>
            <a:pPr>
              <a:defRPr/>
            </a:pPr>
            <a:r>
              <a:rPr lang="it-IT" altLang="it-IT" sz="2000" kern="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Gastric</a:t>
            </a:r>
            <a:r>
              <a:rPr lang="it-IT" altLang="it-IT" sz="2000" kern="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it-IT" altLang="it-IT" sz="2000" kern="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Peroral</a:t>
            </a:r>
            <a:r>
              <a:rPr lang="it-IT" altLang="it-IT" sz="2000" kern="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it-IT" altLang="it-IT" sz="2000" kern="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Endoscopic</a:t>
            </a:r>
            <a:r>
              <a:rPr lang="it-IT" altLang="it-IT" sz="2000" kern="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it-IT" altLang="it-IT" sz="2000" kern="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pyloromyotomy</a:t>
            </a:r>
            <a:r>
              <a:rPr lang="it-IT" altLang="it-IT" sz="2000" kern="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(G-POEM)                                                                        </a:t>
            </a:r>
          </a:p>
          <a:p>
            <a:pPr>
              <a:defRPr/>
            </a:pPr>
            <a:r>
              <a:rPr lang="it-IT" altLang="it-IT" sz="2000" kern="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Submucosa</a:t>
            </a:r>
            <a:r>
              <a:rPr lang="it-IT" altLang="it-IT" sz="2000" kern="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it-IT" altLang="it-IT" sz="2000" kern="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Tunneling</a:t>
            </a:r>
            <a:r>
              <a:rPr lang="it-IT" altLang="it-IT" sz="2000" kern="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it-IT" altLang="it-IT" sz="2000" kern="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septotomy</a:t>
            </a:r>
            <a:r>
              <a:rPr lang="it-IT" altLang="it-IT" sz="2000" kern="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for </a:t>
            </a:r>
            <a:r>
              <a:rPr lang="it-IT" altLang="it-IT" sz="2000" kern="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Zenker</a:t>
            </a:r>
            <a:r>
              <a:rPr lang="it-IT" altLang="it-IT" sz="2000" kern="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and </a:t>
            </a:r>
            <a:r>
              <a:rPr lang="it-IT" altLang="it-IT" sz="2000" kern="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epiphrenic</a:t>
            </a:r>
            <a:r>
              <a:rPr lang="it-IT" altLang="it-IT" sz="2000" kern="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it-IT" altLang="it-IT" sz="2000" kern="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diverticula</a:t>
            </a:r>
            <a:r>
              <a:rPr lang="it-IT" altLang="it-IT" sz="2000" kern="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(D-POEM)      </a:t>
            </a:r>
          </a:p>
          <a:p>
            <a:pPr>
              <a:defRPr/>
            </a:pPr>
            <a:r>
              <a:rPr lang="it-IT" altLang="it-IT" sz="2000" kern="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Per-</a:t>
            </a:r>
            <a:r>
              <a:rPr lang="it-IT" altLang="it-IT" sz="2000" kern="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rectal</a:t>
            </a:r>
            <a:r>
              <a:rPr lang="it-IT" altLang="it-IT" sz="2000" kern="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it-IT" altLang="it-IT" sz="2000" kern="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Endoscopic</a:t>
            </a:r>
            <a:r>
              <a:rPr lang="it-IT" altLang="it-IT" sz="2000" kern="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it-IT" altLang="it-IT" sz="2000" kern="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Myotomy</a:t>
            </a:r>
            <a:r>
              <a:rPr lang="it-IT" altLang="it-IT" sz="2000" kern="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(PREM)  </a:t>
            </a:r>
          </a:p>
          <a:p>
            <a:pPr>
              <a:defRPr/>
            </a:pPr>
            <a:r>
              <a:rPr lang="it-IT" altLang="it-IT" sz="2000" kern="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                                                                              </a:t>
            </a:r>
          </a:p>
          <a:p>
            <a:pPr>
              <a:defRPr/>
            </a:pPr>
            <a:r>
              <a:rPr lang="it-IT" altLang="it-IT" sz="2000" kern="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Trans-</a:t>
            </a:r>
            <a:r>
              <a:rPr lang="it-IT" altLang="it-IT" sz="2000" kern="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rectal</a:t>
            </a:r>
            <a:r>
              <a:rPr lang="it-IT" altLang="it-IT" sz="2000" kern="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/Trans-</a:t>
            </a:r>
            <a:r>
              <a:rPr lang="it-IT" altLang="it-IT" sz="2000" kern="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gastric</a:t>
            </a:r>
            <a:r>
              <a:rPr lang="it-IT" altLang="it-IT" sz="2000" kern="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it-IT" altLang="it-IT" sz="2000" kern="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endoscopic</a:t>
            </a:r>
            <a:r>
              <a:rPr lang="it-IT" altLang="it-IT" sz="2000" kern="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it-IT" altLang="it-IT" sz="2000" kern="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cholecystolitotomy</a:t>
            </a:r>
            <a:r>
              <a:rPr lang="it-IT" altLang="it-IT" sz="2000" kern="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>
              <a:defRPr/>
            </a:pPr>
            <a:endParaRPr lang="it-IT" altLang="it-IT" sz="2000" kern="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defRPr/>
            </a:pPr>
            <a:endParaRPr lang="it-IT" altLang="it-IT" sz="2000" kern="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defRPr/>
            </a:pPr>
            <a:r>
              <a:rPr lang="it-IT" altLang="it-IT" sz="2000" kern="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</a:t>
            </a:r>
          </a:p>
          <a:p>
            <a:pPr>
              <a:defRPr/>
            </a:pPr>
            <a:r>
              <a:rPr lang="it-IT" altLang="it-IT" sz="2000" kern="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</a:t>
            </a:r>
          </a:p>
          <a:p>
            <a:pPr>
              <a:defRPr/>
            </a:pPr>
            <a:endParaRPr lang="it-IT" altLang="it-IT" sz="2000" kern="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defRPr/>
            </a:pPr>
            <a:r>
              <a:rPr lang="it-IT" altLang="it-IT" sz="2000" kern="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                                      </a:t>
            </a:r>
          </a:p>
          <a:p>
            <a:pPr>
              <a:defRPr/>
            </a:pPr>
            <a:endParaRPr lang="it-IT" altLang="it-IT" sz="2000" kern="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905262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Immagin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594"/>
          <a:stretch>
            <a:fillRect/>
          </a:stretch>
        </p:blipFill>
        <p:spPr bwMode="auto">
          <a:xfrm>
            <a:off x="0" y="859631"/>
            <a:ext cx="9144000" cy="89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asellaDiTesto 3"/>
          <p:cNvSpPr txBox="1">
            <a:spLocks noChangeArrowheads="1"/>
          </p:cNvSpPr>
          <p:nvPr/>
        </p:nvSpPr>
        <p:spPr bwMode="auto">
          <a:xfrm>
            <a:off x="27432" y="1949931"/>
            <a:ext cx="911656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FF0000"/>
              </a:buClr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en-US" altLang="it-IT" sz="2000" dirty="0">
                <a:latin typeface="Tahoma" panose="020B0604030504040204" pitchFamily="34" charset="0"/>
                <a:cs typeface="Tahoma" panose="020B0604030504040204" pitchFamily="34" charset="0"/>
              </a:rPr>
              <a:t>Tunneling technique for full thickness resection of large gastric GIST</a:t>
            </a:r>
            <a:endParaRPr lang="it-IT" altLang="it-IT" sz="2000" dirty="0"/>
          </a:p>
        </p:txBody>
      </p:sp>
      <p:pic>
        <p:nvPicPr>
          <p:cNvPr id="6" name="Immagin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2780928"/>
            <a:ext cx="3096344" cy="27363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5" descr="G:\AZZOLINI\dubai\gist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75656" y="3068960"/>
            <a:ext cx="3096344" cy="27580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4" descr="G:\AZZOLINI\dubai\gist2.jp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37544" y="3501008"/>
            <a:ext cx="3096344" cy="27287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6" descr="G:\AZZOLINI\dubai\tunnel per esd.jp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4355976" y="3789040"/>
            <a:ext cx="3146064" cy="2707818"/>
          </a:xfrm>
          <a:prstGeom prst="rect">
            <a:avLst/>
          </a:prstGeom>
        </p:spPr>
      </p:pic>
      <p:pic>
        <p:nvPicPr>
          <p:cNvPr id="12" name="Picture 7" descr="G:\AZZOLINI\dubai\gist3.jp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1144" y="4089711"/>
            <a:ext cx="3125352" cy="2723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297750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Immagin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594"/>
          <a:stretch>
            <a:fillRect/>
          </a:stretch>
        </p:blipFill>
        <p:spPr bwMode="auto">
          <a:xfrm>
            <a:off x="0" y="859631"/>
            <a:ext cx="9144000" cy="89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olo 1"/>
          <p:cNvSpPr txBox="1">
            <a:spLocks/>
          </p:cNvSpPr>
          <p:nvPr/>
        </p:nvSpPr>
        <p:spPr>
          <a:xfrm>
            <a:off x="611188" y="1844824"/>
            <a:ext cx="7931150" cy="827087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altLang="it-IT" sz="2000" dirty="0" err="1" smtClean="0">
                <a:latin typeface="Tahoma" panose="020B0604030504040204" pitchFamily="34" charset="0"/>
                <a:cs typeface="Tahoma" panose="020B0604030504040204" pitchFamily="34" charset="0"/>
              </a:rPr>
              <a:t>Esophageal</a:t>
            </a:r>
            <a:r>
              <a:rPr lang="it-IT" altLang="it-IT" sz="2000" dirty="0" smtClean="0">
                <a:latin typeface="Tahoma" panose="020B0604030504040204" pitchFamily="34" charset="0"/>
                <a:cs typeface="Tahoma" panose="020B0604030504040204" pitchFamily="34" charset="0"/>
              </a:rPr>
              <a:t> POEM: </a:t>
            </a:r>
            <a:r>
              <a:rPr lang="it-IT" altLang="it-IT" sz="2000" dirty="0" err="1" smtClean="0">
                <a:latin typeface="Tahoma" panose="020B0604030504040204" pitchFamily="34" charset="0"/>
                <a:cs typeface="Tahoma" panose="020B0604030504040204" pitchFamily="34" charset="0"/>
              </a:rPr>
              <a:t>tunneling</a:t>
            </a:r>
            <a:r>
              <a:rPr lang="it-IT" altLang="it-IT" sz="2000" dirty="0" smtClean="0"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it-IT" altLang="it-IT" sz="2000" dirty="0" err="1" smtClean="0">
                <a:latin typeface="Tahoma" panose="020B0604030504040204" pitchFamily="34" charset="0"/>
                <a:cs typeface="Tahoma" panose="020B0604030504040204" pitchFamily="34" charset="0"/>
              </a:rPr>
              <a:t>technique</a:t>
            </a:r>
            <a:endParaRPr lang="it-IT" altLang="it-IT" sz="2000" dirty="0" smtClean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35696" y="2420888"/>
            <a:ext cx="5486623" cy="42245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5837795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Immagin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594"/>
          <a:stretch>
            <a:fillRect/>
          </a:stretch>
        </p:blipFill>
        <p:spPr bwMode="auto">
          <a:xfrm>
            <a:off x="0" y="859631"/>
            <a:ext cx="9144000" cy="89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Titolo 1"/>
          <p:cNvSpPr txBox="1">
            <a:spLocks/>
          </p:cNvSpPr>
          <p:nvPr/>
        </p:nvSpPr>
        <p:spPr>
          <a:xfrm>
            <a:off x="611188" y="1844824"/>
            <a:ext cx="7931150" cy="827087"/>
          </a:xfrm>
          <a:prstGeom prst="rect">
            <a:avLst/>
          </a:prstGeom>
        </p:spPr>
        <p:txBody>
          <a:bodyPr/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altLang="it-IT" sz="2000" dirty="0" err="1" smtClean="0">
                <a:latin typeface="Tahoma" panose="020B0604030504040204" pitchFamily="34" charset="0"/>
                <a:cs typeface="Tahoma" panose="020B0604030504040204" pitchFamily="34" charset="0"/>
              </a:rPr>
              <a:t>Gastric</a:t>
            </a:r>
            <a:r>
              <a:rPr lang="it-IT" altLang="it-IT" sz="2000" dirty="0" smtClean="0">
                <a:latin typeface="Tahoma" panose="020B0604030504040204" pitchFamily="34" charset="0"/>
                <a:cs typeface="Tahoma" panose="020B0604030504040204" pitchFamily="34" charset="0"/>
              </a:rPr>
              <a:t> POEM: </a:t>
            </a:r>
            <a:r>
              <a:rPr lang="it-IT" altLang="it-IT" sz="2000" dirty="0" err="1" smtClean="0">
                <a:latin typeface="Tahoma" panose="020B0604030504040204" pitchFamily="34" charset="0"/>
                <a:cs typeface="Tahoma" panose="020B0604030504040204" pitchFamily="34" charset="0"/>
              </a:rPr>
              <a:t>tunneling</a:t>
            </a:r>
            <a:r>
              <a:rPr lang="it-IT" altLang="it-IT" sz="2000" dirty="0" smtClean="0"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it-IT" altLang="it-IT" sz="2000" dirty="0" err="1" smtClean="0">
                <a:latin typeface="Tahoma" panose="020B0604030504040204" pitchFamily="34" charset="0"/>
                <a:cs typeface="Tahoma" panose="020B0604030504040204" pitchFamily="34" charset="0"/>
              </a:rPr>
              <a:t>technique</a:t>
            </a:r>
            <a:r>
              <a:rPr lang="it-IT" altLang="it-IT" sz="2000" dirty="0" smtClean="0">
                <a:latin typeface="Tahoma" panose="020B0604030504040204" pitchFamily="34" charset="0"/>
                <a:cs typeface="Tahoma" panose="020B0604030504040204" pitchFamily="34" charset="0"/>
              </a:rPr>
              <a:t> and </a:t>
            </a:r>
            <a:r>
              <a:rPr lang="it-IT" altLang="it-IT" sz="2000" dirty="0" err="1" smtClean="0">
                <a:latin typeface="Tahoma" panose="020B0604030504040204" pitchFamily="34" charset="0"/>
                <a:cs typeface="Tahoma" panose="020B0604030504040204" pitchFamily="34" charset="0"/>
              </a:rPr>
              <a:t>muscle</a:t>
            </a:r>
            <a:r>
              <a:rPr lang="it-IT" altLang="it-IT" sz="2000" dirty="0" smtClean="0"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it-IT" altLang="it-IT" sz="2000" dirty="0" err="1" smtClean="0">
                <a:latin typeface="Tahoma" panose="020B0604030504040204" pitchFamily="34" charset="0"/>
                <a:cs typeface="Tahoma" panose="020B0604030504040204" pitchFamily="34" charset="0"/>
              </a:rPr>
              <a:t>section</a:t>
            </a:r>
            <a:endParaRPr lang="it-IT" altLang="it-IT" sz="2000" dirty="0" smtClean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389" y="2450506"/>
            <a:ext cx="2952451" cy="256267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60601" y="2918307"/>
            <a:ext cx="3151559" cy="259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95491" y="3716913"/>
            <a:ext cx="3096989" cy="259240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279061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Immagin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594"/>
          <a:stretch>
            <a:fillRect/>
          </a:stretch>
        </p:blipFill>
        <p:spPr bwMode="auto">
          <a:xfrm>
            <a:off x="0" y="859631"/>
            <a:ext cx="9144000" cy="89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Immagin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3568" y="177146"/>
            <a:ext cx="7772962" cy="1883701"/>
          </a:xfrm>
          <a:prstGeom prst="rect">
            <a:avLst/>
          </a:prstGeom>
        </p:spPr>
      </p:pic>
      <p:sp>
        <p:nvSpPr>
          <p:cNvPr id="11" name="CasellaDiTesto 10"/>
          <p:cNvSpPr txBox="1"/>
          <p:nvPr/>
        </p:nvSpPr>
        <p:spPr>
          <a:xfrm>
            <a:off x="467544" y="5589240"/>
            <a:ext cx="8136904" cy="1200329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Mastery of operative technique in POEM is evidenced by a decrease in </a:t>
            </a:r>
            <a:r>
              <a:rPr lang="en-U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length of procedure, variability 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 </a:t>
            </a:r>
            <a:r>
              <a:rPr lang="en-U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minutes per 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centimeter of </a:t>
            </a:r>
            <a:r>
              <a:rPr lang="en-US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myotomy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and incidence of inadvertent </a:t>
            </a:r>
            <a:r>
              <a:rPr lang="en-US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mucosotomies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and plateaus in about 20 cases </a:t>
            </a:r>
            <a:r>
              <a:rPr lang="en-U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for </a:t>
            </a:r>
            <a:r>
              <a:rPr lang="it-IT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experienced</a:t>
            </a:r>
            <a:r>
              <a:rPr lang="it-IT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it-IT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endoscopists</a:t>
            </a:r>
            <a:r>
              <a:rPr lang="it-IT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</a:p>
        </p:txBody>
      </p:sp>
      <p:pic>
        <p:nvPicPr>
          <p:cNvPr id="12" name="Immagine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95536" y="2060848"/>
            <a:ext cx="3991050" cy="2585000"/>
          </a:xfrm>
          <a:prstGeom prst="rect">
            <a:avLst/>
          </a:prstGeom>
        </p:spPr>
      </p:pic>
      <p:pic>
        <p:nvPicPr>
          <p:cNvPr id="13" name="Immagin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653516" y="2068136"/>
            <a:ext cx="4310972" cy="2512992"/>
          </a:xfrm>
          <a:prstGeom prst="rect">
            <a:avLst/>
          </a:prstGeom>
        </p:spPr>
      </p:pic>
      <p:sp>
        <p:nvSpPr>
          <p:cNvPr id="14" name="CasellaDiTesto 13"/>
          <p:cNvSpPr txBox="1"/>
          <p:nvPr/>
        </p:nvSpPr>
        <p:spPr>
          <a:xfrm>
            <a:off x="395536" y="4593902"/>
            <a:ext cx="446449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Consecutive procedures: line demonstrates the trend of </a:t>
            </a:r>
            <a:r>
              <a:rPr lang="en-US" dirty="0" smtClean="0"/>
              <a:t>decreasing length </a:t>
            </a:r>
            <a:r>
              <a:rPr lang="en-US" dirty="0"/>
              <a:t>of </a:t>
            </a:r>
            <a:r>
              <a:rPr lang="en-US" dirty="0" smtClean="0"/>
              <a:t>procedure (LOP).</a:t>
            </a:r>
          </a:p>
        </p:txBody>
      </p:sp>
      <p:sp>
        <p:nvSpPr>
          <p:cNvPr id="15" name="CasellaDiTesto 14"/>
          <p:cNvSpPr txBox="1"/>
          <p:nvPr/>
        </p:nvSpPr>
        <p:spPr>
          <a:xfrm>
            <a:off x="4932040" y="4581128"/>
            <a:ext cx="417646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Consecutive procedures: each dot defines </a:t>
            </a:r>
            <a:r>
              <a:rPr lang="en-US" dirty="0" smtClean="0"/>
              <a:t>           the </a:t>
            </a:r>
            <a:r>
              <a:rPr lang="en-US" dirty="0"/>
              <a:t>number </a:t>
            </a:r>
            <a:r>
              <a:rPr lang="en-US" dirty="0" smtClean="0"/>
              <a:t>of </a:t>
            </a:r>
            <a:r>
              <a:rPr lang="en-US" dirty="0" err="1" smtClean="0"/>
              <a:t>mucosotomies</a:t>
            </a:r>
            <a:r>
              <a:rPr lang="en-US" dirty="0" smtClean="0"/>
              <a:t> </a:t>
            </a:r>
            <a:r>
              <a:rPr lang="en-US" dirty="0"/>
              <a:t>per case </a:t>
            </a:r>
            <a:r>
              <a:rPr lang="en-US" dirty="0" smtClean="0"/>
              <a:t>             along </a:t>
            </a:r>
            <a:r>
              <a:rPr lang="en-US" dirty="0"/>
              <a:t>the timeline of experience. </a:t>
            </a:r>
            <a:endParaRPr lang="it-IT" dirty="0"/>
          </a:p>
        </p:txBody>
      </p:sp>
      <p:sp>
        <p:nvSpPr>
          <p:cNvPr id="16" name="CasellaDiTesto 15"/>
          <p:cNvSpPr txBox="1"/>
          <p:nvPr/>
        </p:nvSpPr>
        <p:spPr>
          <a:xfrm>
            <a:off x="4860032" y="1619508"/>
            <a:ext cx="3744416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Gastrointest</a:t>
            </a:r>
            <a:r>
              <a:rPr lang="it-IT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it-IT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Endosc</a:t>
            </a:r>
            <a:r>
              <a:rPr lang="it-IT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2013;77:719-25</a:t>
            </a:r>
          </a:p>
        </p:txBody>
      </p:sp>
    </p:spTree>
    <p:extLst>
      <p:ext uri="{BB962C8B-B14F-4D97-AF65-F5344CB8AC3E}">
        <p14:creationId xmlns:p14="http://schemas.microsoft.com/office/powerpoint/2010/main" val="6314577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Immagin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594"/>
          <a:stretch>
            <a:fillRect/>
          </a:stretch>
        </p:blipFill>
        <p:spPr bwMode="auto">
          <a:xfrm>
            <a:off x="0" y="859631"/>
            <a:ext cx="9144000" cy="89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663" y="116632"/>
            <a:ext cx="8290801" cy="2066210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504" y="2425972"/>
            <a:ext cx="4719116" cy="2947244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83061" y="2420888"/>
            <a:ext cx="4212684" cy="3208842"/>
          </a:xfrm>
          <a:prstGeom prst="rect">
            <a:avLst/>
          </a:prstGeom>
        </p:spPr>
      </p:pic>
      <p:sp>
        <p:nvSpPr>
          <p:cNvPr id="9" name="CasellaDiTesto 8"/>
          <p:cNvSpPr txBox="1"/>
          <p:nvPr/>
        </p:nvSpPr>
        <p:spPr>
          <a:xfrm>
            <a:off x="395536" y="5336048"/>
            <a:ext cx="3960440" cy="1477328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/>
              <a:t>Sequential grouping of procedure time. Median (</a:t>
            </a:r>
            <a:r>
              <a:rPr lang="en-US" dirty="0" smtClean="0"/>
              <a:t>interquartile range</a:t>
            </a:r>
            <a:r>
              <a:rPr lang="en-US" dirty="0"/>
              <a:t>) procedure times (minutes) for each sequential group </a:t>
            </a:r>
            <a:r>
              <a:rPr lang="en-US" dirty="0" smtClean="0"/>
              <a:t>showing overall </a:t>
            </a:r>
            <a:r>
              <a:rPr lang="en-US" dirty="0"/>
              <a:t>decrease in procedure time.</a:t>
            </a:r>
            <a:endParaRPr lang="it-IT" dirty="0"/>
          </a:p>
        </p:txBody>
      </p:sp>
      <p:sp>
        <p:nvSpPr>
          <p:cNvPr id="10" name="CasellaDiTesto 9"/>
          <p:cNvSpPr txBox="1"/>
          <p:nvPr/>
        </p:nvSpPr>
        <p:spPr>
          <a:xfrm>
            <a:off x="4427984" y="5336048"/>
            <a:ext cx="4286161" cy="1477328"/>
          </a:xfrm>
          <a:prstGeom prst="rect">
            <a:avLst/>
          </a:prstGeom>
          <a:solidFill>
            <a:schemeClr val="bg1"/>
          </a:solidFill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Plots </a:t>
            </a:r>
            <a:r>
              <a:rPr lang="en-US" dirty="0"/>
              <a:t>of procedure time with a locally weighted </a:t>
            </a:r>
            <a:r>
              <a:rPr lang="en-US" dirty="0" smtClean="0"/>
              <a:t>scatter plot </a:t>
            </a:r>
            <a:r>
              <a:rPr lang="en-US" dirty="0"/>
              <a:t>smoothing regression curve. CUSUM analysis showing efficiency </a:t>
            </a:r>
            <a:r>
              <a:rPr lang="en-US" dirty="0" smtClean="0"/>
              <a:t>after 40 </a:t>
            </a:r>
            <a:r>
              <a:rPr lang="en-US" dirty="0"/>
              <a:t>procedures and mastery after 60 procedures</a:t>
            </a:r>
            <a:endParaRPr lang="it-IT" dirty="0"/>
          </a:p>
        </p:txBody>
      </p:sp>
      <p:sp>
        <p:nvSpPr>
          <p:cNvPr id="11" name="CasellaDiTesto 10"/>
          <p:cNvSpPr txBox="1"/>
          <p:nvPr/>
        </p:nvSpPr>
        <p:spPr>
          <a:xfrm>
            <a:off x="2699792" y="1971592"/>
            <a:ext cx="486093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Gastrointest</a:t>
            </a:r>
            <a:r>
              <a:rPr lang="it-IT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it-IT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Endosc</a:t>
            </a:r>
            <a:r>
              <a:rPr lang="it-IT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2015;81:1181-7</a:t>
            </a:r>
          </a:p>
        </p:txBody>
      </p:sp>
    </p:spTree>
    <p:extLst>
      <p:ext uri="{BB962C8B-B14F-4D97-AF65-F5344CB8AC3E}">
        <p14:creationId xmlns:p14="http://schemas.microsoft.com/office/powerpoint/2010/main" val="28313113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Immagin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594"/>
          <a:stretch>
            <a:fillRect/>
          </a:stretch>
        </p:blipFill>
        <p:spPr bwMode="auto">
          <a:xfrm>
            <a:off x="0" y="859631"/>
            <a:ext cx="9144000" cy="89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17943" y="116632"/>
            <a:ext cx="6350401" cy="2469500"/>
          </a:xfrm>
          <a:prstGeom prst="rect">
            <a:avLst/>
          </a:prstGeom>
        </p:spPr>
      </p:pic>
      <p:sp>
        <p:nvSpPr>
          <p:cNvPr id="7" name="CasellaDiTesto 6"/>
          <p:cNvSpPr txBox="1"/>
          <p:nvPr/>
        </p:nvSpPr>
        <p:spPr>
          <a:xfrm>
            <a:off x="1907704" y="1412776"/>
            <a:ext cx="511256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Endoscopy International Open 2015; 03: </a:t>
            </a:r>
            <a:r>
              <a:rPr lang="it-IT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E559–E565 </a:t>
            </a:r>
            <a:endParaRPr lang="it-IT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8" name="Immagin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82809" y="2636912"/>
            <a:ext cx="3945175" cy="3240360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816087" y="2645356"/>
            <a:ext cx="3932377" cy="3231915"/>
          </a:xfrm>
          <a:prstGeom prst="rect">
            <a:avLst/>
          </a:prstGeom>
        </p:spPr>
      </p:pic>
      <p:sp>
        <p:nvSpPr>
          <p:cNvPr id="10" name="CasellaDiTesto 9"/>
          <p:cNvSpPr txBox="1"/>
          <p:nvPr/>
        </p:nvSpPr>
        <p:spPr>
          <a:xfrm>
            <a:off x="251520" y="6006187"/>
            <a:ext cx="4276535" cy="646331"/>
          </a:xfrm>
          <a:prstGeom prst="rect">
            <a:avLst/>
          </a:prstGeom>
          <a:noFill/>
          <a:ln w="3810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/>
              <a:t>Control chart of speed behavior in subsequent procedures of </a:t>
            </a:r>
            <a:r>
              <a:rPr lang="en-US" dirty="0" smtClean="0"/>
              <a:t>ex vivo model </a:t>
            </a:r>
            <a:endParaRPr lang="it-IT" dirty="0"/>
          </a:p>
        </p:txBody>
      </p:sp>
      <p:sp>
        <p:nvSpPr>
          <p:cNvPr id="2" name="Rettangolo 1"/>
          <p:cNvSpPr/>
          <p:nvPr/>
        </p:nvSpPr>
        <p:spPr>
          <a:xfrm>
            <a:off x="4680520" y="6006187"/>
            <a:ext cx="4139952" cy="646331"/>
          </a:xfrm>
          <a:prstGeom prst="rect">
            <a:avLst/>
          </a:prstGeom>
          <a:ln w="3810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en-US" dirty="0"/>
              <a:t>Control chart of speed behavior in </a:t>
            </a:r>
            <a:r>
              <a:rPr lang="en-US" dirty="0" smtClean="0"/>
              <a:t>           subsequent </a:t>
            </a:r>
            <a:r>
              <a:rPr lang="en-US" dirty="0"/>
              <a:t>procedures of </a:t>
            </a:r>
            <a:r>
              <a:rPr lang="en-US" dirty="0" smtClean="0"/>
              <a:t>porcine model 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2271555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Immagin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594"/>
          <a:stretch>
            <a:fillRect/>
          </a:stretch>
        </p:blipFill>
        <p:spPr bwMode="auto">
          <a:xfrm>
            <a:off x="0" y="859631"/>
            <a:ext cx="9144000" cy="89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ttangolo 6"/>
          <p:cNvSpPr/>
          <p:nvPr/>
        </p:nvSpPr>
        <p:spPr>
          <a:xfrm>
            <a:off x="0" y="1772816"/>
            <a:ext cx="9144000" cy="6565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200"/>
              </a:lnSpc>
            </a:pP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ESD should be performed only in a setting where early and delayed complications can be managed </a:t>
            </a:r>
            <a:r>
              <a:rPr lang="en-US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adequately</a:t>
            </a:r>
            <a:endParaRPr lang="it-IT" sz="2000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8715" y="2492896"/>
            <a:ext cx="2515133" cy="1962522"/>
          </a:xfrm>
          <a:prstGeom prst="rect">
            <a:avLst/>
          </a:prstGeom>
        </p:spPr>
      </p:pic>
      <p:pic>
        <p:nvPicPr>
          <p:cNvPr id="8" name="Immagin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73647" y="2492896"/>
            <a:ext cx="2422489" cy="1962523"/>
          </a:xfrm>
          <a:prstGeom prst="rect">
            <a:avLst/>
          </a:prstGeom>
        </p:spPr>
      </p:pic>
      <p:pic>
        <p:nvPicPr>
          <p:cNvPr id="9" name="Immagin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012160" y="2492896"/>
            <a:ext cx="2448272" cy="1983410"/>
          </a:xfrm>
          <a:prstGeom prst="rect">
            <a:avLst/>
          </a:prstGeom>
        </p:spPr>
      </p:pic>
      <p:sp>
        <p:nvSpPr>
          <p:cNvPr id="2" name="CasellaDiTesto 1"/>
          <p:cNvSpPr txBox="1"/>
          <p:nvPr/>
        </p:nvSpPr>
        <p:spPr>
          <a:xfrm>
            <a:off x="2555776" y="3851756"/>
            <a:ext cx="4608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altLang="it-IT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Closure</a:t>
            </a:r>
            <a:r>
              <a:rPr lang="it-IT" altLang="it-IT" b="1" dirty="0">
                <a:latin typeface="Tahoma" pitchFamily="34" charset="0"/>
                <a:ea typeface="Tahoma" pitchFamily="34" charset="0"/>
                <a:cs typeface="Tahoma" pitchFamily="34" charset="0"/>
              </a:rPr>
              <a:t> of </a:t>
            </a:r>
            <a:r>
              <a:rPr lang="it-IT" altLang="it-IT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mucosal</a:t>
            </a:r>
            <a:r>
              <a:rPr lang="it-IT" altLang="it-IT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it-IT" altLang="it-IT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defect</a:t>
            </a:r>
            <a:r>
              <a:rPr lang="it-IT" altLang="it-IT" b="1" dirty="0">
                <a:latin typeface="Tahoma" pitchFamily="34" charset="0"/>
                <a:ea typeface="Tahoma" pitchFamily="34" charset="0"/>
                <a:cs typeface="Tahoma" pitchFamily="34" charset="0"/>
              </a:rPr>
              <a:t> by </a:t>
            </a:r>
            <a:r>
              <a:rPr lang="it-IT" altLang="it-IT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Purastat</a:t>
            </a:r>
            <a:endParaRPr lang="it-IT" b="1" dirty="0"/>
          </a:p>
        </p:txBody>
      </p:sp>
      <p:pic>
        <p:nvPicPr>
          <p:cNvPr id="10" name="Immagine 9"/>
          <p:cNvPicPr>
            <a:picLocks noChangeAspect="1"/>
          </p:cNvPicPr>
          <p:nvPr/>
        </p:nvPicPr>
        <p:blipFill rotWithShape="1">
          <a:blip r:embed="rId7"/>
          <a:srcRect l="17778" t="1067" r="6666" b="-1067"/>
          <a:stretch/>
        </p:blipFill>
        <p:spPr>
          <a:xfrm>
            <a:off x="683568" y="4653136"/>
            <a:ext cx="2448272" cy="2177607"/>
          </a:xfrm>
          <a:prstGeom prst="rect">
            <a:avLst/>
          </a:prstGeom>
        </p:spPr>
      </p:pic>
      <p:pic>
        <p:nvPicPr>
          <p:cNvPr id="11" name="Immagine 10"/>
          <p:cNvPicPr>
            <a:picLocks noChangeAspect="1"/>
          </p:cNvPicPr>
          <p:nvPr/>
        </p:nvPicPr>
        <p:blipFill rotWithShape="1">
          <a:blip r:embed="rId8"/>
          <a:srcRect l="14204" t="912" r="5304" b="-912"/>
          <a:stretch/>
        </p:blipFill>
        <p:spPr>
          <a:xfrm>
            <a:off x="3347864" y="4680392"/>
            <a:ext cx="2448272" cy="2132055"/>
          </a:xfrm>
          <a:prstGeom prst="rect">
            <a:avLst/>
          </a:prstGeom>
        </p:spPr>
      </p:pic>
      <p:pic>
        <p:nvPicPr>
          <p:cNvPr id="12" name="Immagine 11"/>
          <p:cNvPicPr>
            <a:picLocks noChangeAspect="1"/>
          </p:cNvPicPr>
          <p:nvPr/>
        </p:nvPicPr>
        <p:blipFill rotWithShape="1">
          <a:blip r:embed="rId9"/>
          <a:srcRect l="15689" r="5862"/>
          <a:stretch/>
        </p:blipFill>
        <p:spPr>
          <a:xfrm>
            <a:off x="6012160" y="4680392"/>
            <a:ext cx="2520280" cy="2132055"/>
          </a:xfrm>
          <a:prstGeom prst="rect">
            <a:avLst/>
          </a:prstGeom>
        </p:spPr>
      </p:pic>
      <p:sp>
        <p:nvSpPr>
          <p:cNvPr id="3" name="Rettangolo 2"/>
          <p:cNvSpPr/>
          <p:nvPr/>
        </p:nvSpPr>
        <p:spPr>
          <a:xfrm>
            <a:off x="1331640" y="6228020"/>
            <a:ext cx="727280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it-IT" altLang="it-IT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Closure</a:t>
            </a:r>
            <a:r>
              <a:rPr lang="it-IT" altLang="it-IT" b="1" dirty="0">
                <a:latin typeface="Tahoma" pitchFamily="34" charset="0"/>
                <a:ea typeface="Tahoma" pitchFamily="34" charset="0"/>
                <a:cs typeface="Tahoma" pitchFamily="34" charset="0"/>
              </a:rPr>
              <a:t> of </a:t>
            </a:r>
            <a:r>
              <a:rPr lang="it-IT" altLang="it-IT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mucosal</a:t>
            </a:r>
            <a:r>
              <a:rPr lang="it-IT" altLang="it-IT" b="1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it-IT" altLang="it-IT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defect</a:t>
            </a:r>
            <a:r>
              <a:rPr lang="it-IT" altLang="it-IT" b="1" dirty="0">
                <a:latin typeface="Tahoma" pitchFamily="34" charset="0"/>
                <a:ea typeface="Tahoma" pitchFamily="34" charset="0"/>
                <a:cs typeface="Tahoma" pitchFamily="34" charset="0"/>
              </a:rPr>
              <a:t> by multiple clips on </a:t>
            </a:r>
            <a:r>
              <a:rPr lang="it-IT" altLang="it-IT" b="1" dirty="0" err="1">
                <a:latin typeface="Tahoma" pitchFamily="34" charset="0"/>
                <a:ea typeface="Tahoma" pitchFamily="34" charset="0"/>
                <a:cs typeface="Tahoma" pitchFamily="34" charset="0"/>
              </a:rPr>
              <a:t>endoloop</a:t>
            </a:r>
            <a:endParaRPr lang="it-IT" b="1" dirty="0"/>
          </a:p>
        </p:txBody>
      </p:sp>
    </p:spTree>
    <p:extLst>
      <p:ext uri="{BB962C8B-B14F-4D97-AF65-F5344CB8AC3E}">
        <p14:creationId xmlns:p14="http://schemas.microsoft.com/office/powerpoint/2010/main" val="9474413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Immagin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594"/>
          <a:stretch>
            <a:fillRect/>
          </a:stretch>
        </p:blipFill>
        <p:spPr bwMode="auto">
          <a:xfrm>
            <a:off x="0" y="859631"/>
            <a:ext cx="9144000" cy="89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/>
          <p:cNvSpPr/>
          <p:nvPr/>
        </p:nvSpPr>
        <p:spPr>
          <a:xfrm>
            <a:off x="2286000" y="1997839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it-IT" dirty="0"/>
          </a:p>
        </p:txBody>
      </p:sp>
      <p:sp>
        <p:nvSpPr>
          <p:cNvPr id="6" name="CasellaDiTesto 3"/>
          <p:cNvSpPr txBox="1">
            <a:spLocks noChangeArrowheads="1"/>
          </p:cNvSpPr>
          <p:nvPr/>
        </p:nvSpPr>
        <p:spPr bwMode="auto">
          <a:xfrm>
            <a:off x="35496" y="1916832"/>
            <a:ext cx="9108504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it-IT" sz="2000" dirty="0">
                <a:latin typeface="Tahoma" panose="020B0604030504040204" pitchFamily="34" charset="0"/>
                <a:cs typeface="Tahoma" panose="020B0604030504040204" pitchFamily="34" charset="0"/>
              </a:rPr>
              <a:t>Efficacy of endoscopic resection of large benign colorectal neoplasia                   </a:t>
            </a:r>
            <a:endParaRPr lang="it-IT" altLang="it-IT" sz="2000" dirty="0"/>
          </a:p>
        </p:txBody>
      </p:sp>
      <p:sp>
        <p:nvSpPr>
          <p:cNvPr id="7" name="Rettangolo 3"/>
          <p:cNvSpPr>
            <a:spLocks noChangeArrowheads="1"/>
          </p:cNvSpPr>
          <p:nvPr/>
        </p:nvSpPr>
        <p:spPr bwMode="auto">
          <a:xfrm>
            <a:off x="683568" y="2492896"/>
            <a:ext cx="7776864" cy="1815882"/>
          </a:xfrm>
          <a:prstGeom prst="rect">
            <a:avLst/>
          </a:prstGeom>
          <a:solidFill>
            <a:schemeClr val="bg1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it-IT" sz="1600" dirty="0">
                <a:latin typeface="Tahoma" panose="020B0604030504040204" pitchFamily="34" charset="0"/>
                <a:cs typeface="Tahoma" panose="020B0604030504040204" pitchFamily="34" charset="0"/>
              </a:rPr>
              <a:t>50 studies included in the meta-analysis; 6,442 </a:t>
            </a:r>
            <a:r>
              <a:rPr lang="en-US" altLang="it-IT" sz="1600" dirty="0" smtClean="0">
                <a:latin typeface="Tahoma" panose="020B0604030504040204" pitchFamily="34" charset="0"/>
                <a:cs typeface="Tahoma" panose="020B0604030504040204" pitchFamily="34" charset="0"/>
              </a:rPr>
              <a:t>patients</a:t>
            </a:r>
            <a:endParaRPr lang="en-US" altLang="it-IT" sz="1600" dirty="0"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eaLnBrk="1" hangingPunct="1"/>
            <a:r>
              <a:rPr lang="en-US" altLang="it-IT" sz="1600" b="1" dirty="0">
                <a:latin typeface="Tahoma" panose="020B0604030504040204" pitchFamily="34" charset="0"/>
                <a:cs typeface="Tahoma" panose="020B0604030504040204" pitchFamily="34" charset="0"/>
              </a:rPr>
              <a:t>Endoscopic resection:    </a:t>
            </a:r>
            <a:r>
              <a:rPr lang="en-US" altLang="it-IT" sz="1600" dirty="0">
                <a:latin typeface="Tahoma" panose="020B0604030504040204" pitchFamily="34" charset="0"/>
                <a:cs typeface="Tahoma" panose="020B0604030504040204" pitchFamily="34" charset="0"/>
              </a:rPr>
              <a:t>Successful in 90.3% of cases</a:t>
            </a:r>
          </a:p>
          <a:p>
            <a:pPr eaLnBrk="1" hangingPunct="1"/>
            <a:r>
              <a:rPr lang="en-US" altLang="it-IT" sz="1600" dirty="0">
                <a:latin typeface="Tahoma" panose="020B0604030504040204" pitchFamily="34" charset="0"/>
                <a:cs typeface="Tahoma" panose="020B0604030504040204" pitchFamily="34" charset="0"/>
              </a:rPr>
              <a:t>Complication rate 8.0%       Mortality rate 0.08%</a:t>
            </a:r>
          </a:p>
          <a:p>
            <a:pPr eaLnBrk="1" hangingPunct="1"/>
            <a:r>
              <a:rPr lang="en-US" altLang="it-IT" sz="1600" dirty="0">
                <a:latin typeface="Tahoma" panose="020B0604030504040204" pitchFamily="34" charset="0"/>
                <a:cs typeface="Tahoma" panose="020B0604030504040204" pitchFamily="34" charset="0"/>
              </a:rPr>
              <a:t>Recurrence rate 13.8%       Invasive cancer 0.3%</a:t>
            </a:r>
          </a:p>
          <a:p>
            <a:pPr eaLnBrk="1" hangingPunct="1"/>
            <a:r>
              <a:rPr lang="en-US" altLang="it-IT" sz="1600" b="1" dirty="0" smtClean="0">
                <a:latin typeface="Tahoma" panose="020B0604030504040204" pitchFamily="34" charset="0"/>
                <a:cs typeface="Tahoma" panose="020B0604030504040204" pitchFamily="34" charset="0"/>
              </a:rPr>
              <a:t>Surgical </a:t>
            </a:r>
            <a:r>
              <a:rPr lang="en-US" altLang="it-IT" sz="1600" b="1" dirty="0">
                <a:latin typeface="Tahoma" panose="020B0604030504040204" pitchFamily="34" charset="0"/>
                <a:cs typeface="Tahoma" panose="020B0604030504040204" pitchFamily="34" charset="0"/>
              </a:rPr>
              <a:t>resection:</a:t>
            </a:r>
          </a:p>
          <a:p>
            <a:pPr eaLnBrk="1" hangingPunct="1"/>
            <a:r>
              <a:rPr lang="en-US" altLang="it-IT" sz="1600" dirty="0">
                <a:latin typeface="Tahoma" panose="020B0604030504040204" pitchFamily="34" charset="0"/>
                <a:cs typeface="Tahoma" panose="020B0604030504040204" pitchFamily="34" charset="0"/>
              </a:rPr>
              <a:t>Adverse events  17%- 30%  (2-fold increase compared to endoscopic resection)</a:t>
            </a:r>
          </a:p>
          <a:p>
            <a:pPr eaLnBrk="1" hangingPunct="1"/>
            <a:r>
              <a:rPr lang="en-US" altLang="it-IT" sz="1600" dirty="0">
                <a:latin typeface="Tahoma" panose="020B0604030504040204" pitchFamily="34" charset="0"/>
                <a:cs typeface="Tahoma" panose="020B0604030504040204" pitchFamily="34" charset="0"/>
              </a:rPr>
              <a:t>Mortality rate     1% - 1.6% (10-fold increase compared to endoscopic resection) </a:t>
            </a:r>
          </a:p>
        </p:txBody>
      </p:sp>
      <p:sp>
        <p:nvSpPr>
          <p:cNvPr id="8" name="CasellaDiTesto 7"/>
          <p:cNvSpPr txBox="1">
            <a:spLocks noChangeArrowheads="1"/>
          </p:cNvSpPr>
          <p:nvPr/>
        </p:nvSpPr>
        <p:spPr bwMode="auto">
          <a:xfrm>
            <a:off x="539552" y="4437112"/>
            <a:ext cx="8064896" cy="1815882"/>
          </a:xfrm>
          <a:prstGeom prst="rect">
            <a:avLst/>
          </a:prstGeom>
          <a:solidFill>
            <a:schemeClr val="bg1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r>
              <a:rPr lang="en-US" sz="1600" dirty="0">
                <a:latin typeface="Tahoma" pitchFamily="34" charset="0"/>
                <a:cs typeface="Tahoma" pitchFamily="34" charset="0"/>
              </a:rPr>
              <a:t>Cost of colorectal polyp treatment:</a:t>
            </a:r>
          </a:p>
          <a:p>
            <a:pPr>
              <a:buFontTx/>
              <a:buChar char="-"/>
            </a:pPr>
            <a:r>
              <a:rPr lang="en-US" sz="1600" dirty="0">
                <a:latin typeface="Tahoma" pitchFamily="34" charset="0"/>
                <a:cs typeface="Tahoma" pitchFamily="34" charset="0"/>
              </a:rPr>
              <a:t>   endoscopic resection =  $  5,570 per patient </a:t>
            </a:r>
          </a:p>
          <a:p>
            <a:pPr>
              <a:buFontTx/>
              <a:buChar char="-"/>
            </a:pPr>
            <a:r>
              <a:rPr lang="en-US" sz="1600" dirty="0">
                <a:latin typeface="Tahoma" pitchFamily="34" charset="0"/>
                <a:cs typeface="Tahoma" pitchFamily="34" charset="0"/>
              </a:rPr>
              <a:t>   surgical resection      = $ 18,717 per patient  </a:t>
            </a:r>
          </a:p>
          <a:p>
            <a:endParaRPr lang="en-US" sz="1600" dirty="0">
              <a:latin typeface="Tahoma" pitchFamily="34" charset="0"/>
              <a:cs typeface="Tahoma" pitchFamily="34" charset="0"/>
            </a:endParaRPr>
          </a:p>
          <a:p>
            <a:r>
              <a:rPr lang="en-US" sz="1600" dirty="0">
                <a:latin typeface="Tahoma" pitchFamily="34" charset="0"/>
                <a:cs typeface="Tahoma" pitchFamily="34" charset="0"/>
              </a:rPr>
              <a:t>Endoscopic resection is a cost-effective strategy for removal of colorectal </a:t>
            </a:r>
            <a:r>
              <a:rPr lang="en-US" sz="1600" dirty="0" smtClean="0">
                <a:latin typeface="Tahoma" pitchFamily="34" charset="0"/>
                <a:cs typeface="Tahoma" pitchFamily="34" charset="0"/>
              </a:rPr>
              <a:t>neoplasia</a:t>
            </a:r>
            <a:r>
              <a:rPr lang="en-US" sz="1600" dirty="0">
                <a:latin typeface="Tahoma" pitchFamily="34" charset="0"/>
                <a:cs typeface="Tahoma" pitchFamily="34" charset="0"/>
              </a:rPr>
              <a:t>.</a:t>
            </a:r>
          </a:p>
          <a:p>
            <a:r>
              <a:rPr lang="en-US" sz="1600" dirty="0">
                <a:latin typeface="Tahoma" pitchFamily="34" charset="0"/>
                <a:cs typeface="Tahoma" pitchFamily="34" charset="0"/>
              </a:rPr>
              <a:t>The effectiveness </a:t>
            </a:r>
            <a:r>
              <a:rPr lang="en-US" sz="1600" dirty="0" smtClean="0">
                <a:latin typeface="Tahoma" pitchFamily="34" charset="0"/>
                <a:cs typeface="Tahoma" pitchFamily="34" charset="0"/>
              </a:rPr>
              <a:t>depends on the </a:t>
            </a:r>
            <a:r>
              <a:rPr lang="en-US" sz="1600" dirty="0">
                <a:latin typeface="Tahoma" pitchFamily="34" charset="0"/>
                <a:cs typeface="Tahoma" pitchFamily="34" charset="0"/>
              </a:rPr>
              <a:t>high technical success, low adverse event rates, and better quality of </a:t>
            </a:r>
            <a:r>
              <a:rPr lang="en-US" sz="1600" dirty="0" smtClean="0">
                <a:latin typeface="Tahoma" pitchFamily="34" charset="0"/>
                <a:cs typeface="Tahoma" pitchFamily="34" charset="0"/>
              </a:rPr>
              <a:t>life</a:t>
            </a:r>
            <a:endParaRPr lang="it-IT" sz="1600" dirty="0">
              <a:latin typeface="Tahoma" pitchFamily="34" charset="0"/>
              <a:cs typeface="Tahoma" pitchFamily="34" charset="0"/>
            </a:endParaRPr>
          </a:p>
        </p:txBody>
      </p:sp>
      <p:sp>
        <p:nvSpPr>
          <p:cNvPr id="9" name="Rettangolo 4"/>
          <p:cNvSpPr>
            <a:spLocks noChangeArrowheads="1"/>
          </p:cNvSpPr>
          <p:nvPr/>
        </p:nvSpPr>
        <p:spPr bwMode="auto">
          <a:xfrm>
            <a:off x="35497" y="6351711"/>
            <a:ext cx="910850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it-IT" sz="1400" dirty="0">
                <a:latin typeface="Tahoma" panose="020B0604030504040204" pitchFamily="34" charset="0"/>
                <a:cs typeface="Tahoma" panose="020B0604030504040204" pitchFamily="34" charset="0"/>
              </a:rPr>
              <a:t>Hassan C, et al. Efficacy and safety of endoscopic resection of large colorectal polyps: </a:t>
            </a:r>
            <a:r>
              <a:rPr lang="en-US" altLang="it-IT" sz="1400" dirty="0" smtClean="0">
                <a:latin typeface="Tahoma" panose="020B0604030504040204" pitchFamily="34" charset="0"/>
                <a:cs typeface="Tahoma" panose="020B0604030504040204" pitchFamily="34" charset="0"/>
              </a:rPr>
              <a:t>                                                   a </a:t>
            </a:r>
            <a:r>
              <a:rPr lang="en-US" altLang="it-IT" sz="1400" dirty="0">
                <a:latin typeface="Tahoma" panose="020B0604030504040204" pitchFamily="34" charset="0"/>
                <a:cs typeface="Tahoma" panose="020B0604030504040204" pitchFamily="34" charset="0"/>
              </a:rPr>
              <a:t>systematic review and meta-analysis. </a:t>
            </a:r>
            <a:r>
              <a:rPr lang="it-IT" altLang="it-IT" sz="1400" dirty="0" err="1" smtClean="0">
                <a:latin typeface="Tahoma" panose="020B0604030504040204" pitchFamily="34" charset="0"/>
                <a:cs typeface="Tahoma" panose="020B0604030504040204" pitchFamily="34" charset="0"/>
              </a:rPr>
              <a:t>Gut</a:t>
            </a:r>
            <a:r>
              <a:rPr lang="it-IT" altLang="it-IT" sz="1400" dirty="0" smtClean="0"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it-IT" altLang="it-IT" sz="1400" dirty="0">
                <a:latin typeface="Tahoma" panose="020B0604030504040204" pitchFamily="34" charset="0"/>
                <a:cs typeface="Tahoma" panose="020B0604030504040204" pitchFamily="34" charset="0"/>
              </a:rPr>
              <a:t>2016; 65: 806-820</a:t>
            </a:r>
          </a:p>
        </p:txBody>
      </p:sp>
    </p:spTree>
    <p:extLst>
      <p:ext uri="{BB962C8B-B14F-4D97-AF65-F5344CB8AC3E}">
        <p14:creationId xmlns:p14="http://schemas.microsoft.com/office/powerpoint/2010/main" val="5716811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Immagine 2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594"/>
          <a:stretch>
            <a:fillRect/>
          </a:stretch>
        </p:blipFill>
        <p:spPr bwMode="auto">
          <a:xfrm>
            <a:off x="0" y="859631"/>
            <a:ext cx="9144000" cy="89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ttangolo 6"/>
          <p:cNvSpPr/>
          <p:nvPr/>
        </p:nvSpPr>
        <p:spPr>
          <a:xfrm>
            <a:off x="0" y="1764298"/>
            <a:ext cx="9144000" cy="65659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200"/>
              </a:lnSpc>
            </a:pP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ESD should be performed only in a setting where early and delayed complications can be managed </a:t>
            </a:r>
            <a:r>
              <a:rPr lang="en-US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adequately</a:t>
            </a:r>
            <a:endParaRPr lang="it-IT" sz="2000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5496" y="2470890"/>
            <a:ext cx="2592288" cy="24048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</p:pic>
      <p:pic>
        <p:nvPicPr>
          <p:cNvPr id="14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958889" y="2462684"/>
            <a:ext cx="2579773" cy="24387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</p:pic>
      <p:pic>
        <p:nvPicPr>
          <p:cNvPr id="15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224475" y="2480519"/>
            <a:ext cx="2579773" cy="24802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</p:pic>
      <p:pic>
        <p:nvPicPr>
          <p:cNvPr id="16" name="Picture 6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6528731" y="2447241"/>
            <a:ext cx="2579773" cy="24802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prstShdw prst="shdw17" dist="17961" dir="2700000">
              <a:schemeClr val="accent1">
                <a:gamma/>
                <a:shade val="60000"/>
                <a:invGamma/>
              </a:schemeClr>
            </a:prstShdw>
          </a:effectLst>
        </p:spPr>
      </p:pic>
      <p:pic>
        <p:nvPicPr>
          <p:cNvPr id="17" name="Picture 4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5496" y="4509120"/>
            <a:ext cx="2540809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5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1994370" y="4509120"/>
            <a:ext cx="2515256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6"/>
          <p:cNvPicPr>
            <a:picLocks noChangeAspect="1" noChangeArrowheads="1"/>
          </p:cNvPicPr>
          <p:nvPr/>
        </p:nvPicPr>
        <p:blipFill>
          <a:blip r:embed="rId10"/>
          <a:srcRect/>
          <a:stretch>
            <a:fillRect/>
          </a:stretch>
        </p:blipFill>
        <p:spPr bwMode="auto">
          <a:xfrm>
            <a:off x="4263439" y="4509120"/>
            <a:ext cx="2540809" cy="22890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7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6547412" y="4468619"/>
            <a:ext cx="2561092" cy="23447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ttangolo 3"/>
          <p:cNvSpPr/>
          <p:nvPr/>
        </p:nvSpPr>
        <p:spPr>
          <a:xfrm>
            <a:off x="827584" y="3923764"/>
            <a:ext cx="70567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it-IT" altLang="it-IT" b="1" dirty="0" err="1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Closure</a:t>
            </a:r>
            <a:r>
              <a:rPr lang="it-IT" altLang="it-IT" b="1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of </a:t>
            </a:r>
            <a:r>
              <a:rPr lang="it-IT" altLang="it-IT" b="1" dirty="0" err="1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dissection</a:t>
            </a:r>
            <a:r>
              <a:rPr lang="it-IT" altLang="it-IT" b="1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it-IT" altLang="it-IT" b="1" dirty="0" err="1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defect</a:t>
            </a:r>
            <a:r>
              <a:rPr lang="it-IT" altLang="it-IT" b="1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by </a:t>
            </a:r>
            <a:r>
              <a:rPr lang="it-IT" altLang="it-IT" b="1" dirty="0" err="1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Overstich</a:t>
            </a:r>
            <a:r>
              <a:rPr lang="it-IT" altLang="it-IT" b="1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it-IT" altLang="it-IT" b="1" dirty="0" err="1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suturing</a:t>
            </a:r>
            <a:r>
              <a:rPr lang="it-IT" altLang="it-IT" b="1" dirty="0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it-IT" altLang="it-IT" b="1" dirty="0" err="1">
                <a:solidFill>
                  <a:schemeClr val="bg1"/>
                </a:solidFill>
                <a:latin typeface="Tahoma" pitchFamily="34" charset="0"/>
                <a:ea typeface="Tahoma" pitchFamily="34" charset="0"/>
                <a:cs typeface="Tahoma" pitchFamily="34" charset="0"/>
              </a:rPr>
              <a:t>device</a:t>
            </a:r>
            <a:endParaRPr lang="it-IT" altLang="it-IT" b="1" dirty="0">
              <a:solidFill>
                <a:schemeClr val="bg1"/>
              </a:solidFill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21" name="Rectangle 2"/>
          <p:cNvSpPr txBox="1">
            <a:spLocks noChangeArrowheads="1"/>
          </p:cNvSpPr>
          <p:nvPr/>
        </p:nvSpPr>
        <p:spPr bwMode="auto">
          <a:xfrm>
            <a:off x="539552" y="6044853"/>
            <a:ext cx="7200800" cy="6965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 eaLnBrk="0" hangingPunct="0">
              <a:lnSpc>
                <a:spcPts val="2100"/>
              </a:lnSpc>
              <a:defRPr/>
            </a:pPr>
            <a:r>
              <a:rPr lang="en-GB" sz="2000" b="1" kern="0" dirty="0">
                <a:solidFill>
                  <a:schemeClr val="bg1"/>
                </a:solidFill>
                <a:latin typeface="Tahoma" pitchFamily="34" charset="0"/>
                <a:ea typeface="+mj-ea"/>
                <a:cs typeface="Tahoma" pitchFamily="34" charset="0"/>
              </a:rPr>
              <a:t>Repair of post-resection wall defect with OVESCO</a:t>
            </a:r>
          </a:p>
        </p:txBody>
      </p:sp>
    </p:spTree>
    <p:extLst>
      <p:ext uri="{BB962C8B-B14F-4D97-AF65-F5344CB8AC3E}">
        <p14:creationId xmlns:p14="http://schemas.microsoft.com/office/powerpoint/2010/main" val="28657883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Immagin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594"/>
          <a:stretch>
            <a:fillRect/>
          </a:stretch>
        </p:blipFill>
        <p:spPr bwMode="auto">
          <a:xfrm>
            <a:off x="0" y="859631"/>
            <a:ext cx="9144000" cy="89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/>
          <p:cNvSpPr/>
          <p:nvPr/>
        </p:nvSpPr>
        <p:spPr>
          <a:xfrm>
            <a:off x="1691680" y="2420888"/>
            <a:ext cx="5688632" cy="2821285"/>
          </a:xfrm>
          <a:prstGeom prst="rect">
            <a:avLst/>
          </a:prstGeom>
          <a:ln w="5715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>
              <a:lnSpc>
                <a:spcPts val="2200"/>
              </a:lnSpc>
            </a:pPr>
            <a:r>
              <a:rPr lang="en-US" b="1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Endoscopic </a:t>
            </a:r>
            <a:r>
              <a:rPr lang="en-US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simulators</a:t>
            </a:r>
            <a:r>
              <a:rPr lang="en-US" b="1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</a:t>
            </a:r>
          </a:p>
          <a:p>
            <a:pPr>
              <a:lnSpc>
                <a:spcPts val="2200"/>
              </a:lnSpc>
            </a:pPr>
            <a:endParaRPr lang="en-US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ts val="2600"/>
              </a:lnSpc>
            </a:pPr>
            <a:r>
              <a:rPr lang="en-US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  </a:t>
            </a:r>
            <a:r>
              <a:rPr lang="en-US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inanimate static models or mechanical </a:t>
            </a:r>
            <a:r>
              <a:rPr lang="en-US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simulators</a:t>
            </a:r>
            <a:endParaRPr lang="en-US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lnSpc>
                <a:spcPts val="2600"/>
              </a:lnSpc>
              <a:buFontTx/>
              <a:buChar char="-"/>
            </a:pPr>
            <a:r>
              <a:rPr lang="en-US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computer-generated </a:t>
            </a:r>
            <a:r>
              <a:rPr lang="en-US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(virtual reality) </a:t>
            </a:r>
            <a:r>
              <a:rPr lang="en-US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models</a:t>
            </a:r>
          </a:p>
          <a:p>
            <a:pPr marL="285750" indent="-285750">
              <a:lnSpc>
                <a:spcPts val="2600"/>
              </a:lnSpc>
              <a:buFontTx/>
              <a:buChar char="-"/>
            </a:pPr>
            <a:r>
              <a:rPr lang="es-ES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 </a:t>
            </a:r>
            <a:r>
              <a:rPr lang="es-ES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vivo (explanted organ) animal </a:t>
            </a:r>
            <a:r>
              <a:rPr lang="es-ES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models</a:t>
            </a:r>
          </a:p>
          <a:p>
            <a:pPr marL="285750" indent="-285750">
              <a:lnSpc>
                <a:spcPts val="2600"/>
              </a:lnSpc>
              <a:buFontTx/>
              <a:buChar char="-"/>
            </a:pPr>
            <a:r>
              <a:rPr lang="es-ES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 vivo </a:t>
            </a:r>
            <a:r>
              <a:rPr lang="en-US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</a:t>
            </a:r>
            <a:r>
              <a:rPr lang="en-US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live) animal </a:t>
            </a:r>
            <a:r>
              <a:rPr lang="en-US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models</a:t>
            </a:r>
          </a:p>
          <a:p>
            <a:r>
              <a:rPr lang="en-US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  hybrid simulations</a:t>
            </a:r>
            <a:r>
              <a:rPr lang="en-US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</a:t>
            </a:r>
            <a:r>
              <a:rPr lang="en-U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attaching 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simulator to a</a:t>
            </a:r>
          </a:p>
          <a:p>
            <a:r>
              <a:rPr lang="it-IT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</a:t>
            </a:r>
            <a:r>
              <a:rPr lang="it-IT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simulated</a:t>
            </a:r>
            <a:r>
              <a:rPr lang="it-IT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it-IT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patient</a:t>
            </a:r>
            <a:r>
              <a:rPr lang="it-IT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</a:p>
          <a:p>
            <a:endParaRPr lang="it-IT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1547664" y="5530006"/>
            <a:ext cx="6120680" cy="92333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rgbClr val="000000"/>
                </a:solidFill>
                <a:latin typeface="AdvOTdc5ff126"/>
              </a:rPr>
              <a:t>A 2014 ASGE survey </a:t>
            </a:r>
            <a:r>
              <a:rPr lang="en-US" dirty="0">
                <a:solidFill>
                  <a:srgbClr val="000000"/>
                </a:solidFill>
                <a:latin typeface="AdvOTdc5ff126"/>
              </a:rPr>
              <a:t>revealed that less than </a:t>
            </a:r>
            <a:r>
              <a:rPr lang="en-US" dirty="0" smtClean="0">
                <a:solidFill>
                  <a:srgbClr val="000000"/>
                </a:solidFill>
                <a:latin typeface="AdvOTdc5ff126"/>
              </a:rPr>
              <a:t>half of </a:t>
            </a:r>
            <a:r>
              <a:rPr lang="en-US" dirty="0">
                <a:solidFill>
                  <a:srgbClr val="000000"/>
                </a:solidFill>
                <a:latin typeface="AdvOTdc5ff126"/>
              </a:rPr>
              <a:t>adult gastroenterology programs in the United </a:t>
            </a:r>
            <a:r>
              <a:rPr lang="en-US" dirty="0" smtClean="0">
                <a:solidFill>
                  <a:srgbClr val="000000"/>
                </a:solidFill>
                <a:latin typeface="AdvOTdc5ff126"/>
              </a:rPr>
              <a:t>States use </a:t>
            </a:r>
            <a:r>
              <a:rPr lang="en-US" dirty="0">
                <a:solidFill>
                  <a:srgbClr val="000000"/>
                </a:solidFill>
                <a:latin typeface="AdvOTdc5ff126"/>
              </a:rPr>
              <a:t>simulation, and it is mandated in only 15% </a:t>
            </a:r>
            <a:r>
              <a:rPr lang="en-US" dirty="0" smtClean="0">
                <a:solidFill>
                  <a:srgbClr val="000000"/>
                </a:solidFill>
                <a:latin typeface="AdvOTdc5ff126"/>
              </a:rPr>
              <a:t>of </a:t>
            </a:r>
            <a:r>
              <a:rPr lang="it-IT" dirty="0" err="1" smtClean="0">
                <a:solidFill>
                  <a:srgbClr val="000000"/>
                </a:solidFill>
                <a:latin typeface="AdvOTdc5ff126"/>
              </a:rPr>
              <a:t>programs</a:t>
            </a:r>
            <a:endParaRPr lang="it-IT" dirty="0"/>
          </a:p>
        </p:txBody>
      </p:sp>
      <p:sp>
        <p:nvSpPr>
          <p:cNvPr id="5" name="Rettangolo 4"/>
          <p:cNvSpPr/>
          <p:nvPr/>
        </p:nvSpPr>
        <p:spPr>
          <a:xfrm>
            <a:off x="0" y="1902411"/>
            <a:ext cx="9036496" cy="3744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200"/>
              </a:lnSpc>
            </a:pPr>
            <a:r>
              <a:rPr lang="en-US" sz="24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Current methods of endoscopy skill </a:t>
            </a:r>
            <a:r>
              <a:rPr lang="it-IT" sz="24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acquisition</a:t>
            </a:r>
            <a:endParaRPr lang="it-IT" sz="2400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91611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Immagin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594"/>
          <a:stretch>
            <a:fillRect/>
          </a:stretch>
        </p:blipFill>
        <p:spPr bwMode="auto">
          <a:xfrm>
            <a:off x="0" y="859631"/>
            <a:ext cx="9144000" cy="89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27584" y="2037498"/>
            <a:ext cx="3456384" cy="4109518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932040" y="2061554"/>
            <a:ext cx="3312368" cy="40854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82980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Immagin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594"/>
          <a:stretch>
            <a:fillRect/>
          </a:stretch>
        </p:blipFill>
        <p:spPr bwMode="auto">
          <a:xfrm>
            <a:off x="0" y="859631"/>
            <a:ext cx="9144000" cy="89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/>
          <p:cNvSpPr/>
          <p:nvPr/>
        </p:nvSpPr>
        <p:spPr>
          <a:xfrm>
            <a:off x="323528" y="2273091"/>
            <a:ext cx="8640960" cy="4324261"/>
          </a:xfrm>
          <a:prstGeom prst="rect">
            <a:avLst/>
          </a:prstGeom>
          <a:ln w="5715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>
              <a:lnSpc>
                <a:spcPts val="2200"/>
              </a:lnSpc>
            </a:pPr>
            <a:r>
              <a:rPr lang="en-U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use of virtual reality </a:t>
            </a:r>
            <a:r>
              <a:rPr lang="en-U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endoscopy simulation 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training for novice </a:t>
            </a:r>
            <a:r>
              <a:rPr lang="en-US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endoscopists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aimed at </a:t>
            </a:r>
            <a:r>
              <a:rPr lang="en-U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developing basic 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endoscopic skills can improve subsequent </a:t>
            </a:r>
            <a:r>
              <a:rPr lang="en-U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clinical </a:t>
            </a:r>
            <a:r>
              <a:rPr lang="it-IT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performance</a:t>
            </a:r>
          </a:p>
          <a:p>
            <a:pPr>
              <a:lnSpc>
                <a:spcPts val="2200"/>
              </a:lnSpc>
            </a:pPr>
            <a:r>
              <a:rPr lang="it-IT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>
              <a:lnSpc>
                <a:spcPts val="2200"/>
              </a:lnSpc>
            </a:pPr>
            <a:r>
              <a:rPr lang="it-IT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</a:t>
            </a:r>
            <a:r>
              <a:rPr lang="it-IT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simulation</a:t>
            </a:r>
            <a:r>
              <a:rPr lang="it-IT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curriculum 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that incorporates mentored training </a:t>
            </a:r>
            <a:r>
              <a:rPr lang="en-U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 instructional 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feedback has been shown to provide </a:t>
            </a:r>
            <a:r>
              <a:rPr lang="en-U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distinct 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advantage compared with self-regulated </a:t>
            </a:r>
            <a:r>
              <a:rPr lang="en-U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learning 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 the acquisition of endoscopic </a:t>
            </a:r>
            <a:r>
              <a:rPr lang="en-U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skills</a:t>
            </a:r>
          </a:p>
          <a:p>
            <a:pPr>
              <a:lnSpc>
                <a:spcPts val="2200"/>
              </a:lnSpc>
            </a:pPr>
            <a:r>
              <a:rPr lang="en-U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>
              <a:lnSpc>
                <a:spcPts val="2200"/>
              </a:lnSpc>
            </a:pPr>
            <a:r>
              <a:rPr lang="en-U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Randomized controlled 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trials have indicated measurable transfer of </a:t>
            </a:r>
            <a:r>
              <a:rPr lang="en-U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skills to 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clinical environment and possible potential </a:t>
            </a:r>
            <a:r>
              <a:rPr lang="en-U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benefit in 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shortening the learning curve to competency in </a:t>
            </a:r>
            <a:r>
              <a:rPr lang="en-U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some circumstances 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such as in the early part of </a:t>
            </a:r>
            <a:r>
              <a:rPr lang="en-U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training</a:t>
            </a:r>
          </a:p>
          <a:p>
            <a:pPr>
              <a:lnSpc>
                <a:spcPts val="2200"/>
              </a:lnSpc>
            </a:pPr>
            <a:r>
              <a:rPr lang="en-U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>
              <a:lnSpc>
                <a:spcPts val="2200"/>
              </a:lnSpc>
            </a:pPr>
            <a:r>
              <a:rPr lang="en-U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reduction in the learning curve of more than 25%, </a:t>
            </a:r>
            <a:r>
              <a:rPr lang="en-U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as proposed 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 the ASGE PIVI document as a threshold </a:t>
            </a:r>
            <a:r>
              <a:rPr lang="en-U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for widespread 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adoption of their use, has yet to be demonstrated</a:t>
            </a:r>
            <a:endParaRPr lang="it-IT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Rettangolo 3"/>
          <p:cNvSpPr/>
          <p:nvPr/>
        </p:nvSpPr>
        <p:spPr>
          <a:xfrm>
            <a:off x="0" y="1772816"/>
            <a:ext cx="9036496" cy="3744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200"/>
              </a:lnSpc>
            </a:pPr>
            <a:r>
              <a:rPr lang="en-US" sz="24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Current methods of endoscopy skill </a:t>
            </a:r>
            <a:r>
              <a:rPr lang="it-IT" sz="2400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acquisition</a:t>
            </a:r>
            <a:endParaRPr lang="it-IT" sz="2400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640673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Immagin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594"/>
          <a:stretch>
            <a:fillRect/>
          </a:stretch>
        </p:blipFill>
        <p:spPr bwMode="auto">
          <a:xfrm>
            <a:off x="0" y="859631"/>
            <a:ext cx="9144000" cy="89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3284984"/>
            <a:ext cx="4802020" cy="3395499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5313505" y="3290943"/>
            <a:ext cx="3861048" cy="2895786"/>
          </a:xfrm>
          <a:prstGeom prst="rect">
            <a:avLst/>
          </a:prstGeom>
        </p:spPr>
      </p:pic>
      <p:sp>
        <p:nvSpPr>
          <p:cNvPr id="8" name="Rettangolo 7"/>
          <p:cNvSpPr/>
          <p:nvPr/>
        </p:nvSpPr>
        <p:spPr>
          <a:xfrm>
            <a:off x="0" y="1902411"/>
            <a:ext cx="9036496" cy="3744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200"/>
              </a:lnSpc>
            </a:pPr>
            <a:r>
              <a:rPr lang="en-US" sz="24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Ex-vivo porcine model for POEM training at HSR: “POMOD”</a:t>
            </a:r>
            <a:endParaRPr lang="it-IT" sz="2400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CasellaDiTesto 1"/>
          <p:cNvSpPr txBox="1"/>
          <p:nvPr/>
        </p:nvSpPr>
        <p:spPr>
          <a:xfrm>
            <a:off x="2771800" y="6228601"/>
            <a:ext cx="30243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Azzolini F et al, </a:t>
            </a:r>
            <a:r>
              <a:rPr lang="it-IT" sz="16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Surg</a:t>
            </a:r>
            <a:r>
              <a:rPr lang="it-IT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it-IT" sz="16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Endosc</a:t>
            </a:r>
            <a:r>
              <a:rPr lang="it-IT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it-IT" sz="16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submitted</a:t>
            </a:r>
            <a:endParaRPr lang="it-IT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58806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Immagin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594"/>
          <a:stretch>
            <a:fillRect/>
          </a:stretch>
        </p:blipFill>
        <p:spPr bwMode="auto">
          <a:xfrm>
            <a:off x="0" y="859631"/>
            <a:ext cx="9144000" cy="89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image2.png"/>
          <p:cNvPicPr/>
          <p:nvPr/>
        </p:nvPicPr>
        <p:blipFill>
          <a:blip r:embed="rId3"/>
          <a:srcRect/>
          <a:stretch>
            <a:fillRect/>
          </a:stretch>
        </p:blipFill>
        <p:spPr>
          <a:xfrm>
            <a:off x="1403648" y="2348880"/>
            <a:ext cx="6480720" cy="4392488"/>
          </a:xfrm>
          <a:prstGeom prst="rect">
            <a:avLst/>
          </a:prstGeom>
          <a:ln w="57150">
            <a:solidFill>
              <a:srgbClr val="FF0000"/>
            </a:solidFill>
          </a:ln>
        </p:spPr>
      </p:pic>
      <p:sp>
        <p:nvSpPr>
          <p:cNvPr id="7" name="Rettangolo 6"/>
          <p:cNvSpPr/>
          <p:nvPr/>
        </p:nvSpPr>
        <p:spPr>
          <a:xfrm>
            <a:off x="0" y="1830403"/>
            <a:ext cx="9144000" cy="3744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200"/>
              </a:lnSpc>
            </a:pPr>
            <a:r>
              <a:rPr lang="en-US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Learning curve for POEM by “POMOD” – 15 procedures</a:t>
            </a:r>
            <a:endParaRPr lang="it-IT" sz="2000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7205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Immagin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594"/>
          <a:stretch>
            <a:fillRect/>
          </a:stretch>
        </p:blipFill>
        <p:spPr bwMode="auto">
          <a:xfrm>
            <a:off x="0" y="859631"/>
            <a:ext cx="9144000" cy="89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/>
          <p:cNvSpPr/>
          <p:nvPr/>
        </p:nvSpPr>
        <p:spPr>
          <a:xfrm>
            <a:off x="2286000" y="1997839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it-IT" dirty="0"/>
          </a:p>
        </p:txBody>
      </p:sp>
      <p:sp>
        <p:nvSpPr>
          <p:cNvPr id="4" name="CasellaDiTesto 3"/>
          <p:cNvSpPr txBox="1"/>
          <p:nvPr/>
        </p:nvSpPr>
        <p:spPr>
          <a:xfrm>
            <a:off x="467544" y="3940021"/>
            <a:ext cx="8208912" cy="2585323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1996</a:t>
            </a:r>
          </a:p>
          <a:p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</a:t>
            </a:r>
            <a:r>
              <a:rPr lang="en-U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inimal threshold 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 100 </a:t>
            </a:r>
            <a:r>
              <a:rPr lang="en-U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ERCPs, 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with a &gt; 85% biliary </a:t>
            </a:r>
            <a:r>
              <a:rPr lang="en-U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cannulation rate  </a:t>
            </a:r>
          </a:p>
          <a:p>
            <a:r>
              <a:rPr lang="en-US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2002</a:t>
            </a:r>
          </a:p>
          <a:p>
            <a:r>
              <a:rPr lang="en-U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Minimal 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threshold of </a:t>
            </a:r>
            <a:r>
              <a:rPr lang="en-U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180-200 ERCPs, 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including 120 gallstone extractions, and 60 stent </a:t>
            </a:r>
            <a:r>
              <a:rPr lang="en-U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deployments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ASGE Standards of Practice Committee</a:t>
            </a:r>
          </a:p>
          <a:p>
            <a:r>
              <a:rPr lang="en-US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2007 </a:t>
            </a:r>
          </a:p>
          <a:p>
            <a:r>
              <a:rPr lang="en-U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Minimal threshold of 350 ERCPs 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performed on a native </a:t>
            </a:r>
            <a:r>
              <a:rPr lang="en-U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papilla. 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Mayo </a:t>
            </a:r>
            <a:r>
              <a:rPr lang="en-U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Clinic</a:t>
            </a:r>
            <a:endParaRPr lang="en-U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2015</a:t>
            </a:r>
          </a:p>
          <a:p>
            <a:r>
              <a:rPr lang="en-U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Minimal threshold 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ranges from 79 to 300 ERCPs </a:t>
            </a:r>
            <a:r>
              <a:rPr lang="en-U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 </a:t>
            </a:r>
            <a:endParaRPr lang="en-US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0" y="1902411"/>
            <a:ext cx="9144000" cy="3744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200"/>
              </a:lnSpc>
            </a:pPr>
            <a:r>
              <a:rPr lang="en-US" sz="24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Learning curve to achieve competency in ERCP</a:t>
            </a:r>
            <a:endParaRPr lang="it-IT" sz="2400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755576" y="2577678"/>
            <a:ext cx="7704856" cy="92333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Recent </a:t>
            </a:r>
            <a:r>
              <a:rPr lang="en-U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performance measures suggest 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≥ 90% </a:t>
            </a:r>
            <a:r>
              <a:rPr lang="en-U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selective cannulation 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rate is an appropriate metric for a native </a:t>
            </a:r>
            <a:r>
              <a:rPr lang="en-U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ampulla, 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but a “competent</a:t>
            </a:r>
            <a:r>
              <a:rPr lang="en-U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” ERCP </a:t>
            </a:r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operator should attain a ≥ 95% rate </a:t>
            </a:r>
            <a:r>
              <a:rPr lang="en-US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(</a:t>
            </a:r>
            <a:r>
              <a:rPr lang="it-IT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with </a:t>
            </a:r>
            <a:r>
              <a:rPr lang="it-IT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precut</a:t>
            </a:r>
            <a:r>
              <a:rPr lang="it-IT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it-IT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maneuvers</a:t>
            </a:r>
            <a:r>
              <a:rPr lang="it-IT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)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684476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Immagin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594"/>
          <a:stretch>
            <a:fillRect/>
          </a:stretch>
        </p:blipFill>
        <p:spPr bwMode="auto">
          <a:xfrm>
            <a:off x="0" y="859631"/>
            <a:ext cx="9144000" cy="89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/>
          <p:cNvSpPr/>
          <p:nvPr/>
        </p:nvSpPr>
        <p:spPr>
          <a:xfrm>
            <a:off x="2286000" y="1997839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it-IT" dirty="0"/>
          </a:p>
        </p:txBody>
      </p:sp>
      <p:sp>
        <p:nvSpPr>
          <p:cNvPr id="5" name="Rettangolo 4"/>
          <p:cNvSpPr/>
          <p:nvPr/>
        </p:nvSpPr>
        <p:spPr>
          <a:xfrm>
            <a:off x="0" y="1772816"/>
            <a:ext cx="9144000" cy="3744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200"/>
              </a:lnSpc>
            </a:pPr>
            <a:r>
              <a:rPr lang="en-US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Learning curve to achieve competency in ERCP</a:t>
            </a:r>
            <a:endParaRPr lang="it-IT" sz="2000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899592" y="2101325"/>
            <a:ext cx="72728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Joint Advisory Group (JAG) </a:t>
            </a:r>
            <a:endParaRPr lang="en-GB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en-GB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British Society of Gastroenterology (BSG) Endoscopy Committee </a:t>
            </a:r>
            <a:endParaRPr lang="it-IT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CasellaDiTesto 9"/>
          <p:cNvSpPr txBox="1"/>
          <p:nvPr/>
        </p:nvSpPr>
        <p:spPr>
          <a:xfrm>
            <a:off x="1187624" y="2873256"/>
            <a:ext cx="6984776" cy="3724096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/>
              <a:t> </a:t>
            </a:r>
            <a:endParaRPr lang="it-IT" sz="2000" dirty="0"/>
          </a:p>
          <a:p>
            <a:pPr lvl="0"/>
            <a:r>
              <a:rPr lang="en-GB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Knowledge</a:t>
            </a:r>
            <a:endParaRPr lang="it-IT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To include working clinical knowledge of the underlying diseases, the clinical indications for ERCP and the contra-indications to ERCP.</a:t>
            </a:r>
            <a:endParaRPr lang="it-IT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Knowledge of safe sedation and informed consent.  </a:t>
            </a:r>
            <a:endParaRPr lang="en-GB" sz="20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Full </a:t>
            </a:r>
            <a:r>
              <a:rPr lang="en-GB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knowledge of the guidelines for managing specific risks e.g. antibiotics, anticoagulation </a:t>
            </a:r>
            <a:r>
              <a:rPr lang="en-GB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etc</a:t>
            </a:r>
            <a:r>
              <a:rPr lang="en-GB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and identifying high risk patients.</a:t>
            </a:r>
            <a:endParaRPr lang="it-IT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800100" lvl="1" indent="-342900">
              <a:buFont typeface="Arial" panose="020B0604020202020204" pitchFamily="34" charset="0"/>
              <a:buChar char="•"/>
            </a:pPr>
            <a:r>
              <a:rPr lang="en-GB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Passing </a:t>
            </a:r>
            <a:r>
              <a:rPr lang="en-GB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knowledge assessment </a:t>
            </a:r>
            <a:r>
              <a:rPr lang="en-GB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e.g</a:t>
            </a:r>
            <a:r>
              <a:rPr lang="en-GB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the endoscopic section of the “MRCP Gastro” exit </a:t>
            </a:r>
            <a:r>
              <a:rPr lang="en-GB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examination</a:t>
            </a:r>
            <a:endParaRPr lang="it-IT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35322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Immagin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594"/>
          <a:stretch>
            <a:fillRect/>
          </a:stretch>
        </p:blipFill>
        <p:spPr bwMode="auto">
          <a:xfrm>
            <a:off x="0" y="859631"/>
            <a:ext cx="9144000" cy="89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/>
          <p:cNvSpPr/>
          <p:nvPr/>
        </p:nvSpPr>
        <p:spPr>
          <a:xfrm>
            <a:off x="2286000" y="1997839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it-IT" dirty="0"/>
          </a:p>
        </p:txBody>
      </p:sp>
      <p:sp>
        <p:nvSpPr>
          <p:cNvPr id="5" name="Rettangolo 4"/>
          <p:cNvSpPr/>
          <p:nvPr/>
        </p:nvSpPr>
        <p:spPr>
          <a:xfrm>
            <a:off x="0" y="1772816"/>
            <a:ext cx="9144000" cy="3744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200"/>
              </a:lnSpc>
            </a:pPr>
            <a:r>
              <a:rPr lang="en-US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Learning curve to achieve competency in ERCP</a:t>
            </a:r>
            <a:endParaRPr lang="it-IT" sz="2000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899592" y="2101325"/>
            <a:ext cx="72728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Joint Advisory Group (JAG) </a:t>
            </a:r>
            <a:endParaRPr lang="en-GB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en-GB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British Society of Gastroenterology (BSG) Endoscopy </a:t>
            </a:r>
            <a:r>
              <a:rPr lang="en-GB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Committee</a:t>
            </a:r>
            <a:endParaRPr lang="it-IT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683568" y="2852936"/>
            <a:ext cx="7704856" cy="3785652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lvl="0"/>
            <a:r>
              <a:rPr lang="en-GB" sz="2000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Skills</a:t>
            </a:r>
            <a:endParaRPr lang="it-IT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1"/>
            <a:r>
              <a:rPr lang="en-GB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&gt; 80% successful completion of the intended procedure of Level 1 </a:t>
            </a:r>
            <a:r>
              <a:rPr lang="en-GB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difficulty. </a:t>
            </a:r>
            <a:r>
              <a:rPr lang="en-GB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This will likely require the performance of a minimum of 200 procedures </a:t>
            </a:r>
            <a:endParaRPr lang="it-IT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1"/>
            <a:endParaRPr lang="en-GB" sz="20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1"/>
            <a:r>
              <a:rPr lang="en-GB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Post-ERCP </a:t>
            </a:r>
            <a:r>
              <a:rPr lang="en-GB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complication rate of &lt; 5</a:t>
            </a:r>
            <a:r>
              <a:rPr lang="en-GB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%</a:t>
            </a:r>
            <a:endParaRPr lang="it-IT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1"/>
            <a:endParaRPr lang="en-GB" sz="20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1"/>
            <a:r>
              <a:rPr lang="en-GB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Assessment </a:t>
            </a:r>
            <a:r>
              <a:rPr lang="en-GB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 skills will be by</a:t>
            </a:r>
            <a:r>
              <a:rPr lang="en-GB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</a:t>
            </a:r>
          </a:p>
          <a:p>
            <a:pPr lvl="1"/>
            <a:r>
              <a:rPr lang="en-GB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records </a:t>
            </a:r>
            <a:r>
              <a:rPr lang="en-GB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 at least 100 cases during training</a:t>
            </a:r>
            <a:endParaRPr lang="it-IT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1"/>
            <a:r>
              <a:rPr lang="en-GB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summative </a:t>
            </a:r>
            <a:r>
              <a:rPr lang="en-GB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DOPS assessment as per JAG criteria</a:t>
            </a:r>
            <a:endParaRPr lang="it-IT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1"/>
            <a:r>
              <a:rPr lang="en-GB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- evidence </a:t>
            </a:r>
            <a:r>
              <a:rPr lang="en-GB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 continued practice with mentoring and recording </a:t>
            </a:r>
            <a:endParaRPr lang="en-GB" sz="20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1"/>
            <a:r>
              <a:rPr lang="en-GB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of </a:t>
            </a:r>
            <a:r>
              <a:rPr lang="en-GB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subsequent 100 cases post summative </a:t>
            </a:r>
            <a:r>
              <a:rPr lang="en-GB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DOPS</a:t>
            </a:r>
            <a:r>
              <a:rPr lang="it-IT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endParaRPr lang="it-IT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1475656" y="2996952"/>
            <a:ext cx="6048672" cy="1200329"/>
          </a:xfrm>
          <a:prstGeom prst="rect">
            <a:avLst/>
          </a:prstGeom>
          <a:solidFill>
            <a:schemeClr val="bg1"/>
          </a:solidFill>
          <a:ln w="571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it-IT" b="1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Grade </a:t>
            </a:r>
            <a:r>
              <a:rPr lang="it-IT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 </a:t>
            </a:r>
            <a:r>
              <a:rPr lang="it-IT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difficulty</a:t>
            </a:r>
            <a:r>
              <a:rPr lang="it-IT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for ERCP</a:t>
            </a:r>
            <a:endParaRPr lang="it-IT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Deep cannulation of CBD or main pancreatic duct</a:t>
            </a:r>
          </a:p>
          <a:p>
            <a:r>
              <a:rPr lang="en-US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Extraction of small-to-medium (≤ 10 mm) biliary stones</a:t>
            </a:r>
          </a:p>
          <a:p>
            <a:r>
              <a:rPr lang="it-IT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Biliary</a:t>
            </a:r>
            <a:r>
              <a:rPr lang="it-IT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it-IT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stenting</a:t>
            </a:r>
            <a:r>
              <a:rPr lang="it-IT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for </a:t>
            </a:r>
            <a:r>
              <a:rPr lang="it-IT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leaks</a:t>
            </a:r>
            <a:r>
              <a:rPr lang="it-IT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and </a:t>
            </a:r>
            <a:r>
              <a:rPr lang="it-IT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drainage</a:t>
            </a:r>
            <a:endParaRPr lang="it-IT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901930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Immagin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594"/>
          <a:stretch>
            <a:fillRect/>
          </a:stretch>
        </p:blipFill>
        <p:spPr bwMode="auto">
          <a:xfrm>
            <a:off x="0" y="859631"/>
            <a:ext cx="9144000" cy="89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/>
          <p:cNvSpPr/>
          <p:nvPr/>
        </p:nvSpPr>
        <p:spPr>
          <a:xfrm>
            <a:off x="2286000" y="1997839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it-IT" dirty="0"/>
          </a:p>
        </p:txBody>
      </p:sp>
      <p:sp>
        <p:nvSpPr>
          <p:cNvPr id="5" name="Rettangolo 4"/>
          <p:cNvSpPr/>
          <p:nvPr/>
        </p:nvSpPr>
        <p:spPr>
          <a:xfrm>
            <a:off x="0" y="1844824"/>
            <a:ext cx="9144000" cy="3744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200"/>
              </a:lnSpc>
            </a:pPr>
            <a:r>
              <a:rPr lang="en-GB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Criteria for training ERCP </a:t>
            </a:r>
            <a:r>
              <a:rPr lang="en-GB" sz="2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endoscopists</a:t>
            </a:r>
            <a:r>
              <a:rPr lang="en-GB" sz="2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to act as trainers </a:t>
            </a:r>
            <a:endParaRPr lang="it-IT" sz="2400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899592" y="2276872"/>
            <a:ext cx="727280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Joint Advisory Group (JAG) </a:t>
            </a:r>
            <a:endParaRPr lang="en-GB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en-GB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British Society of Gastroenterology (BSG) </a:t>
            </a:r>
            <a:r>
              <a:rPr lang="en-GB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Endoscopy </a:t>
            </a:r>
            <a:r>
              <a:rPr lang="en-GB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Committee</a:t>
            </a:r>
            <a:endParaRPr lang="it-IT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CasellaDiTesto 9"/>
          <p:cNvSpPr txBox="1"/>
          <p:nvPr/>
        </p:nvSpPr>
        <p:spPr>
          <a:xfrm>
            <a:off x="683568" y="3078246"/>
            <a:ext cx="7632848" cy="3447098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GB" dirty="0"/>
              <a:t> </a:t>
            </a:r>
            <a:endParaRPr lang="it-IT" dirty="0"/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en-GB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Personal experience of and participation in an average of 75 procedures per year as per non-trainers</a:t>
            </a:r>
            <a:endParaRPr lang="it-IT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GB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Continuous </a:t>
            </a:r>
            <a:r>
              <a:rPr lang="en-GB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audit certifying complication rates of &lt; 5%; &gt; 90% completion of intended therapy on level 1 patients.</a:t>
            </a:r>
            <a:endParaRPr lang="it-IT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GB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Attendance as Faculty or Observer at ERCP Training Events outside their own network as a minimum once every 5 years.  </a:t>
            </a:r>
            <a:endParaRPr lang="it-IT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342900" lvl="0" indent="-342900">
              <a:buFont typeface="Arial" panose="020B0604020202020204" pitchFamily="34" charset="0"/>
              <a:buChar char="•"/>
            </a:pPr>
            <a:r>
              <a:rPr lang="en-GB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Working in a network with a workload averaging over 150 procedures per year in order to provide sufficient breadth of experience for trainees.</a:t>
            </a:r>
            <a:endParaRPr lang="it-IT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endParaRPr lang="it-IT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992660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Immagin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594"/>
          <a:stretch>
            <a:fillRect/>
          </a:stretch>
        </p:blipFill>
        <p:spPr bwMode="auto">
          <a:xfrm>
            <a:off x="0" y="859631"/>
            <a:ext cx="9144000" cy="89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7" name="Tabel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32029135"/>
              </p:ext>
            </p:extLst>
          </p:nvPr>
        </p:nvGraphicFramePr>
        <p:xfrm>
          <a:off x="2843808" y="1700808"/>
          <a:ext cx="5832648" cy="409184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768773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1399269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1664606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303289"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Age , yrs</a:t>
                      </a:r>
                      <a:endParaRPr lang="it-IT" sz="1400" dirty="0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50</a:t>
                      </a:r>
                      <a:endParaRPr lang="it-IT" sz="1400" dirty="0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80</a:t>
                      </a:r>
                      <a:endParaRPr lang="it-IT" sz="1400" dirty="0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532805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Cost of surveillance colonoscopy</a:t>
                      </a:r>
                      <a:endParaRPr lang="it-IT" sz="1400" dirty="0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$ 722</a:t>
                      </a:r>
                      <a:endParaRPr lang="it-IT" sz="1400" dirty="0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$ 1,500</a:t>
                      </a:r>
                      <a:endParaRPr lang="it-IT" sz="1400" dirty="0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303289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Cost of LR of polyp </a:t>
                      </a:r>
                      <a:endParaRPr lang="it-IT" sz="1400" dirty="0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$ 17,260 </a:t>
                      </a:r>
                      <a:endParaRPr lang="it-IT" sz="1400" dirty="0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$ 20,000</a:t>
                      </a:r>
                      <a:endParaRPr lang="it-IT" sz="1400" dirty="0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2"/>
                  </a:ext>
                </a:extLst>
              </a:tr>
              <a:tr h="532805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Cost of surgical intervention for complication </a:t>
                      </a:r>
                      <a:endParaRPr lang="it-IT" sz="1400" dirty="0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$ 27,364 </a:t>
                      </a:r>
                      <a:endParaRPr lang="it-IT" sz="1400" dirty="0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$ 35,000</a:t>
                      </a:r>
                      <a:endParaRPr lang="it-IT" sz="1400" dirty="0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3"/>
                  </a:ext>
                </a:extLst>
              </a:tr>
              <a:tr h="591727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Cost of </a:t>
                      </a:r>
                      <a:r>
                        <a:rPr lang="en-US" sz="1400" dirty="0" err="1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colonoscopic</a:t>
                      </a:r>
                      <a:r>
                        <a:rPr lang="en-US" sz="1400" dirty="0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 resection of large colon polyp</a:t>
                      </a:r>
                      <a:endParaRPr lang="it-IT" sz="1400" dirty="0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$ 1,381</a:t>
                      </a:r>
                      <a:endParaRPr lang="it-IT" sz="1400" dirty="0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400" dirty="0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$ 2,500</a:t>
                      </a:r>
                      <a:endParaRPr lang="it-IT" sz="1400" dirty="0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4"/>
                  </a:ext>
                </a:extLst>
              </a:tr>
              <a:tr h="532805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Loss of utility, for colonoscopy (2 days) </a:t>
                      </a:r>
                      <a:endParaRPr lang="it-IT" sz="1400" dirty="0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.0055</a:t>
                      </a:r>
                      <a:endParaRPr lang="it-IT" sz="1400" dirty="0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.0082</a:t>
                      </a:r>
                      <a:endParaRPr lang="it-IT" sz="1400" dirty="0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5"/>
                  </a:ext>
                </a:extLst>
              </a:tr>
              <a:tr h="532805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Loss of utility, for LR                 (6.5 days) </a:t>
                      </a:r>
                      <a:endParaRPr lang="it-IT" sz="1400" dirty="0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.0178</a:t>
                      </a:r>
                      <a:endParaRPr lang="it-IT" sz="1400" dirty="0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.0274</a:t>
                      </a:r>
                      <a:endParaRPr lang="it-IT" sz="1400" dirty="0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6"/>
                  </a:ext>
                </a:extLst>
              </a:tr>
              <a:tr h="762321">
                <a:tc>
                  <a:txBody>
                    <a:bodyPr/>
                    <a:lstStyle/>
                    <a:p>
                      <a:r>
                        <a:rPr lang="en-US" sz="1400" dirty="0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Loss of utility, for surgical intervention for adverse events (9.9 days) </a:t>
                      </a:r>
                      <a:endParaRPr lang="it-IT" sz="1400" dirty="0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.0271</a:t>
                      </a:r>
                      <a:endParaRPr lang="it-IT" sz="1400" dirty="0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68580" marR="68580" marT="34290" marB="34290"/>
                </a:tc>
                <a:tc>
                  <a:txBody>
                    <a:bodyPr/>
                    <a:lstStyle/>
                    <a:p>
                      <a:pPr algn="ctr"/>
                      <a:r>
                        <a:rPr lang="it-IT" sz="1400" dirty="0" smtClean="0">
                          <a:latin typeface="Tahoma" pitchFamily="34" charset="0"/>
                          <a:ea typeface="Tahoma" pitchFamily="34" charset="0"/>
                          <a:cs typeface="Tahoma" pitchFamily="34" charset="0"/>
                        </a:rPr>
                        <a:t>.0384</a:t>
                      </a:r>
                      <a:endParaRPr lang="it-IT" sz="1400" dirty="0">
                        <a:latin typeface="Tahoma" pitchFamily="34" charset="0"/>
                        <a:ea typeface="Tahoma" pitchFamily="34" charset="0"/>
                        <a:cs typeface="Tahoma" pitchFamily="34" charset="0"/>
                      </a:endParaRPr>
                    </a:p>
                  </a:txBody>
                  <a:tcPr marL="68580" marR="68580" marT="34290" marB="34290"/>
                </a:tc>
                <a:extLst>
                  <a:ext uri="{0D108BD9-81ED-4DB2-BD59-A6C34878D82A}">
                    <a16:rowId xmlns:a16="http://schemas.microsoft.com/office/drawing/2014/main" val="10007"/>
                  </a:ext>
                </a:extLst>
              </a:tr>
            </a:tbl>
          </a:graphicData>
        </a:graphic>
      </p:graphicFrame>
      <p:sp>
        <p:nvSpPr>
          <p:cNvPr id="8" name="Rettangolo 5"/>
          <p:cNvSpPr>
            <a:spLocks noChangeArrowheads="1"/>
          </p:cNvSpPr>
          <p:nvPr/>
        </p:nvSpPr>
        <p:spPr bwMode="auto">
          <a:xfrm>
            <a:off x="2849340" y="5805264"/>
            <a:ext cx="5899124" cy="1015663"/>
          </a:xfrm>
          <a:prstGeom prst="rect">
            <a:avLst/>
          </a:prstGeom>
          <a:solidFill>
            <a:schemeClr val="bg1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/>
            <a:r>
              <a:rPr lang="en-US" altLang="it-IT" sz="1200" dirty="0">
                <a:latin typeface="Tahoma" panose="020B0604030504040204" pitchFamily="34" charset="0"/>
                <a:cs typeface="Tahoma" panose="020B0604030504040204" pitchFamily="34" charset="0"/>
              </a:rPr>
              <a:t>All cost data derived from Centers for Medicare &amp; Medicaid Services reimbursement and mean cost for respective CPT codes in 2012-2013.</a:t>
            </a:r>
          </a:p>
          <a:p>
            <a:pPr eaLnBrk="1" hangingPunct="1"/>
            <a:endParaRPr lang="en-US" altLang="it-IT" sz="1200" dirty="0"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eaLnBrk="1" hangingPunct="1"/>
            <a:r>
              <a:rPr lang="en-US" altLang="it-IT" sz="1200" dirty="0">
                <a:latin typeface="Tahoma" panose="020B0604030504040204" pitchFamily="34" charset="0"/>
                <a:cs typeface="Tahoma" panose="020B0604030504040204" pitchFamily="34" charset="0"/>
              </a:rPr>
              <a:t>All loss of utility data derived from 2012 Healthcare Cost and Utilization Project data using a national inpatient sample for all patients admitted with respective CPT codes</a:t>
            </a:r>
            <a:endParaRPr lang="it-IT" altLang="it-IT" sz="1200" dirty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CasellaDiTesto 3"/>
          <p:cNvSpPr txBox="1">
            <a:spLocks noChangeArrowheads="1"/>
          </p:cNvSpPr>
          <p:nvPr/>
        </p:nvSpPr>
        <p:spPr bwMode="auto">
          <a:xfrm>
            <a:off x="251520" y="5982379"/>
            <a:ext cx="230425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it-IT" altLang="it-IT" sz="1050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it-IT" altLang="it-IT" sz="1600" dirty="0">
                <a:latin typeface="Tahoma" panose="020B0604030504040204" pitchFamily="34" charset="0"/>
                <a:cs typeface="Tahoma" panose="020B0604030504040204" pitchFamily="34" charset="0"/>
              </a:rPr>
              <a:t>Law R et al. </a:t>
            </a:r>
            <a:r>
              <a:rPr lang="it-IT" altLang="it-IT" sz="1600" dirty="0" err="1">
                <a:latin typeface="Tahoma" panose="020B0604030504040204" pitchFamily="34" charset="0"/>
                <a:cs typeface="Tahoma" panose="020B0604030504040204" pitchFamily="34" charset="0"/>
              </a:rPr>
              <a:t>Gastrointest</a:t>
            </a:r>
            <a:r>
              <a:rPr lang="it-IT" altLang="it-IT" sz="1600" dirty="0"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it-IT" altLang="it-IT" sz="1600" dirty="0" err="1">
                <a:latin typeface="Tahoma" panose="020B0604030504040204" pitchFamily="34" charset="0"/>
                <a:cs typeface="Tahoma" panose="020B0604030504040204" pitchFamily="34" charset="0"/>
              </a:rPr>
              <a:t>Endosc</a:t>
            </a:r>
            <a:r>
              <a:rPr lang="it-IT" altLang="it-IT" sz="1600" dirty="0">
                <a:latin typeface="Tahoma" panose="020B0604030504040204" pitchFamily="34" charset="0"/>
                <a:cs typeface="Tahoma" panose="020B0604030504040204" pitchFamily="34" charset="0"/>
              </a:rPr>
              <a:t> 2016; 83:1248-57</a:t>
            </a:r>
            <a:endParaRPr lang="it-IT" altLang="it-IT" sz="1600" dirty="0"/>
          </a:p>
        </p:txBody>
      </p:sp>
      <p:sp>
        <p:nvSpPr>
          <p:cNvPr id="10" name="Rettangolo 9"/>
          <p:cNvSpPr/>
          <p:nvPr/>
        </p:nvSpPr>
        <p:spPr>
          <a:xfrm>
            <a:off x="2851447" y="2531467"/>
            <a:ext cx="5825009" cy="321469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 sz="1350"/>
          </a:p>
        </p:txBody>
      </p:sp>
      <p:sp>
        <p:nvSpPr>
          <p:cNvPr id="11" name="Rettangolo 10"/>
          <p:cNvSpPr/>
          <p:nvPr/>
        </p:nvSpPr>
        <p:spPr>
          <a:xfrm>
            <a:off x="2851447" y="3356992"/>
            <a:ext cx="5825009" cy="576064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 sz="1350"/>
          </a:p>
        </p:txBody>
      </p:sp>
      <p:sp>
        <p:nvSpPr>
          <p:cNvPr id="12" name="CasellaDiTesto 3"/>
          <p:cNvSpPr txBox="1">
            <a:spLocks noChangeArrowheads="1"/>
          </p:cNvSpPr>
          <p:nvPr/>
        </p:nvSpPr>
        <p:spPr bwMode="auto">
          <a:xfrm>
            <a:off x="-36512" y="3349441"/>
            <a:ext cx="2813844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/>
            <a:r>
              <a:rPr lang="en-US" altLang="it-IT" sz="2000" dirty="0" smtClean="0">
                <a:latin typeface="Tahoma" panose="020B0604030504040204" pitchFamily="34" charset="0"/>
                <a:cs typeface="Tahoma" panose="020B0604030504040204" pitchFamily="34" charset="0"/>
              </a:rPr>
              <a:t>Overall costs of surgical vs endoscopic resection of large colorectal polyps                   </a:t>
            </a:r>
            <a:endParaRPr lang="it-IT" altLang="it-IT" sz="2000" dirty="0"/>
          </a:p>
        </p:txBody>
      </p:sp>
    </p:spTree>
    <p:extLst>
      <p:ext uri="{BB962C8B-B14F-4D97-AF65-F5344CB8AC3E}">
        <p14:creationId xmlns:p14="http://schemas.microsoft.com/office/powerpoint/2010/main" val="10637085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Immagin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594"/>
          <a:stretch>
            <a:fillRect/>
          </a:stretch>
        </p:blipFill>
        <p:spPr bwMode="auto">
          <a:xfrm>
            <a:off x="0" y="859631"/>
            <a:ext cx="9144000" cy="89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CasellaDiTesto 6"/>
          <p:cNvSpPr txBox="1"/>
          <p:nvPr/>
        </p:nvSpPr>
        <p:spPr>
          <a:xfrm>
            <a:off x="395536" y="3964994"/>
            <a:ext cx="15121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/>
              <a:t>Staffing </a:t>
            </a:r>
            <a:endParaRPr lang="it-IT" sz="2000" dirty="0"/>
          </a:p>
        </p:txBody>
      </p:sp>
      <p:sp>
        <p:nvSpPr>
          <p:cNvPr id="8" name="CasellaDiTesto 7"/>
          <p:cNvSpPr txBox="1"/>
          <p:nvPr/>
        </p:nvSpPr>
        <p:spPr>
          <a:xfrm>
            <a:off x="-36512" y="5590981"/>
            <a:ext cx="172819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b="1" dirty="0"/>
              <a:t>Quality standards </a:t>
            </a:r>
            <a:endParaRPr lang="it-IT" dirty="0"/>
          </a:p>
        </p:txBody>
      </p:sp>
      <p:sp>
        <p:nvSpPr>
          <p:cNvPr id="9" name="Rettangolo 8"/>
          <p:cNvSpPr/>
          <p:nvPr/>
        </p:nvSpPr>
        <p:spPr>
          <a:xfrm>
            <a:off x="1547664" y="3197294"/>
            <a:ext cx="3744416" cy="1815882"/>
          </a:xfrm>
          <a:prstGeom prst="rect">
            <a:avLst/>
          </a:prstGeom>
          <a:ln w="5715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lvl="0">
              <a:spcAft>
                <a:spcPts val="0"/>
              </a:spcAft>
              <a:buSzPts val="800"/>
              <a:tabLst>
                <a:tab pos="154940" algn="l"/>
              </a:tabLst>
            </a:pPr>
            <a:r>
              <a:rPr lang="en-GB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 agreed minimum workload (procedure type/volume) per </a:t>
            </a:r>
            <a:r>
              <a:rPr lang="en-GB" sz="16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endoscopist</a:t>
            </a:r>
            <a:endParaRPr lang="en-GB" sz="16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buSzPts val="800"/>
              <a:tabLst>
                <a:tab pos="154940" algn="l"/>
              </a:tabLst>
            </a:pPr>
            <a:r>
              <a:rPr lang="en-GB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 minimum of 2 ERCP-trained </a:t>
            </a:r>
            <a:r>
              <a:rPr lang="en-GB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endoscopists</a:t>
            </a:r>
            <a:r>
              <a:rPr lang="en-GB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within a centre or local network, to enable continuous service </a:t>
            </a:r>
            <a:r>
              <a:rPr lang="en-GB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provision</a:t>
            </a:r>
            <a:endParaRPr lang="it-IT" sz="1600" dirty="0">
              <a:effectLst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0" name="Rettangolo 9"/>
          <p:cNvSpPr/>
          <p:nvPr/>
        </p:nvSpPr>
        <p:spPr>
          <a:xfrm>
            <a:off x="5652120" y="3750131"/>
            <a:ext cx="2915816" cy="830997"/>
          </a:xfrm>
          <a:prstGeom prst="rect">
            <a:avLst/>
          </a:prstGeom>
          <a:ln w="5715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r>
              <a:rPr lang="en-GB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For each case, a minimum of 3 endoscopy assistants with appropriate competences</a:t>
            </a:r>
            <a:endParaRPr lang="it-IT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1" name="CasellaDiTesto 10"/>
          <p:cNvSpPr txBox="1"/>
          <p:nvPr/>
        </p:nvSpPr>
        <p:spPr>
          <a:xfrm>
            <a:off x="1547664" y="5201905"/>
            <a:ext cx="3744416" cy="1323439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lvl="0"/>
            <a:r>
              <a:rPr lang="en-GB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&gt;90% of ERCPs intended as therapeutic </a:t>
            </a:r>
            <a:endParaRPr lang="it-IT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0"/>
            <a:r>
              <a:rPr lang="en-GB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Completion of the intended therapeutic procedure </a:t>
            </a:r>
            <a:r>
              <a:rPr lang="en-GB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at </a:t>
            </a:r>
            <a:r>
              <a:rPr lang="en-GB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initial ERCP in at least 80% of </a:t>
            </a:r>
            <a:r>
              <a:rPr lang="en-GB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cases </a:t>
            </a:r>
            <a:endParaRPr lang="it-IT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12" name="CasellaDiTesto 11"/>
          <p:cNvSpPr txBox="1"/>
          <p:nvPr/>
        </p:nvSpPr>
        <p:spPr>
          <a:xfrm>
            <a:off x="5508104" y="5099700"/>
            <a:ext cx="3384376" cy="1569660"/>
          </a:xfrm>
          <a:prstGeom prst="rect">
            <a:avLst/>
          </a:prstGeom>
          <a:noFill/>
          <a:ln w="571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lvl="0"/>
            <a:r>
              <a:rPr lang="en-GB" sz="16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Sphincterotomy</a:t>
            </a:r>
            <a:r>
              <a:rPr lang="en-GB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bleeding requiring transfusion  &lt; 2%</a:t>
            </a:r>
            <a:endParaRPr lang="it-IT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0"/>
            <a:r>
              <a:rPr lang="en-GB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Perforation rate &lt;2%</a:t>
            </a:r>
            <a:endParaRPr lang="it-IT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0"/>
            <a:r>
              <a:rPr lang="en-GB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Clinically symptomatic pancreatitis  </a:t>
            </a:r>
            <a:r>
              <a:rPr lang="en-GB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&lt; </a:t>
            </a:r>
            <a:r>
              <a:rPr lang="en-GB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5%</a:t>
            </a:r>
            <a:endParaRPr lang="it-IT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lvl="0"/>
            <a:r>
              <a:rPr lang="en-GB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Procedure related mortality &lt;1% </a:t>
            </a:r>
            <a:endParaRPr lang="it-IT" sz="16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2" name="CasellaDiTesto 1"/>
          <p:cNvSpPr txBox="1"/>
          <p:nvPr/>
        </p:nvSpPr>
        <p:spPr>
          <a:xfrm>
            <a:off x="2915816" y="2740858"/>
            <a:ext cx="158417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/>
              <a:t>Quality</a:t>
            </a:r>
            <a:endParaRPr lang="it-IT" sz="2000" dirty="0"/>
          </a:p>
        </p:txBody>
      </p:sp>
      <p:sp>
        <p:nvSpPr>
          <p:cNvPr id="3" name="CasellaDiTesto 2"/>
          <p:cNvSpPr txBox="1"/>
          <p:nvPr/>
        </p:nvSpPr>
        <p:spPr>
          <a:xfrm>
            <a:off x="6588224" y="2740858"/>
            <a:ext cx="100811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1" dirty="0"/>
              <a:t>Safety</a:t>
            </a:r>
            <a:endParaRPr lang="it-IT" sz="2000" dirty="0"/>
          </a:p>
        </p:txBody>
      </p:sp>
      <p:sp>
        <p:nvSpPr>
          <p:cNvPr id="13" name="CasellaDiTesto 12"/>
          <p:cNvSpPr txBox="1"/>
          <p:nvPr/>
        </p:nvSpPr>
        <p:spPr>
          <a:xfrm>
            <a:off x="899592" y="1857598"/>
            <a:ext cx="72728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GB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Joint Advisory Group (JAG) </a:t>
            </a:r>
            <a:endParaRPr lang="en-GB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en-GB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British Society of Gastroenterology (BSG) Endoscopy Committee </a:t>
            </a:r>
            <a:endParaRPr lang="en-GB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en-GB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GB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ERCP</a:t>
            </a:r>
            <a:endParaRPr lang="it-IT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624008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Immagin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594"/>
          <a:stretch>
            <a:fillRect/>
          </a:stretch>
        </p:blipFill>
        <p:spPr bwMode="auto">
          <a:xfrm>
            <a:off x="0" y="859631"/>
            <a:ext cx="9144000" cy="89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/>
          <p:cNvSpPr/>
          <p:nvPr/>
        </p:nvSpPr>
        <p:spPr>
          <a:xfrm>
            <a:off x="2286000" y="1997839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it-IT" dirty="0"/>
          </a:p>
        </p:txBody>
      </p:sp>
      <p:pic>
        <p:nvPicPr>
          <p:cNvPr id="6" name="Segnaposto contenuto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31640" y="116632"/>
            <a:ext cx="6372451" cy="3114659"/>
          </a:xfrm>
          <a:prstGeom prst="rect">
            <a:avLst/>
          </a:prstGeom>
        </p:spPr>
      </p:pic>
      <p:pic>
        <p:nvPicPr>
          <p:cNvPr id="7" name="Immagin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9512" y="1999585"/>
            <a:ext cx="8712968" cy="4506993"/>
          </a:xfrm>
          <a:prstGeom prst="rect">
            <a:avLst/>
          </a:prstGeom>
        </p:spPr>
      </p:pic>
      <p:sp>
        <p:nvSpPr>
          <p:cNvPr id="5" name="Rettangolo 4"/>
          <p:cNvSpPr/>
          <p:nvPr/>
        </p:nvSpPr>
        <p:spPr>
          <a:xfrm>
            <a:off x="2955948" y="1628800"/>
            <a:ext cx="3173882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it-IT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Endoscopy 2018; 50: 1116–1127</a:t>
            </a:r>
          </a:p>
        </p:txBody>
      </p:sp>
      <p:sp>
        <p:nvSpPr>
          <p:cNvPr id="10" name="CasellaDiTesto 9"/>
          <p:cNvSpPr txBox="1"/>
          <p:nvPr/>
        </p:nvSpPr>
        <p:spPr>
          <a:xfrm>
            <a:off x="0" y="6381328"/>
            <a:ext cx="9144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</a:t>
            </a:r>
            <a:r>
              <a:rPr lang="en-US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omains </a:t>
            </a:r>
            <a:r>
              <a:rPr lang="en-U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 performance measures chosen by the </a:t>
            </a:r>
            <a:r>
              <a:rPr lang="en-US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ESGE </a:t>
            </a:r>
            <a:r>
              <a:rPr lang="en-US" sz="16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pancreatobiliary</a:t>
            </a:r>
            <a:r>
              <a:rPr lang="en-US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working </a:t>
            </a:r>
            <a:r>
              <a:rPr lang="en-US" sz="16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group</a:t>
            </a:r>
            <a:r>
              <a:rPr lang="en-US" dirty="0" smtClean="0"/>
              <a:t> 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0168071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Immagin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594"/>
          <a:stretch>
            <a:fillRect/>
          </a:stretch>
        </p:blipFill>
        <p:spPr bwMode="auto">
          <a:xfrm>
            <a:off x="0" y="859631"/>
            <a:ext cx="9144000" cy="89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/>
          <p:cNvSpPr/>
          <p:nvPr/>
        </p:nvSpPr>
        <p:spPr>
          <a:xfrm>
            <a:off x="2286000" y="1997839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it-IT" dirty="0"/>
          </a:p>
        </p:txBody>
      </p:sp>
      <p:pic>
        <p:nvPicPr>
          <p:cNvPr id="8" name="Immagin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802" y="3284984"/>
            <a:ext cx="4032010" cy="3024336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Segnaposto contenuto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461959" y="44624"/>
            <a:ext cx="6350401" cy="2943821"/>
          </a:xfrm>
          <a:prstGeom prst="rect">
            <a:avLst/>
          </a:prstGeom>
        </p:spPr>
      </p:pic>
      <p:sp>
        <p:nvSpPr>
          <p:cNvPr id="11" name="CasellaDiTesto 10"/>
          <p:cNvSpPr txBox="1"/>
          <p:nvPr/>
        </p:nvSpPr>
        <p:spPr>
          <a:xfrm>
            <a:off x="3419872" y="1475492"/>
            <a:ext cx="39604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Endoscopy 2018; 50: 1186–1204</a:t>
            </a:r>
          </a:p>
        </p:txBody>
      </p:sp>
      <p:sp>
        <p:nvSpPr>
          <p:cNvPr id="7" name="Segnaposto contenuto 2"/>
          <p:cNvSpPr txBox="1">
            <a:spLocks/>
          </p:cNvSpPr>
          <p:nvPr/>
        </p:nvSpPr>
        <p:spPr>
          <a:xfrm>
            <a:off x="4355976" y="3068960"/>
            <a:ext cx="4387417" cy="3762374"/>
          </a:xfrm>
          <a:prstGeom prst="rect">
            <a:avLst/>
          </a:prstGeom>
          <a:solidFill>
            <a:schemeClr val="bg1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/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lnSpc>
                <a:spcPts val="2600"/>
              </a:lnSpc>
              <a:spcBef>
                <a:spcPct val="0"/>
              </a:spcBef>
              <a:buFontTx/>
              <a:buNone/>
            </a:pPr>
            <a:r>
              <a:rPr lang="en-GB" altLang="it-IT" sz="1800" b="1" dirty="0" smtClean="0">
                <a:latin typeface="Tahoma" panose="020B0604030504040204" pitchFamily="34" charset="0"/>
                <a:cs typeface="Tahoma" panose="020B0604030504040204" pitchFamily="34" charset="0"/>
              </a:rPr>
              <a:t>Endoscopy room = operatory room 2</a:t>
            </a:r>
            <a:r>
              <a:rPr lang="en-GB" altLang="it-IT" sz="1800" b="1" baseline="30000" dirty="0" smtClean="0">
                <a:latin typeface="Tahoma" panose="020B0604030504040204" pitchFamily="34" charset="0"/>
                <a:cs typeface="Tahoma" panose="020B0604030504040204" pitchFamily="34" charset="0"/>
              </a:rPr>
              <a:t>nd</a:t>
            </a:r>
            <a:r>
              <a:rPr lang="en-GB" altLang="it-IT" sz="1800" b="1" dirty="0" smtClean="0">
                <a:latin typeface="Tahoma" panose="020B0604030504040204" pitchFamily="34" charset="0"/>
                <a:cs typeface="Tahoma" panose="020B0604030504040204" pitchFamily="34" charset="0"/>
              </a:rPr>
              <a:t> – 3</a:t>
            </a:r>
            <a:r>
              <a:rPr lang="en-GB" altLang="it-IT" sz="1800" b="1" baseline="30000" dirty="0" smtClean="0">
                <a:latin typeface="Tahoma" panose="020B0604030504040204" pitchFamily="34" charset="0"/>
                <a:cs typeface="Tahoma" panose="020B0604030504040204" pitchFamily="34" charset="0"/>
              </a:rPr>
              <a:t>rd</a:t>
            </a:r>
            <a:r>
              <a:rPr lang="en-GB" altLang="it-IT" sz="1800" b="1" dirty="0" smtClean="0">
                <a:latin typeface="Tahoma" panose="020B0604030504040204" pitchFamily="34" charset="0"/>
                <a:cs typeface="Tahoma" panose="020B0604030504040204" pitchFamily="34" charset="0"/>
              </a:rPr>
              <a:t> level structures</a:t>
            </a:r>
          </a:p>
          <a:p>
            <a:pPr marL="0" indent="0">
              <a:lnSpc>
                <a:spcPts val="2600"/>
              </a:lnSpc>
              <a:spcBef>
                <a:spcPct val="0"/>
              </a:spcBef>
              <a:buFontTx/>
              <a:buNone/>
            </a:pPr>
            <a:r>
              <a:rPr lang="en-GB" altLang="it-IT" sz="1800" dirty="0" smtClean="0">
                <a:latin typeface="Tahoma" panose="020B0604030504040204" pitchFamily="34" charset="0"/>
                <a:cs typeface="Tahoma" panose="020B0604030504040204" pitchFamily="34" charset="0"/>
              </a:rPr>
              <a:t>Adequate instrumentation                                                                                             -  X-ray support                                                                                                     -  EUS support                                                                                                           -  CO 2 availability                                                                                      -  devices specific for procedures </a:t>
            </a:r>
          </a:p>
          <a:p>
            <a:pPr marL="0" indent="0">
              <a:lnSpc>
                <a:spcPts val="2600"/>
              </a:lnSpc>
              <a:spcBef>
                <a:spcPct val="0"/>
              </a:spcBef>
              <a:buNone/>
            </a:pPr>
            <a:r>
              <a:rPr lang="en-GB" sz="1800" dirty="0">
                <a:latin typeface="Tahoma" pitchFamily="34" charset="0"/>
                <a:cs typeface="Tahoma" pitchFamily="34" charset="0"/>
              </a:rPr>
              <a:t>Anaesthesiologist assistance                                                                               - deep sedation                                                      - general </a:t>
            </a:r>
            <a:r>
              <a:rPr lang="en-GB" sz="1800" dirty="0" smtClean="0">
                <a:latin typeface="Tahoma" pitchFamily="34" charset="0"/>
                <a:cs typeface="Tahoma" pitchFamily="34" charset="0"/>
              </a:rPr>
              <a:t>anaesthesia</a:t>
            </a:r>
          </a:p>
          <a:p>
            <a:pPr marL="0" indent="0">
              <a:lnSpc>
                <a:spcPts val="2600"/>
              </a:lnSpc>
              <a:spcBef>
                <a:spcPct val="0"/>
              </a:spcBef>
              <a:buNone/>
            </a:pPr>
            <a:r>
              <a:rPr lang="en-GB" sz="1800" dirty="0" smtClean="0">
                <a:latin typeface="Tahoma" pitchFamily="34" charset="0"/>
                <a:cs typeface="Tahoma" pitchFamily="34" charset="0"/>
              </a:rPr>
              <a:t>Adequate nurse assistance</a:t>
            </a:r>
            <a:endParaRPr lang="en-GB" altLang="it-IT" sz="1800" dirty="0" smtClean="0">
              <a:latin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960150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Immagin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594"/>
          <a:stretch>
            <a:fillRect/>
          </a:stretch>
        </p:blipFill>
        <p:spPr bwMode="auto">
          <a:xfrm>
            <a:off x="0" y="859631"/>
            <a:ext cx="9144000" cy="89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/>
          <p:cNvSpPr/>
          <p:nvPr/>
        </p:nvSpPr>
        <p:spPr>
          <a:xfrm>
            <a:off x="2286000" y="1997839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it-IT" dirty="0"/>
          </a:p>
        </p:txBody>
      </p:sp>
      <p:pic>
        <p:nvPicPr>
          <p:cNvPr id="9" name="Segnaposto contenuto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61959" y="44624"/>
            <a:ext cx="6350401" cy="2943821"/>
          </a:xfrm>
          <a:prstGeom prst="rect">
            <a:avLst/>
          </a:prstGeom>
        </p:spPr>
      </p:pic>
      <p:sp>
        <p:nvSpPr>
          <p:cNvPr id="11" name="CasellaDiTesto 10"/>
          <p:cNvSpPr txBox="1"/>
          <p:nvPr/>
        </p:nvSpPr>
        <p:spPr>
          <a:xfrm>
            <a:off x="3419872" y="1475492"/>
            <a:ext cx="396044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Endoscopy 2018; 50: 1186–1204</a:t>
            </a:r>
          </a:p>
        </p:txBody>
      </p:sp>
      <p:pic>
        <p:nvPicPr>
          <p:cNvPr id="7" name="Segnaposto contenuto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7505" y="1866933"/>
            <a:ext cx="8856984" cy="4916456"/>
          </a:xfrm>
          <a:prstGeom prst="rect">
            <a:avLst/>
          </a:prstGeom>
          <a:ln w="5715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2240881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Immagin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594"/>
          <a:stretch>
            <a:fillRect/>
          </a:stretch>
        </p:blipFill>
        <p:spPr bwMode="auto">
          <a:xfrm>
            <a:off x="0" y="859631"/>
            <a:ext cx="9144000" cy="89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/>
          <p:cNvSpPr/>
          <p:nvPr/>
        </p:nvSpPr>
        <p:spPr>
          <a:xfrm>
            <a:off x="2286000" y="1997839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it-IT" dirty="0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3608" y="44624"/>
            <a:ext cx="7272808" cy="4050270"/>
          </a:xfrm>
          <a:prstGeom prst="rect">
            <a:avLst/>
          </a:prstGeom>
        </p:spPr>
      </p:pic>
      <p:sp>
        <p:nvSpPr>
          <p:cNvPr id="3" name="Rettangolo 2"/>
          <p:cNvSpPr/>
          <p:nvPr/>
        </p:nvSpPr>
        <p:spPr>
          <a:xfrm>
            <a:off x="4427984" y="3410584"/>
            <a:ext cx="504056" cy="68431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Rettangolo 3"/>
          <p:cNvSpPr/>
          <p:nvPr/>
        </p:nvSpPr>
        <p:spPr>
          <a:xfrm>
            <a:off x="1331640" y="3140968"/>
            <a:ext cx="6696744" cy="95392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1" name="Immagine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1777" y="3140968"/>
            <a:ext cx="4128459" cy="3096344"/>
          </a:xfrm>
          <a:prstGeom prst="rect">
            <a:avLst/>
          </a:prstGeom>
        </p:spPr>
      </p:pic>
      <p:pic>
        <p:nvPicPr>
          <p:cNvPr id="12" name="Immagine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4496123" y="2788437"/>
            <a:ext cx="4400226" cy="3528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24196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Immagin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594"/>
          <a:stretch>
            <a:fillRect/>
          </a:stretch>
        </p:blipFill>
        <p:spPr bwMode="auto">
          <a:xfrm>
            <a:off x="0" y="859631"/>
            <a:ext cx="9144000" cy="89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/>
          <p:cNvSpPr/>
          <p:nvPr/>
        </p:nvSpPr>
        <p:spPr>
          <a:xfrm>
            <a:off x="2286000" y="1997839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it-IT" dirty="0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43608" y="44624"/>
            <a:ext cx="7272808" cy="4050270"/>
          </a:xfrm>
          <a:prstGeom prst="rect">
            <a:avLst/>
          </a:prstGeom>
        </p:spPr>
      </p:pic>
      <p:sp>
        <p:nvSpPr>
          <p:cNvPr id="7" name="CasellaDiTesto 6"/>
          <p:cNvSpPr txBox="1"/>
          <p:nvPr/>
        </p:nvSpPr>
        <p:spPr>
          <a:xfrm>
            <a:off x="3635896" y="2339588"/>
            <a:ext cx="35283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Endoscopy 2018; 50: 1205–1234</a:t>
            </a:r>
          </a:p>
        </p:txBody>
      </p:sp>
      <p:sp>
        <p:nvSpPr>
          <p:cNvPr id="8" name="CasellaDiTesto 7"/>
          <p:cNvSpPr txBox="1"/>
          <p:nvPr/>
        </p:nvSpPr>
        <p:spPr>
          <a:xfrm>
            <a:off x="467544" y="2852936"/>
            <a:ext cx="8280920" cy="3785652"/>
          </a:xfrm>
          <a:prstGeom prst="rect">
            <a:avLst/>
          </a:prstGeom>
          <a:solidFill>
            <a:schemeClr val="bg1"/>
          </a:solidFill>
          <a:ln w="57150"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documentation of the reprocessing procedure </a:t>
            </a:r>
            <a:r>
              <a:rPr lang="en-US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should </a:t>
            </a:r>
            <a:r>
              <a:rPr lang="it-IT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include:</a:t>
            </a:r>
          </a:p>
          <a:p>
            <a:endParaRPr lang="it-IT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▪ The patient on whom the endoscope was last used;</a:t>
            </a:r>
          </a:p>
          <a:p>
            <a:r>
              <a:rPr lang="it-IT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▪ The </a:t>
            </a:r>
            <a:r>
              <a:rPr lang="it-IT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endoscope</a:t>
            </a:r>
            <a:r>
              <a:rPr lang="it-IT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it-IT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identification</a:t>
            </a:r>
            <a:r>
              <a:rPr lang="it-IT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;</a:t>
            </a:r>
          </a:p>
          <a:p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▪ The whole reprocessing cycle including all manual </a:t>
            </a:r>
            <a:r>
              <a:rPr lang="en-US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cleaning steps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and </a:t>
            </a:r>
            <a:r>
              <a:rPr lang="en-US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</a:t>
            </a:r>
          </a:p>
          <a:p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identification 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 the EWD/ADD and storage </a:t>
            </a:r>
            <a:r>
              <a:rPr lang="en-US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cabinet </a:t>
            </a:r>
            <a:r>
              <a:rPr lang="it-IT" sz="2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used</a:t>
            </a:r>
            <a:r>
              <a:rPr lang="it-IT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;</a:t>
            </a:r>
            <a:endParaRPr lang="it-IT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▪ The time-frame for reprocessing and </a:t>
            </a:r>
            <a:r>
              <a:rPr lang="en-US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storage; </a:t>
            </a:r>
            <a:endParaRPr lang="it-IT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▪ Identification of the staff member involved in </a:t>
            </a:r>
            <a:r>
              <a:rPr lang="en-US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reprocessing </a:t>
            </a:r>
            <a:r>
              <a:rPr lang="it-IT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of </a:t>
            </a:r>
            <a:r>
              <a:rPr lang="it-IT" sz="20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that</a:t>
            </a:r>
            <a:r>
              <a:rPr lang="it-IT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it-IT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</a:t>
            </a:r>
          </a:p>
          <a:p>
            <a:r>
              <a:rPr lang="it-IT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it-IT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it-IT" sz="2000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endoscope</a:t>
            </a:r>
            <a:r>
              <a:rPr lang="it-IT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;</a:t>
            </a:r>
          </a:p>
          <a:p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▪ Identification of the staff who check the correct </a:t>
            </a:r>
            <a:r>
              <a:rPr lang="en-US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performance of 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the </a:t>
            </a:r>
            <a:endParaRPr lang="en-US" sz="2000" dirty="0" smtClean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reprocessing 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cycle and release the endoscope </a:t>
            </a:r>
            <a:r>
              <a:rPr lang="en-US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for use 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on the next </a:t>
            </a:r>
            <a:r>
              <a:rPr lang="en-US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patient</a:t>
            </a:r>
            <a:r>
              <a:rPr lang="en-US" sz="20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</a:t>
            </a:r>
            <a:endParaRPr lang="it-IT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3046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Immagin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594"/>
          <a:stretch>
            <a:fillRect/>
          </a:stretch>
        </p:blipFill>
        <p:spPr bwMode="auto">
          <a:xfrm>
            <a:off x="0" y="859631"/>
            <a:ext cx="9144000" cy="89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/>
          <p:cNvSpPr/>
          <p:nvPr/>
        </p:nvSpPr>
        <p:spPr>
          <a:xfrm>
            <a:off x="2286000" y="1997839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it-IT" dirty="0"/>
          </a:p>
        </p:txBody>
      </p:sp>
      <p:sp>
        <p:nvSpPr>
          <p:cNvPr id="7" name="CasellaDiTesto 6"/>
          <p:cNvSpPr txBox="1"/>
          <p:nvPr/>
        </p:nvSpPr>
        <p:spPr>
          <a:xfrm>
            <a:off x="3635896" y="2339588"/>
            <a:ext cx="352839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Endoscopy 2018; 50: 1205–1234</a:t>
            </a:r>
          </a:p>
        </p:txBody>
      </p:sp>
      <p:pic>
        <p:nvPicPr>
          <p:cNvPr id="10" name="Immagin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03648" y="116632"/>
            <a:ext cx="6408712" cy="6696744"/>
          </a:xfrm>
          <a:prstGeom prst="rect">
            <a:avLst/>
          </a:prstGeom>
          <a:ln w="57150">
            <a:solidFill>
              <a:srgbClr val="FF0000"/>
            </a:solidFill>
          </a:ln>
        </p:spPr>
      </p:pic>
    </p:spTree>
    <p:extLst>
      <p:ext uri="{BB962C8B-B14F-4D97-AF65-F5344CB8AC3E}">
        <p14:creationId xmlns:p14="http://schemas.microsoft.com/office/powerpoint/2010/main" val="2803612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Immagin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594"/>
          <a:stretch>
            <a:fillRect/>
          </a:stretch>
        </p:blipFill>
        <p:spPr bwMode="auto">
          <a:xfrm>
            <a:off x="0" y="859631"/>
            <a:ext cx="9144000" cy="89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/>
          <p:cNvSpPr/>
          <p:nvPr/>
        </p:nvSpPr>
        <p:spPr>
          <a:xfrm>
            <a:off x="2286000" y="1997839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it-IT" dirty="0"/>
          </a:p>
        </p:txBody>
      </p:sp>
      <p:sp>
        <p:nvSpPr>
          <p:cNvPr id="6" name="Rettangolo 5"/>
          <p:cNvSpPr/>
          <p:nvPr/>
        </p:nvSpPr>
        <p:spPr>
          <a:xfrm>
            <a:off x="0" y="1916832"/>
            <a:ext cx="9036496" cy="3744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200"/>
              </a:lnSpc>
            </a:pPr>
            <a:r>
              <a:rPr lang="en-US" sz="24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How to prevent and manage complications of endoscopy ?</a:t>
            </a:r>
            <a:endParaRPr lang="it-IT" sz="2400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8" name="Rettangolo 7"/>
          <p:cNvSpPr/>
          <p:nvPr/>
        </p:nvSpPr>
        <p:spPr>
          <a:xfrm>
            <a:off x="35496" y="2636912"/>
            <a:ext cx="9036496" cy="3744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200"/>
              </a:lnSpc>
            </a:pPr>
            <a:r>
              <a:rPr lang="en-US" sz="24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Please, don’t forget </a:t>
            </a:r>
            <a:endParaRPr lang="it-IT" sz="2400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9" name="Rettangolo 8"/>
          <p:cNvSpPr/>
          <p:nvPr/>
        </p:nvSpPr>
        <p:spPr>
          <a:xfrm>
            <a:off x="2699792" y="3284984"/>
            <a:ext cx="3744416" cy="2067233"/>
          </a:xfrm>
          <a:prstGeom prst="rect">
            <a:avLst/>
          </a:prstGeom>
          <a:ln w="5715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marL="285750" indent="-285750">
              <a:lnSpc>
                <a:spcPts val="2200"/>
              </a:lnSpc>
              <a:buFontTx/>
              <a:buChar char="-"/>
            </a:pPr>
            <a:endParaRPr lang="en-US" sz="2000" b="1" dirty="0" smtClean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lnSpc>
                <a:spcPts val="2200"/>
              </a:lnSpc>
              <a:buFontTx/>
              <a:buChar char="-"/>
            </a:pPr>
            <a:r>
              <a:rPr lang="en-US" sz="2000" b="1" dirty="0" err="1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</a:t>
            </a:r>
            <a:r>
              <a:rPr lang="en-US" sz="2000" b="1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ppropiateness</a:t>
            </a:r>
            <a:endParaRPr lang="en-US" sz="2000" b="1" dirty="0" smtClean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>
              <a:lnSpc>
                <a:spcPts val="2200"/>
              </a:lnSpc>
            </a:pPr>
            <a:endParaRPr lang="en-US" sz="2000" b="1" dirty="0" smtClean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lnSpc>
                <a:spcPts val="2200"/>
              </a:lnSpc>
              <a:buFontTx/>
              <a:buChar char="-"/>
            </a:pPr>
            <a:r>
              <a:rPr lang="en-US" sz="2000" b="1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adherence to guidelines</a:t>
            </a:r>
          </a:p>
          <a:p>
            <a:pPr marL="285750" indent="-285750">
              <a:lnSpc>
                <a:spcPts val="2200"/>
              </a:lnSpc>
              <a:buFontTx/>
              <a:buChar char="-"/>
            </a:pPr>
            <a:endParaRPr lang="en-US" sz="2000" b="1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lnSpc>
                <a:spcPts val="2200"/>
              </a:lnSpc>
              <a:buFontTx/>
              <a:buChar char="-"/>
            </a:pPr>
            <a:r>
              <a:rPr lang="en-US" sz="2000" b="1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patient information</a:t>
            </a:r>
          </a:p>
          <a:p>
            <a:pPr>
              <a:lnSpc>
                <a:spcPts val="2200"/>
              </a:lnSpc>
            </a:pPr>
            <a:endParaRPr lang="en-US" sz="2000" b="1" dirty="0" smtClean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1941187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Immagin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594"/>
          <a:stretch>
            <a:fillRect/>
          </a:stretch>
        </p:blipFill>
        <p:spPr bwMode="auto">
          <a:xfrm>
            <a:off x="0" y="260648"/>
            <a:ext cx="9144000" cy="89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04" y="1695475"/>
            <a:ext cx="9067800" cy="4541837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ttangolo 6"/>
          <p:cNvSpPr/>
          <p:nvPr/>
        </p:nvSpPr>
        <p:spPr>
          <a:xfrm>
            <a:off x="584200" y="1196752"/>
            <a:ext cx="7981950" cy="420687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en-US" sz="2133" dirty="0">
                <a:latin typeface="Tahoma" pitchFamily="34" charset="0"/>
                <a:ea typeface="Tahoma" pitchFamily="34" charset="0"/>
                <a:cs typeface="Tahoma" pitchFamily="34" charset="0"/>
              </a:rPr>
              <a:t>Esophageal POEM outcomes: efficacy</a:t>
            </a:r>
            <a:endParaRPr lang="it-IT" sz="2133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9" name="CasellaDiTesto 8"/>
          <p:cNvSpPr txBox="1"/>
          <p:nvPr/>
        </p:nvSpPr>
        <p:spPr>
          <a:xfrm>
            <a:off x="426541" y="6127576"/>
            <a:ext cx="7889875" cy="685800"/>
          </a:xfrm>
          <a:prstGeom prst="rect">
            <a:avLst/>
          </a:prstGeom>
        </p:spPr>
        <p:txBody>
          <a:bodyPr lIns="81280" tIns="40640" rIns="81280" bIns="40640" anchor="ctr"/>
          <a:lstStyle/>
          <a:p>
            <a:pPr algn="ctr" eaLnBrk="1" hangingPunct="1">
              <a:defRPr/>
            </a:pPr>
            <a:r>
              <a:rPr lang="it-IT" sz="14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Talukdar</a:t>
            </a:r>
            <a:r>
              <a:rPr lang="it-IT" sz="1400" dirty="0">
                <a:latin typeface="Tahoma" pitchFamily="34" charset="0"/>
                <a:ea typeface="Tahoma" pitchFamily="34" charset="0"/>
                <a:cs typeface="Tahoma" pitchFamily="34" charset="0"/>
              </a:rPr>
              <a:t> R, Inoue H, </a:t>
            </a:r>
            <a:r>
              <a:rPr lang="it-IT" sz="14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Reddy</a:t>
            </a:r>
            <a:r>
              <a:rPr lang="it-IT" sz="1400" dirty="0">
                <a:latin typeface="Tahoma" pitchFamily="34" charset="0"/>
                <a:ea typeface="Tahoma" pitchFamily="34" charset="0"/>
                <a:cs typeface="Tahoma" pitchFamily="34" charset="0"/>
              </a:rPr>
              <a:t> N.  </a:t>
            </a:r>
            <a:r>
              <a:rPr lang="it-IT" sz="14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Surg</a:t>
            </a:r>
            <a:r>
              <a:rPr lang="it-IT" sz="1400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it-IT" sz="1400" dirty="0" err="1">
                <a:latin typeface="Tahoma" pitchFamily="34" charset="0"/>
                <a:ea typeface="Tahoma" pitchFamily="34" charset="0"/>
                <a:cs typeface="Tahoma" pitchFamily="34" charset="0"/>
              </a:rPr>
              <a:t>Endosc</a:t>
            </a:r>
            <a:r>
              <a:rPr lang="it-IT" sz="1400" dirty="0">
                <a:latin typeface="Tahoma" pitchFamily="34" charset="0"/>
                <a:ea typeface="Tahoma" pitchFamily="34" charset="0"/>
                <a:cs typeface="Tahoma" pitchFamily="34" charset="0"/>
              </a:rPr>
              <a:t> 2014</a:t>
            </a:r>
            <a:endParaRPr lang="it-IT" sz="1400" dirty="0">
              <a:solidFill>
                <a:prstClr val="black"/>
              </a:solidFill>
              <a:latin typeface="Tahoma" pitchFamily="34" charset="0"/>
              <a:ea typeface="Tahoma" pitchFamily="34" charset="0"/>
              <a:cs typeface="Tahoma" pitchFamily="34" charset="0"/>
              <a:sym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686890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Immagin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594"/>
          <a:stretch>
            <a:fillRect/>
          </a:stretch>
        </p:blipFill>
        <p:spPr bwMode="auto">
          <a:xfrm>
            <a:off x="0" y="404664"/>
            <a:ext cx="9144000" cy="89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4885" y="1882676"/>
            <a:ext cx="7929563" cy="4138612"/>
          </a:xfrm>
          <a:prstGeom prst="rect">
            <a:avLst/>
          </a:prstGeom>
          <a:noFill/>
          <a:ln w="5715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itolo 1"/>
          <p:cNvSpPr txBox="1">
            <a:spLocks/>
          </p:cNvSpPr>
          <p:nvPr/>
        </p:nvSpPr>
        <p:spPr>
          <a:xfrm>
            <a:off x="539552" y="1180232"/>
            <a:ext cx="7931150" cy="736600"/>
          </a:xfrm>
          <a:prstGeom prst="rect">
            <a:avLst/>
          </a:prstGeom>
          <a:solidFill>
            <a:schemeClr val="bg1"/>
          </a:solidFill>
        </p:spPr>
        <p:txBody>
          <a:bodyPr lIns="81280" tIns="40640" rIns="81280" bIns="40640" anchor="ctr"/>
          <a:lstStyle/>
          <a:p>
            <a:pPr algn="ctr" defTabSz="812810">
              <a:defRPr/>
            </a:pPr>
            <a:r>
              <a:rPr lang="it-IT" sz="1778" dirty="0">
                <a:latin typeface="Tahoma" pitchFamily="34" charset="0"/>
                <a:ea typeface="Tahoma" pitchFamily="34" charset="0"/>
                <a:cs typeface="Tahoma" pitchFamily="34" charset="0"/>
              </a:rPr>
              <a:t>Operative </a:t>
            </a:r>
            <a:r>
              <a:rPr lang="it-IT" sz="1778" dirty="0" err="1">
                <a:latin typeface="Tahoma" pitchFamily="34" charset="0"/>
                <a:ea typeface="Tahoma" pitchFamily="34" charset="0"/>
                <a:cs typeface="Tahoma" pitchFamily="34" charset="0"/>
              </a:rPr>
              <a:t>time</a:t>
            </a:r>
            <a:r>
              <a:rPr lang="it-IT" sz="1778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en-US" sz="1778" dirty="0">
                <a:latin typeface="Tahoma" pitchFamily="34" charset="0"/>
                <a:ea typeface="Tahoma" pitchFamily="34" charset="0"/>
                <a:cs typeface="Tahoma" pitchFamily="34" charset="0"/>
              </a:rPr>
              <a:t>of esophageal POEM vs </a:t>
            </a:r>
            <a:r>
              <a:rPr lang="it-IT" sz="1778" dirty="0" err="1">
                <a:latin typeface="Tahoma" pitchFamily="34" charset="0"/>
                <a:ea typeface="Tahoma" pitchFamily="34" charset="0"/>
                <a:cs typeface="Tahoma" pitchFamily="34" charset="0"/>
              </a:rPr>
              <a:t>Laparoscopic</a:t>
            </a:r>
            <a:r>
              <a:rPr lang="it-IT" sz="1778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it-IT" sz="1778" dirty="0" err="1">
                <a:latin typeface="Tahoma" pitchFamily="34" charset="0"/>
                <a:ea typeface="Tahoma" pitchFamily="34" charset="0"/>
                <a:cs typeface="Tahoma" pitchFamily="34" charset="0"/>
              </a:rPr>
              <a:t>Heller</a:t>
            </a:r>
            <a:r>
              <a:rPr lang="it-IT" sz="1778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it-IT" sz="1778" dirty="0" err="1">
                <a:latin typeface="Tahoma" pitchFamily="34" charset="0"/>
                <a:ea typeface="Tahoma" pitchFamily="34" charset="0"/>
                <a:cs typeface="Tahoma" pitchFamily="34" charset="0"/>
              </a:rPr>
              <a:t>Myotomy</a:t>
            </a:r>
            <a:r>
              <a:rPr lang="it-IT" sz="1778" dirty="0">
                <a:latin typeface="Tahoma" pitchFamily="34" charset="0"/>
                <a:ea typeface="Tahoma" pitchFamily="34" charset="0"/>
                <a:cs typeface="Tahoma" pitchFamily="34" charset="0"/>
              </a:rPr>
              <a:t> (LHM) for </a:t>
            </a:r>
            <a:r>
              <a:rPr lang="it-IT" sz="1778" dirty="0" err="1">
                <a:latin typeface="Tahoma" pitchFamily="34" charset="0"/>
                <a:ea typeface="Tahoma" pitchFamily="34" charset="0"/>
                <a:cs typeface="Tahoma" pitchFamily="34" charset="0"/>
              </a:rPr>
              <a:t>Achalasia</a:t>
            </a:r>
            <a:r>
              <a:rPr lang="it-IT" sz="1778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it-IT" sz="1778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: Meta-</a:t>
            </a:r>
            <a:r>
              <a:rPr lang="it-IT" sz="1778" dirty="0" err="1" smtClean="0">
                <a:latin typeface="Tahoma" pitchFamily="34" charset="0"/>
                <a:ea typeface="Tahoma" pitchFamily="34" charset="0"/>
                <a:cs typeface="Tahoma" pitchFamily="34" charset="0"/>
              </a:rPr>
              <a:t>analysis</a:t>
            </a:r>
            <a:r>
              <a:rPr lang="it-IT" sz="1778" dirty="0" smtClean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endParaRPr lang="it-IT" sz="1778" dirty="0">
              <a:latin typeface="Tahoma" pitchFamily="34" charset="0"/>
              <a:ea typeface="Tahoma" pitchFamily="34" charset="0"/>
              <a:cs typeface="Tahoma" pitchFamily="34" charset="0"/>
            </a:endParaRPr>
          </a:p>
        </p:txBody>
      </p:sp>
      <p:sp>
        <p:nvSpPr>
          <p:cNvPr id="8" name="Rettangolo 7"/>
          <p:cNvSpPr/>
          <p:nvPr/>
        </p:nvSpPr>
        <p:spPr>
          <a:xfrm>
            <a:off x="1879600" y="6093296"/>
            <a:ext cx="5213350" cy="311150"/>
          </a:xfrm>
          <a:prstGeom prst="rect">
            <a:avLst/>
          </a:prstGeom>
          <a:solidFill>
            <a:schemeClr val="bg1"/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it-IT" sz="1422" dirty="0" err="1">
                <a:latin typeface="Tahoma" pitchFamily="34" charset="0"/>
                <a:ea typeface="Tahoma" pitchFamily="34" charset="0"/>
                <a:cs typeface="Tahoma" pitchFamily="34" charset="0"/>
              </a:rPr>
              <a:t>Awaiz</a:t>
            </a:r>
            <a:r>
              <a:rPr lang="it-IT" sz="1422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it-IT" sz="1422" dirty="0" err="1">
                <a:latin typeface="Tahoma" pitchFamily="34" charset="0"/>
                <a:ea typeface="Tahoma" pitchFamily="34" charset="0"/>
                <a:cs typeface="Tahoma" pitchFamily="34" charset="0"/>
              </a:rPr>
              <a:t>et</a:t>
            </a:r>
            <a:r>
              <a:rPr lang="it-IT" sz="1422" dirty="0">
                <a:latin typeface="Tahoma" pitchFamily="34" charset="0"/>
                <a:ea typeface="Tahoma" pitchFamily="34" charset="0"/>
                <a:cs typeface="Tahoma" pitchFamily="34" charset="0"/>
              </a:rPr>
              <a:t> al. </a:t>
            </a:r>
            <a:r>
              <a:rPr lang="it-IT" sz="1422" dirty="0" err="1">
                <a:latin typeface="Tahoma" pitchFamily="34" charset="0"/>
                <a:ea typeface="Tahoma" pitchFamily="34" charset="0"/>
                <a:cs typeface="Tahoma" pitchFamily="34" charset="0"/>
              </a:rPr>
              <a:t>Surg</a:t>
            </a:r>
            <a:r>
              <a:rPr lang="it-IT" sz="1422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it-IT" sz="1422" dirty="0" err="1">
                <a:latin typeface="Tahoma" pitchFamily="34" charset="0"/>
                <a:ea typeface="Tahoma" pitchFamily="34" charset="0"/>
                <a:cs typeface="Tahoma" pitchFamily="34" charset="0"/>
              </a:rPr>
              <a:t>Laparosc</a:t>
            </a:r>
            <a:r>
              <a:rPr lang="it-IT" sz="1422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it-IT" sz="1422" dirty="0" err="1">
                <a:latin typeface="Tahoma" pitchFamily="34" charset="0"/>
                <a:ea typeface="Tahoma" pitchFamily="34" charset="0"/>
                <a:cs typeface="Tahoma" pitchFamily="34" charset="0"/>
              </a:rPr>
              <a:t>Endosc</a:t>
            </a:r>
            <a:r>
              <a:rPr lang="it-IT" sz="1422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it-IT" sz="1422" dirty="0" err="1">
                <a:latin typeface="Tahoma" pitchFamily="34" charset="0"/>
                <a:ea typeface="Tahoma" pitchFamily="34" charset="0"/>
                <a:cs typeface="Tahoma" pitchFamily="34" charset="0"/>
              </a:rPr>
              <a:t>Percutan</a:t>
            </a:r>
            <a:r>
              <a:rPr lang="it-IT" sz="1422" dirty="0">
                <a:latin typeface="Tahoma" pitchFamily="34" charset="0"/>
                <a:ea typeface="Tahoma" pitchFamily="34" charset="0"/>
                <a:cs typeface="Tahoma" pitchFamily="34" charset="0"/>
              </a:rPr>
              <a:t> </a:t>
            </a:r>
            <a:r>
              <a:rPr lang="it-IT" sz="1422" dirty="0" err="1">
                <a:latin typeface="Tahoma" pitchFamily="34" charset="0"/>
                <a:ea typeface="Tahoma" pitchFamily="34" charset="0"/>
                <a:cs typeface="Tahoma" pitchFamily="34" charset="0"/>
              </a:rPr>
              <a:t>Tech</a:t>
            </a:r>
            <a:r>
              <a:rPr lang="it-IT" sz="1422" dirty="0">
                <a:latin typeface="Tahoma" pitchFamily="34" charset="0"/>
                <a:ea typeface="Tahoma" pitchFamily="34" charset="0"/>
                <a:cs typeface="Tahoma" pitchFamily="34" charset="0"/>
              </a:rPr>
              <a:t>  2017</a:t>
            </a:r>
          </a:p>
        </p:txBody>
      </p:sp>
    </p:spTree>
    <p:extLst>
      <p:ext uri="{BB962C8B-B14F-4D97-AF65-F5344CB8AC3E}">
        <p14:creationId xmlns:p14="http://schemas.microsoft.com/office/powerpoint/2010/main" val="1094875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Immagin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594"/>
          <a:stretch>
            <a:fillRect/>
          </a:stretch>
        </p:blipFill>
        <p:spPr bwMode="auto">
          <a:xfrm>
            <a:off x="0" y="373410"/>
            <a:ext cx="9144000" cy="89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" name="CasellaDiTesto 8"/>
          <p:cNvSpPr txBox="1">
            <a:spLocks noChangeArrowheads="1"/>
          </p:cNvSpPr>
          <p:nvPr/>
        </p:nvSpPr>
        <p:spPr bwMode="auto">
          <a:xfrm>
            <a:off x="871736" y="1916832"/>
            <a:ext cx="3124200" cy="2554287"/>
          </a:xfrm>
          <a:prstGeom prst="rect">
            <a:avLst/>
          </a:prstGeom>
          <a:solidFill>
            <a:schemeClr val="bg1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FF0000"/>
              </a:buClr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ts val="2400"/>
              </a:lnSpc>
              <a:spcBef>
                <a:spcPct val="0"/>
              </a:spcBef>
              <a:buClrTx/>
              <a:buFontTx/>
              <a:buNone/>
            </a:pPr>
            <a:r>
              <a:rPr lang="en-GB" altLang="it-IT" sz="1600" b="1" dirty="0">
                <a:latin typeface="Tahoma" panose="020B0604030504040204" pitchFamily="34" charset="0"/>
                <a:cs typeface="Tahoma" panose="020B0604030504040204" pitchFamily="34" charset="0"/>
              </a:rPr>
              <a:t>Space occupying devices</a:t>
            </a:r>
          </a:p>
          <a:p>
            <a:pPr eaLnBrk="1" hangingPunct="1">
              <a:lnSpc>
                <a:spcPts val="2400"/>
              </a:lnSpc>
              <a:spcBef>
                <a:spcPct val="0"/>
              </a:spcBef>
              <a:buClrTx/>
              <a:buFontTx/>
              <a:buNone/>
            </a:pPr>
            <a:r>
              <a:rPr lang="en-GB" altLang="it-IT" sz="1600" dirty="0">
                <a:latin typeface="Tahoma" panose="020B0604030504040204" pitchFamily="34" charset="0"/>
                <a:cs typeface="Tahoma" panose="020B0604030504040204" pitchFamily="34" charset="0"/>
              </a:rPr>
              <a:t>      Balloon:  </a:t>
            </a:r>
          </a:p>
          <a:p>
            <a:pPr eaLnBrk="1" hangingPunct="1">
              <a:lnSpc>
                <a:spcPts val="2400"/>
              </a:lnSpc>
              <a:spcBef>
                <a:spcPct val="0"/>
              </a:spcBef>
              <a:buClrTx/>
              <a:buFontTx/>
              <a:buNone/>
            </a:pPr>
            <a:r>
              <a:rPr lang="en-GB" altLang="it-IT" sz="1600" dirty="0">
                <a:latin typeface="Tahoma" panose="020B0604030504040204" pitchFamily="34" charset="0"/>
                <a:cs typeface="Tahoma" panose="020B0604030504040204" pitchFamily="34" charset="0"/>
              </a:rPr>
              <a:t>           - </a:t>
            </a:r>
            <a:r>
              <a:rPr lang="en-GB" altLang="it-IT" sz="1600" dirty="0" err="1">
                <a:latin typeface="Tahoma" panose="020B0604030504040204" pitchFamily="34" charset="0"/>
                <a:cs typeface="Tahoma" panose="020B0604030504040204" pitchFamily="34" charset="0"/>
              </a:rPr>
              <a:t>Orbera</a:t>
            </a:r>
            <a:r>
              <a:rPr lang="en-GB" altLang="it-IT" sz="1600" dirty="0"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eaLnBrk="1" hangingPunct="1">
              <a:lnSpc>
                <a:spcPts val="2400"/>
              </a:lnSpc>
              <a:spcBef>
                <a:spcPct val="0"/>
              </a:spcBef>
              <a:buClrTx/>
              <a:buFontTx/>
              <a:buNone/>
            </a:pPr>
            <a:r>
              <a:rPr lang="en-GB" altLang="it-IT" sz="1600" dirty="0">
                <a:latin typeface="Tahoma" panose="020B0604030504040204" pitchFamily="34" charset="0"/>
                <a:cs typeface="Tahoma" panose="020B0604030504040204" pitchFamily="34" charset="0"/>
              </a:rPr>
              <a:t>           - </a:t>
            </a:r>
            <a:r>
              <a:rPr lang="en-GB" altLang="it-IT" sz="1600" dirty="0" err="1">
                <a:latin typeface="Tahoma" panose="020B0604030504040204" pitchFamily="34" charset="0"/>
                <a:cs typeface="Tahoma" panose="020B0604030504040204" pitchFamily="34" charset="0"/>
              </a:rPr>
              <a:t>Obalon</a:t>
            </a:r>
            <a:endParaRPr lang="en-GB" altLang="it-IT" sz="1600" dirty="0"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eaLnBrk="1" hangingPunct="1">
              <a:lnSpc>
                <a:spcPts val="2400"/>
              </a:lnSpc>
              <a:spcBef>
                <a:spcPct val="0"/>
              </a:spcBef>
              <a:buClrTx/>
              <a:buFontTx/>
              <a:buNone/>
            </a:pPr>
            <a:r>
              <a:rPr lang="en-GB" altLang="it-IT" sz="1600" dirty="0">
                <a:latin typeface="Tahoma" panose="020B0604030504040204" pitchFamily="34" charset="0"/>
                <a:cs typeface="Tahoma" panose="020B0604030504040204" pitchFamily="34" charset="0"/>
              </a:rPr>
              <a:t>           - Reshape balloon</a:t>
            </a:r>
          </a:p>
          <a:p>
            <a:pPr eaLnBrk="1" hangingPunct="1">
              <a:lnSpc>
                <a:spcPts val="2400"/>
              </a:lnSpc>
              <a:spcBef>
                <a:spcPct val="0"/>
              </a:spcBef>
              <a:buClrTx/>
              <a:buFontTx/>
              <a:buNone/>
            </a:pPr>
            <a:r>
              <a:rPr lang="en-GB" altLang="it-IT" sz="1600" dirty="0">
                <a:latin typeface="Tahoma" panose="020B0604030504040204" pitchFamily="34" charset="0"/>
                <a:cs typeface="Tahoma" panose="020B0604030504040204" pitchFamily="34" charset="0"/>
              </a:rPr>
              <a:t>           - </a:t>
            </a:r>
            <a:r>
              <a:rPr lang="en-GB" altLang="it-IT" sz="1600" dirty="0" err="1">
                <a:latin typeface="Tahoma" panose="020B0604030504040204" pitchFamily="34" charset="0"/>
                <a:cs typeface="Tahoma" panose="020B0604030504040204" pitchFamily="34" charset="0"/>
              </a:rPr>
              <a:t>Spatz</a:t>
            </a:r>
            <a:endParaRPr lang="en-GB" altLang="it-IT" sz="1600" dirty="0"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eaLnBrk="1" hangingPunct="1">
              <a:lnSpc>
                <a:spcPts val="2400"/>
              </a:lnSpc>
              <a:spcBef>
                <a:spcPct val="0"/>
              </a:spcBef>
              <a:buClrTx/>
              <a:buFontTx/>
              <a:buNone/>
            </a:pPr>
            <a:r>
              <a:rPr lang="en-GB" altLang="it-IT" sz="1600" dirty="0">
                <a:latin typeface="Tahoma" panose="020B0604030504040204" pitchFamily="34" charset="0"/>
                <a:cs typeface="Tahoma" panose="020B0604030504040204" pitchFamily="34" charset="0"/>
              </a:rPr>
              <a:t>      Non balloon:</a:t>
            </a:r>
          </a:p>
          <a:p>
            <a:pPr eaLnBrk="1" hangingPunct="1">
              <a:lnSpc>
                <a:spcPts val="2400"/>
              </a:lnSpc>
              <a:spcBef>
                <a:spcPct val="0"/>
              </a:spcBef>
              <a:buClrTx/>
              <a:buFontTx/>
              <a:buNone/>
            </a:pPr>
            <a:r>
              <a:rPr lang="en-GB" altLang="it-IT" sz="1600" dirty="0">
                <a:latin typeface="Tahoma" panose="020B0604030504040204" pitchFamily="34" charset="0"/>
                <a:cs typeface="Tahoma" panose="020B0604030504040204" pitchFamily="34" charset="0"/>
              </a:rPr>
              <a:t>            - Trans-pyloric shuttle</a:t>
            </a:r>
            <a:endParaRPr lang="it-IT" altLang="it-IT" sz="1600" dirty="0"/>
          </a:p>
        </p:txBody>
      </p:sp>
      <p:sp>
        <p:nvSpPr>
          <p:cNvPr id="7" name="CasellaDiTesto 8"/>
          <p:cNvSpPr txBox="1">
            <a:spLocks noChangeArrowheads="1"/>
          </p:cNvSpPr>
          <p:nvPr/>
        </p:nvSpPr>
        <p:spPr bwMode="auto">
          <a:xfrm>
            <a:off x="4578350" y="1916832"/>
            <a:ext cx="3522663" cy="2246313"/>
          </a:xfrm>
          <a:prstGeom prst="rect">
            <a:avLst/>
          </a:prstGeom>
          <a:solidFill>
            <a:schemeClr val="bg1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FF0000"/>
              </a:buClr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ts val="2400"/>
              </a:lnSpc>
              <a:spcBef>
                <a:spcPct val="0"/>
              </a:spcBef>
              <a:buClrTx/>
              <a:buFontTx/>
              <a:buNone/>
            </a:pPr>
            <a:r>
              <a:rPr lang="en-GB" altLang="it-IT" sz="1600" b="1" dirty="0">
                <a:latin typeface="Tahoma" panose="020B0604030504040204" pitchFamily="34" charset="0"/>
                <a:cs typeface="Tahoma" panose="020B0604030504040204" pitchFamily="34" charset="0"/>
              </a:rPr>
              <a:t>Gastric restriction</a:t>
            </a:r>
          </a:p>
          <a:p>
            <a:pPr eaLnBrk="1" hangingPunct="1">
              <a:lnSpc>
                <a:spcPts val="2400"/>
              </a:lnSpc>
              <a:spcBef>
                <a:spcPct val="0"/>
              </a:spcBef>
              <a:buClrTx/>
              <a:buFontTx/>
              <a:buNone/>
            </a:pPr>
            <a:r>
              <a:rPr lang="en-GB" altLang="it-IT" sz="1600" dirty="0">
                <a:latin typeface="Tahoma" panose="020B0604030504040204" pitchFamily="34" charset="0"/>
                <a:cs typeface="Tahoma" panose="020B0604030504040204" pitchFamily="34" charset="0"/>
              </a:rPr>
              <a:t>    Sleeve </a:t>
            </a:r>
            <a:r>
              <a:rPr lang="en-GB" altLang="it-IT" sz="1600" dirty="0" err="1">
                <a:latin typeface="Tahoma" panose="020B0604030504040204" pitchFamily="34" charset="0"/>
                <a:cs typeface="Tahoma" panose="020B0604030504040204" pitchFamily="34" charset="0"/>
              </a:rPr>
              <a:t>gastroplasty</a:t>
            </a:r>
            <a:endParaRPr lang="en-GB" altLang="it-IT" sz="1600" dirty="0"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eaLnBrk="1" hangingPunct="1">
              <a:lnSpc>
                <a:spcPts val="2400"/>
              </a:lnSpc>
              <a:spcBef>
                <a:spcPct val="0"/>
              </a:spcBef>
              <a:buClrTx/>
              <a:buFontTx/>
              <a:buNone/>
            </a:pPr>
            <a:r>
              <a:rPr lang="en-GB" altLang="it-IT" sz="1600" dirty="0">
                <a:latin typeface="Tahoma" panose="020B0604030504040204" pitchFamily="34" charset="0"/>
                <a:cs typeface="Tahoma" panose="020B0604030504040204" pitchFamily="34" charset="0"/>
              </a:rPr>
              <a:t>        - Apollo </a:t>
            </a:r>
            <a:r>
              <a:rPr lang="en-GB" altLang="it-IT" sz="1600" dirty="0" err="1">
                <a:latin typeface="Tahoma" panose="020B0604030504040204" pitchFamily="34" charset="0"/>
                <a:cs typeface="Tahoma" panose="020B0604030504040204" pitchFamily="34" charset="0"/>
              </a:rPr>
              <a:t>Overstich</a:t>
            </a:r>
            <a:endParaRPr lang="en-GB" altLang="it-IT" sz="1600" dirty="0"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eaLnBrk="1" hangingPunct="1">
              <a:lnSpc>
                <a:spcPts val="2400"/>
              </a:lnSpc>
              <a:spcBef>
                <a:spcPct val="0"/>
              </a:spcBef>
              <a:buClrTx/>
              <a:buFontTx/>
              <a:buNone/>
            </a:pPr>
            <a:r>
              <a:rPr lang="en-GB" altLang="it-IT" sz="1600" dirty="0">
                <a:latin typeface="Tahoma" panose="020B0604030504040204" pitchFamily="34" charset="0"/>
                <a:cs typeface="Tahoma" panose="020B0604030504040204" pitchFamily="34" charset="0"/>
              </a:rPr>
              <a:t>        - GERDX</a:t>
            </a:r>
          </a:p>
          <a:p>
            <a:pPr eaLnBrk="1" hangingPunct="1">
              <a:lnSpc>
                <a:spcPts val="2400"/>
              </a:lnSpc>
              <a:spcBef>
                <a:spcPct val="0"/>
              </a:spcBef>
              <a:buClrTx/>
              <a:buFontTx/>
              <a:buNone/>
            </a:pPr>
            <a:r>
              <a:rPr lang="en-GB" altLang="it-IT" sz="1600" dirty="0">
                <a:latin typeface="Tahoma" panose="020B0604030504040204" pitchFamily="34" charset="0"/>
                <a:cs typeface="Tahoma" panose="020B0604030504040204" pitchFamily="34" charset="0"/>
              </a:rPr>
              <a:t>        -  </a:t>
            </a:r>
            <a:r>
              <a:rPr lang="en-GB" altLang="it-IT" sz="1600" dirty="0" err="1">
                <a:latin typeface="Tahoma" panose="020B0604030504040204" pitchFamily="34" charset="0"/>
                <a:cs typeface="Tahoma" panose="020B0604030504040204" pitchFamily="34" charset="0"/>
              </a:rPr>
              <a:t>Endolumina</a:t>
            </a:r>
            <a:endParaRPr lang="en-GB" altLang="it-IT" sz="1600" dirty="0"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eaLnBrk="1" hangingPunct="1">
              <a:lnSpc>
                <a:spcPts val="2400"/>
              </a:lnSpc>
              <a:spcBef>
                <a:spcPct val="0"/>
              </a:spcBef>
              <a:buClrTx/>
              <a:buFontTx/>
              <a:buNone/>
            </a:pPr>
            <a:r>
              <a:rPr lang="en-GB" altLang="it-IT" sz="1600" dirty="0">
                <a:latin typeface="Tahoma" panose="020B0604030504040204" pitchFamily="34" charset="0"/>
                <a:cs typeface="Tahoma" panose="020B0604030504040204" pitchFamily="34" charset="0"/>
              </a:rPr>
              <a:t>        -  Primary obesity surgery  </a:t>
            </a:r>
          </a:p>
          <a:p>
            <a:pPr eaLnBrk="1" hangingPunct="1">
              <a:lnSpc>
                <a:spcPts val="2400"/>
              </a:lnSpc>
              <a:spcBef>
                <a:spcPct val="0"/>
              </a:spcBef>
              <a:buClrTx/>
              <a:buFontTx/>
              <a:buNone/>
            </a:pPr>
            <a:r>
              <a:rPr lang="en-GB" altLang="it-IT" sz="1600" dirty="0">
                <a:latin typeface="Tahoma" panose="020B0604030504040204" pitchFamily="34" charset="0"/>
                <a:cs typeface="Tahoma" panose="020B0604030504040204" pitchFamily="34" charset="0"/>
              </a:rPr>
              <a:t>           </a:t>
            </a:r>
            <a:r>
              <a:rPr lang="en-GB" altLang="it-IT" sz="1600" dirty="0" err="1">
                <a:latin typeface="Tahoma" panose="020B0604030504040204" pitchFamily="34" charset="0"/>
                <a:cs typeface="Tahoma" panose="020B0604030504040204" pitchFamily="34" charset="0"/>
              </a:rPr>
              <a:t>endoluminal</a:t>
            </a:r>
            <a:r>
              <a:rPr lang="en-GB" altLang="it-IT" sz="1600" dirty="0">
                <a:latin typeface="Tahoma" panose="020B0604030504040204" pitchFamily="34" charset="0"/>
                <a:cs typeface="Tahoma" panose="020B0604030504040204" pitchFamily="34" charset="0"/>
              </a:rPr>
              <a:t> (POSE)</a:t>
            </a:r>
            <a:endParaRPr lang="it-IT" altLang="it-IT" sz="1600" dirty="0"/>
          </a:p>
        </p:txBody>
      </p:sp>
      <p:sp>
        <p:nvSpPr>
          <p:cNvPr id="8" name="CasellaDiTesto 8"/>
          <p:cNvSpPr txBox="1">
            <a:spLocks noChangeArrowheads="1"/>
          </p:cNvSpPr>
          <p:nvPr/>
        </p:nvSpPr>
        <p:spPr bwMode="auto">
          <a:xfrm>
            <a:off x="4578350" y="4293096"/>
            <a:ext cx="3522663" cy="1630362"/>
          </a:xfrm>
          <a:prstGeom prst="rect">
            <a:avLst/>
          </a:prstGeom>
          <a:solidFill>
            <a:schemeClr val="bg1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FF0000"/>
              </a:buClr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ts val="2400"/>
              </a:lnSpc>
              <a:spcBef>
                <a:spcPct val="0"/>
              </a:spcBef>
              <a:buClrTx/>
              <a:buFontTx/>
              <a:buNone/>
            </a:pPr>
            <a:r>
              <a:rPr lang="en-GB" altLang="it-IT" sz="1600" b="1" dirty="0">
                <a:latin typeface="Tahoma" panose="020B0604030504040204" pitchFamily="34" charset="0"/>
                <a:cs typeface="Tahoma" panose="020B0604030504040204" pitchFamily="34" charset="0"/>
              </a:rPr>
              <a:t>Malabsorption</a:t>
            </a:r>
          </a:p>
          <a:p>
            <a:pPr eaLnBrk="1" hangingPunct="1">
              <a:lnSpc>
                <a:spcPts val="2400"/>
              </a:lnSpc>
              <a:spcBef>
                <a:spcPct val="0"/>
              </a:spcBef>
              <a:buClrTx/>
              <a:buFontTx/>
              <a:buNone/>
            </a:pPr>
            <a:r>
              <a:rPr lang="en-GB" altLang="it-IT" sz="1600" dirty="0">
                <a:latin typeface="Tahoma" panose="020B0604030504040204" pitchFamily="34" charset="0"/>
                <a:cs typeface="Tahoma" panose="020B0604030504040204" pitchFamily="34" charset="0"/>
              </a:rPr>
              <a:t>    Gastrointestinal by pass sleeve</a:t>
            </a:r>
          </a:p>
          <a:p>
            <a:pPr eaLnBrk="1" hangingPunct="1">
              <a:lnSpc>
                <a:spcPts val="2400"/>
              </a:lnSpc>
              <a:spcBef>
                <a:spcPct val="0"/>
              </a:spcBef>
              <a:buClrTx/>
              <a:buFontTx/>
              <a:buNone/>
            </a:pPr>
            <a:r>
              <a:rPr lang="en-GB" altLang="it-IT" sz="1600" dirty="0">
                <a:latin typeface="Tahoma" panose="020B0604030504040204" pitchFamily="34" charset="0"/>
                <a:cs typeface="Tahoma" panose="020B0604030504040204" pitchFamily="34" charset="0"/>
              </a:rPr>
              <a:t>       -  </a:t>
            </a:r>
            <a:r>
              <a:rPr lang="en-GB" altLang="it-IT" sz="1600" dirty="0" err="1">
                <a:latin typeface="Tahoma" panose="020B0604030504040204" pitchFamily="34" charset="0"/>
                <a:cs typeface="Tahoma" panose="020B0604030504040204" pitchFamily="34" charset="0"/>
              </a:rPr>
              <a:t>Endobarrier</a:t>
            </a:r>
            <a:endParaRPr lang="en-GB" altLang="it-IT" sz="1600" dirty="0">
              <a:latin typeface="Tahoma" panose="020B0604030504040204" pitchFamily="34" charset="0"/>
              <a:cs typeface="Tahoma" panose="020B0604030504040204" pitchFamily="34" charset="0"/>
            </a:endParaRPr>
          </a:p>
          <a:p>
            <a:pPr eaLnBrk="1" hangingPunct="1">
              <a:lnSpc>
                <a:spcPts val="2400"/>
              </a:lnSpc>
              <a:spcBef>
                <a:spcPct val="0"/>
              </a:spcBef>
              <a:buClrTx/>
              <a:buFontTx/>
              <a:buNone/>
            </a:pPr>
            <a:r>
              <a:rPr lang="en-GB" altLang="it-IT" sz="1600" dirty="0">
                <a:latin typeface="Tahoma" panose="020B0604030504040204" pitchFamily="34" charset="0"/>
                <a:cs typeface="Tahoma" panose="020B0604030504040204" pitchFamily="34" charset="0"/>
              </a:rPr>
              <a:t>     EUS-guided magnetic by pass</a:t>
            </a:r>
          </a:p>
          <a:p>
            <a:pPr eaLnBrk="1" hangingPunct="1">
              <a:lnSpc>
                <a:spcPts val="2400"/>
              </a:lnSpc>
              <a:spcBef>
                <a:spcPct val="0"/>
              </a:spcBef>
              <a:buClrTx/>
              <a:buFontTx/>
              <a:buNone/>
            </a:pPr>
            <a:r>
              <a:rPr lang="en-GB" altLang="it-IT" sz="1600" dirty="0">
                <a:latin typeface="Tahoma" panose="020B0604030504040204" pitchFamily="34" charset="0"/>
                <a:cs typeface="Tahoma" panose="020B0604030504040204" pitchFamily="34" charset="0"/>
              </a:rPr>
              <a:t>     Duodenal resurfacing</a:t>
            </a:r>
          </a:p>
        </p:txBody>
      </p:sp>
      <p:sp>
        <p:nvSpPr>
          <p:cNvPr id="9" name="CasellaDiTesto 8"/>
          <p:cNvSpPr txBox="1">
            <a:spLocks noChangeArrowheads="1"/>
          </p:cNvSpPr>
          <p:nvPr/>
        </p:nvSpPr>
        <p:spPr bwMode="auto">
          <a:xfrm>
            <a:off x="871736" y="4725144"/>
            <a:ext cx="3124200" cy="708025"/>
          </a:xfrm>
          <a:prstGeom prst="rect">
            <a:avLst/>
          </a:prstGeom>
          <a:solidFill>
            <a:schemeClr val="bg1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rgbClr val="FF0000"/>
              </a:buClr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eaLnBrk="1" hangingPunct="1">
              <a:lnSpc>
                <a:spcPts val="2400"/>
              </a:lnSpc>
              <a:spcBef>
                <a:spcPct val="0"/>
              </a:spcBef>
              <a:buClrTx/>
              <a:buFontTx/>
              <a:buNone/>
            </a:pPr>
            <a:r>
              <a:rPr lang="en-GB" altLang="it-IT" sz="1600" b="1">
                <a:latin typeface="Tahoma" panose="020B0604030504040204" pitchFamily="34" charset="0"/>
                <a:cs typeface="Tahoma" panose="020B0604030504040204" pitchFamily="34" charset="0"/>
              </a:rPr>
              <a:t>Aspiration</a:t>
            </a:r>
            <a:r>
              <a:rPr lang="en-GB" altLang="it-IT" sz="1600"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</a:p>
          <a:p>
            <a:pPr eaLnBrk="1" hangingPunct="1">
              <a:lnSpc>
                <a:spcPts val="2400"/>
              </a:lnSpc>
              <a:spcBef>
                <a:spcPct val="0"/>
              </a:spcBef>
              <a:buClrTx/>
              <a:buFontTx/>
              <a:buNone/>
            </a:pPr>
            <a:r>
              <a:rPr lang="en-GB" altLang="it-IT" sz="1600">
                <a:latin typeface="Tahoma" panose="020B0604030504040204" pitchFamily="34" charset="0"/>
                <a:cs typeface="Tahoma" panose="020B0604030504040204" pitchFamily="34" charset="0"/>
              </a:rPr>
              <a:t>          - AspireAssist</a:t>
            </a:r>
          </a:p>
        </p:txBody>
      </p:sp>
      <p:sp>
        <p:nvSpPr>
          <p:cNvPr id="10" name="CasellaDiTesto 7"/>
          <p:cNvSpPr txBox="1">
            <a:spLocks noChangeArrowheads="1"/>
          </p:cNvSpPr>
          <p:nvPr/>
        </p:nvSpPr>
        <p:spPr bwMode="auto">
          <a:xfrm>
            <a:off x="3132138" y="6021288"/>
            <a:ext cx="3024187" cy="708025"/>
          </a:xfrm>
          <a:prstGeom prst="rect">
            <a:avLst/>
          </a:prstGeom>
          <a:solidFill>
            <a:schemeClr val="bg1"/>
          </a:solidFill>
          <a:ln w="57150">
            <a:solidFill>
              <a:srgbClr val="FF0000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FF0000"/>
              </a:buClr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>
              <a:spcBef>
                <a:spcPct val="0"/>
              </a:spcBef>
              <a:buClrTx/>
              <a:buFontTx/>
              <a:buNone/>
            </a:pPr>
            <a:r>
              <a:rPr lang="it-IT" altLang="it-IT" sz="2000" dirty="0" err="1">
                <a:latin typeface="Tahoma" panose="020B0604030504040204" pitchFamily="34" charset="0"/>
                <a:cs typeface="Tahoma" panose="020B0604030504040204" pitchFamily="34" charset="0"/>
              </a:rPr>
              <a:t>Weight</a:t>
            </a:r>
            <a:r>
              <a:rPr lang="it-IT" altLang="it-IT" sz="2000" dirty="0">
                <a:latin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it-IT" altLang="it-IT" sz="2000" dirty="0" err="1">
                <a:latin typeface="Tahoma" panose="020B0604030504040204" pitchFamily="34" charset="0"/>
                <a:cs typeface="Tahoma" panose="020B0604030504040204" pitchFamily="34" charset="0"/>
              </a:rPr>
              <a:t>reduction</a:t>
            </a:r>
            <a:r>
              <a:rPr lang="it-IT" altLang="it-IT" sz="2000" dirty="0">
                <a:latin typeface="Tahoma" panose="020B0604030504040204" pitchFamily="34" charset="0"/>
                <a:cs typeface="Tahoma" panose="020B0604030504040204" pitchFamily="34" charset="0"/>
              </a:rPr>
              <a:t>               </a:t>
            </a:r>
          </a:p>
          <a:p>
            <a:pPr>
              <a:spcBef>
                <a:spcPct val="0"/>
              </a:spcBef>
              <a:buClrTx/>
              <a:buFontTx/>
              <a:buNone/>
            </a:pPr>
            <a:r>
              <a:rPr lang="it-IT" altLang="it-IT" sz="2000" dirty="0" err="1">
                <a:latin typeface="Tahoma" panose="020B0604030504040204" pitchFamily="34" charset="0"/>
                <a:cs typeface="Tahoma" panose="020B0604030504040204" pitchFamily="34" charset="0"/>
              </a:rPr>
              <a:t>Type</a:t>
            </a:r>
            <a:r>
              <a:rPr lang="it-IT" altLang="it-IT" sz="2000" dirty="0">
                <a:latin typeface="Tahoma" panose="020B0604030504040204" pitchFamily="34" charset="0"/>
                <a:cs typeface="Tahoma" panose="020B0604030504040204" pitchFamily="34" charset="0"/>
              </a:rPr>
              <a:t> 2 </a:t>
            </a:r>
            <a:r>
              <a:rPr lang="it-IT" altLang="it-IT" sz="2000" dirty="0" err="1">
                <a:latin typeface="Tahoma" panose="020B0604030504040204" pitchFamily="34" charset="0"/>
                <a:cs typeface="Tahoma" panose="020B0604030504040204" pitchFamily="34" charset="0"/>
              </a:rPr>
              <a:t>diabetes</a:t>
            </a:r>
            <a:r>
              <a:rPr lang="it-IT" altLang="it-IT" sz="2000" dirty="0">
                <a:latin typeface="Tahoma" panose="020B0604030504040204" pitchFamily="34" charset="0"/>
                <a:cs typeface="Tahoma" panose="020B0604030504040204" pitchFamily="34" charset="0"/>
              </a:rPr>
              <a:t> control</a:t>
            </a:r>
          </a:p>
        </p:txBody>
      </p:sp>
      <p:sp>
        <p:nvSpPr>
          <p:cNvPr id="11" name="CasellaDiTesto 8"/>
          <p:cNvSpPr txBox="1">
            <a:spLocks noChangeArrowheads="1"/>
          </p:cNvSpPr>
          <p:nvPr/>
        </p:nvSpPr>
        <p:spPr bwMode="auto">
          <a:xfrm>
            <a:off x="0" y="1340768"/>
            <a:ext cx="9144000" cy="425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571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Clr>
                <a:srgbClr val="FF0000"/>
              </a:buClr>
              <a:buChar char="•"/>
              <a:defRPr sz="3200">
                <a:solidFill>
                  <a:schemeClr val="tx1"/>
                </a:solidFill>
                <a:latin typeface="Times New Roman" panose="02020603050405020304" pitchFamily="18" charset="0"/>
              </a:defRPr>
            </a:lvl1pPr>
            <a:lvl2pPr marL="742950" indent="-28575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Times New Roman" panose="02020603050405020304" pitchFamily="18" charset="0"/>
              </a:defRPr>
            </a:lvl2pPr>
            <a:lvl3pPr marL="1143000" indent="-22860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Times New Roman" panose="02020603050405020304" pitchFamily="18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Times New Roman" panose="02020603050405020304" pitchFamily="18" charset="0"/>
              </a:defRPr>
            </a:lvl9pPr>
          </a:lstStyle>
          <a:p>
            <a:pPr algn="ctr" eaLnBrk="1" hangingPunct="1">
              <a:lnSpc>
                <a:spcPts val="2600"/>
              </a:lnSpc>
              <a:spcBef>
                <a:spcPct val="0"/>
              </a:spcBef>
              <a:buClrTx/>
              <a:buFontTx/>
              <a:buNone/>
            </a:pPr>
            <a:r>
              <a:rPr lang="en-GB" altLang="it-IT" sz="2000" dirty="0">
                <a:latin typeface="Tahoma" panose="020B0604030504040204" pitchFamily="34" charset="0"/>
                <a:cs typeface="Tahoma" panose="020B0604030504040204" pitchFamily="34" charset="0"/>
              </a:rPr>
              <a:t>Trans-oral treatment of obesity</a:t>
            </a:r>
            <a:endParaRPr lang="it-IT" altLang="it-IT" sz="2000" dirty="0"/>
          </a:p>
        </p:txBody>
      </p:sp>
    </p:spTree>
    <p:extLst>
      <p:ext uri="{BB962C8B-B14F-4D97-AF65-F5344CB8AC3E}">
        <p14:creationId xmlns:p14="http://schemas.microsoft.com/office/powerpoint/2010/main" val="1772783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Immagin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594"/>
          <a:stretch>
            <a:fillRect/>
          </a:stretch>
        </p:blipFill>
        <p:spPr bwMode="auto">
          <a:xfrm>
            <a:off x="0" y="260648"/>
            <a:ext cx="9144000" cy="89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/>
          <p:cNvSpPr/>
          <p:nvPr/>
        </p:nvSpPr>
        <p:spPr>
          <a:xfrm>
            <a:off x="1835696" y="2060848"/>
            <a:ext cx="5112568" cy="4452501"/>
          </a:xfrm>
          <a:prstGeom prst="rect">
            <a:avLst/>
          </a:prstGeom>
          <a:ln w="5715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 marL="285750" indent="-285750">
              <a:lnSpc>
                <a:spcPts val="2200"/>
              </a:lnSpc>
              <a:buFontTx/>
              <a:buChar char="-"/>
            </a:pPr>
            <a:r>
              <a:rPr lang="en-US" sz="2000" b="1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adequate training / experience</a:t>
            </a:r>
          </a:p>
          <a:p>
            <a:pPr>
              <a:lnSpc>
                <a:spcPts val="2200"/>
              </a:lnSpc>
            </a:pPr>
            <a:r>
              <a:rPr lang="en-US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-  </a:t>
            </a:r>
            <a:r>
              <a:rPr lang="en-US" sz="20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learning curve  </a:t>
            </a:r>
          </a:p>
          <a:p>
            <a:pPr>
              <a:lnSpc>
                <a:spcPts val="2200"/>
              </a:lnSpc>
            </a:pPr>
            <a:r>
              <a:rPr lang="en-US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-  case volume (</a:t>
            </a:r>
            <a:r>
              <a:rPr lang="en-US" sz="2000" dirty="0" err="1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longlife</a:t>
            </a:r>
            <a:r>
              <a:rPr lang="en-US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/ per year)</a:t>
            </a:r>
          </a:p>
          <a:p>
            <a:pPr>
              <a:lnSpc>
                <a:spcPts val="2200"/>
              </a:lnSpc>
            </a:pPr>
            <a:r>
              <a:rPr lang="en-US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-  </a:t>
            </a:r>
            <a:r>
              <a:rPr lang="en-US" sz="20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simulators  </a:t>
            </a:r>
          </a:p>
          <a:p>
            <a:pPr>
              <a:lnSpc>
                <a:spcPts val="2200"/>
              </a:lnSpc>
            </a:pPr>
            <a:r>
              <a:rPr lang="en-US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-  retraining</a:t>
            </a:r>
          </a:p>
          <a:p>
            <a:pPr>
              <a:lnSpc>
                <a:spcPts val="2200"/>
              </a:lnSpc>
            </a:pPr>
            <a:endParaRPr lang="en-US" sz="2000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lnSpc>
                <a:spcPts val="2600"/>
              </a:lnSpc>
              <a:buFontTx/>
              <a:buChar char="-"/>
            </a:pPr>
            <a:r>
              <a:rPr lang="en-US" sz="2000" b="1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adequate technology / facilities</a:t>
            </a:r>
          </a:p>
          <a:p>
            <a:pPr>
              <a:lnSpc>
                <a:spcPts val="2600"/>
              </a:lnSpc>
            </a:pPr>
            <a:r>
              <a:rPr lang="en-US" sz="20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- imaging</a:t>
            </a:r>
          </a:p>
          <a:p>
            <a:pPr>
              <a:lnSpc>
                <a:spcPts val="2600"/>
              </a:lnSpc>
            </a:pPr>
            <a:r>
              <a:rPr lang="en-US" sz="20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- devices</a:t>
            </a:r>
          </a:p>
          <a:p>
            <a:pPr>
              <a:lnSpc>
                <a:spcPts val="2600"/>
              </a:lnSpc>
            </a:pPr>
            <a:r>
              <a:rPr lang="en-US" sz="2000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- endoscopy room</a:t>
            </a:r>
          </a:p>
          <a:p>
            <a:pPr>
              <a:lnSpc>
                <a:spcPts val="2600"/>
              </a:lnSpc>
            </a:pPr>
            <a:endParaRPr lang="en-US" sz="2000" b="1" dirty="0" smtClean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lnSpc>
                <a:spcPts val="2600"/>
              </a:lnSpc>
              <a:buFontTx/>
              <a:buChar char="-"/>
            </a:pPr>
            <a:r>
              <a:rPr lang="en-US" sz="20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</a:t>
            </a:r>
            <a:r>
              <a:rPr lang="en-US" sz="2000" b="1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dequate reprocessing</a:t>
            </a:r>
          </a:p>
          <a:p>
            <a:pPr marL="285750" indent="-285750">
              <a:lnSpc>
                <a:spcPts val="2600"/>
              </a:lnSpc>
              <a:buFontTx/>
              <a:buChar char="-"/>
            </a:pPr>
            <a:endParaRPr lang="en-US" sz="2000" b="1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marL="285750" indent="-285750">
              <a:lnSpc>
                <a:spcPts val="2600"/>
              </a:lnSpc>
              <a:buFontTx/>
              <a:buChar char="-"/>
            </a:pPr>
            <a:r>
              <a:rPr lang="en-US" sz="2000" b="1" dirty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</a:t>
            </a:r>
            <a:r>
              <a:rPr lang="en-US" sz="2000" b="1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dequate supporting team</a:t>
            </a:r>
            <a:r>
              <a:rPr lang="en-US" sz="20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</a:t>
            </a:r>
            <a:endParaRPr lang="it-IT" sz="2000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0" y="1412776"/>
            <a:ext cx="9036496" cy="37446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ts val="2200"/>
              </a:lnSpc>
            </a:pPr>
            <a:r>
              <a:rPr lang="en-US" sz="24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How to prevent and manage complications of endoscopy ?</a:t>
            </a:r>
            <a:endParaRPr lang="it-IT" sz="2400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6324512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Immagin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2594"/>
          <a:stretch>
            <a:fillRect/>
          </a:stretch>
        </p:blipFill>
        <p:spPr bwMode="auto">
          <a:xfrm>
            <a:off x="0" y="859631"/>
            <a:ext cx="9144000" cy="895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/>
          <p:cNvSpPr/>
          <p:nvPr/>
        </p:nvSpPr>
        <p:spPr>
          <a:xfrm>
            <a:off x="323528" y="2348880"/>
            <a:ext cx="8496944" cy="3760004"/>
          </a:xfrm>
          <a:prstGeom prst="rect">
            <a:avLst/>
          </a:prstGeom>
          <a:ln w="57150">
            <a:solidFill>
              <a:srgbClr val="FF0000"/>
            </a:solidFill>
          </a:ln>
        </p:spPr>
        <p:txBody>
          <a:bodyPr wrap="square">
            <a:spAutoFit/>
          </a:bodyPr>
          <a:lstStyle/>
          <a:p>
            <a:pPr>
              <a:lnSpc>
                <a:spcPts val="2200"/>
              </a:lnSpc>
            </a:pPr>
            <a:r>
              <a:rPr lang="en-US" sz="2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Learning 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to perform an endoscopic procedure or </a:t>
            </a:r>
            <a:r>
              <a:rPr lang="en-US" sz="2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technique requires 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acquisition </a:t>
            </a:r>
            <a:r>
              <a:rPr lang="en-US" sz="2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of:</a:t>
            </a:r>
          </a:p>
          <a:p>
            <a:pPr>
              <a:lnSpc>
                <a:spcPts val="2200"/>
              </a:lnSpc>
            </a:pPr>
            <a:r>
              <a:rPr lang="en-US" sz="2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 cognitive 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knowledge and recognition</a:t>
            </a:r>
            <a:r>
              <a:rPr lang="en-US" sz="2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skills</a:t>
            </a:r>
          </a:p>
          <a:p>
            <a:pPr>
              <a:lnSpc>
                <a:spcPts val="2200"/>
              </a:lnSpc>
            </a:pPr>
            <a:r>
              <a:rPr lang="it-IT" sz="2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 </a:t>
            </a:r>
            <a:r>
              <a:rPr lang="it-IT" sz="20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technical</a:t>
            </a:r>
            <a:r>
              <a:rPr lang="it-IT" sz="2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it-IT" sz="2000" dirty="0" err="1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psychomotor</a:t>
            </a:r>
            <a:r>
              <a:rPr lang="it-IT" sz="2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it-IT" sz="20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skills</a:t>
            </a:r>
            <a:r>
              <a:rPr lang="it-IT" sz="2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lnSpc>
                <a:spcPts val="2200"/>
              </a:lnSpc>
            </a:pPr>
            <a:r>
              <a:rPr lang="it-IT" sz="2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-  non-</a:t>
            </a:r>
            <a:r>
              <a:rPr lang="it-IT" sz="20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technical</a:t>
            </a:r>
            <a:r>
              <a:rPr lang="it-IT" sz="2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it-IT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(</a:t>
            </a:r>
            <a:r>
              <a:rPr lang="it-IT" sz="2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expertise </a:t>
            </a:r>
            <a:r>
              <a:rPr lang="en-US" sz="2000" dirty="0" smtClean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</a:t>
            </a:r>
            <a:r>
              <a:rPr lang="en-US" sz="2000" dirty="0">
                <a:solidFill>
                  <a:srgbClr val="FF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behavior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) </a:t>
            </a:r>
            <a:r>
              <a:rPr lang="en-US" sz="2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skills</a:t>
            </a:r>
            <a:r>
              <a:rPr lang="en-US" sz="2000" dirty="0" smtClean="0">
                <a:solidFill>
                  <a:srgbClr val="2197D2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</a:p>
          <a:p>
            <a:pPr>
              <a:lnSpc>
                <a:spcPts val="2200"/>
              </a:lnSpc>
            </a:pPr>
            <a:endParaRPr lang="en-US" sz="20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2200"/>
              </a:lnSpc>
            </a:pPr>
            <a:r>
              <a:rPr lang="en-US" sz="2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 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explicit understanding of the </a:t>
            </a:r>
            <a:r>
              <a:rPr lang="en-US" sz="2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competencies required 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for performance of </a:t>
            </a:r>
            <a:r>
              <a:rPr lang="en-US" sz="2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high-quality endoscopic 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procedures and techniques is essential to </a:t>
            </a:r>
            <a:r>
              <a:rPr lang="en-US" sz="2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the                development 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of a framework for endoscopy training </a:t>
            </a:r>
            <a:r>
              <a:rPr lang="en-US" sz="2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assessment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 </a:t>
            </a:r>
            <a:endParaRPr lang="en-US" sz="20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2200"/>
              </a:lnSpc>
            </a:pPr>
            <a:endParaRPr lang="en-US" sz="2000" dirty="0" smtClean="0">
              <a:solidFill>
                <a:srgbClr val="000000"/>
              </a:solidFill>
              <a:latin typeface="Arial" panose="020B0604020202020204" pitchFamily="34" charset="0"/>
              <a:cs typeface="Arial" panose="020B0604020202020204" pitchFamily="34" charset="0"/>
            </a:endParaRPr>
          </a:p>
          <a:p>
            <a:pPr>
              <a:lnSpc>
                <a:spcPts val="2200"/>
              </a:lnSpc>
            </a:pPr>
            <a:r>
              <a:rPr lang="en-US" sz="2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Cognitive 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and non-technical skills often </a:t>
            </a:r>
            <a:r>
              <a:rPr lang="en-US" sz="2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are underemphasized 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early in the </a:t>
            </a:r>
            <a:r>
              <a:rPr lang="en-US" sz="2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                   training 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process, </a:t>
            </a:r>
            <a:r>
              <a:rPr lang="en-US" sz="2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although these </a:t>
            </a:r>
            <a:r>
              <a:rPr lang="en-US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are critically important attributes of a </a:t>
            </a:r>
            <a:r>
              <a:rPr lang="en-US" sz="2000" dirty="0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competent </a:t>
            </a:r>
            <a:r>
              <a:rPr lang="it-IT" sz="2000" dirty="0" err="1" smtClean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endoscopist</a:t>
            </a:r>
            <a:r>
              <a:rPr lang="it-IT" sz="2000" dirty="0">
                <a:solidFill>
                  <a:srgbClr val="000000"/>
                </a:solidFill>
                <a:latin typeface="Arial" panose="020B0604020202020204" pitchFamily="34" charset="0"/>
                <a:cs typeface="Arial" panose="020B0604020202020204" pitchFamily="34" charset="0"/>
              </a:rPr>
              <a:t>.</a:t>
            </a:r>
            <a:endParaRPr lang="it-IT" sz="2000" dirty="0"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0" y="6237312"/>
            <a:ext cx="914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Governing </a:t>
            </a:r>
            <a:r>
              <a:rPr lang="en-US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Board of the American Society for </a:t>
            </a:r>
            <a:r>
              <a:rPr lang="en-US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Gastrointestinal </a:t>
            </a:r>
            <a:r>
              <a:rPr lang="it-IT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Endoscopy (ASGE)</a:t>
            </a:r>
          </a:p>
          <a:p>
            <a:pPr algn="ctr"/>
            <a:r>
              <a:rPr lang="it-IT" sz="1400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it-IT" sz="1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Gastrointest</a:t>
            </a:r>
            <a:r>
              <a:rPr lang="it-IT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it-IT" sz="1400" dirty="0" err="1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Endosc</a:t>
            </a:r>
            <a:r>
              <a:rPr lang="it-IT" sz="1400" dirty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2019;90:13-26</a:t>
            </a:r>
          </a:p>
        </p:txBody>
      </p:sp>
      <p:sp>
        <p:nvSpPr>
          <p:cNvPr id="6" name="CasellaDiTesto 5"/>
          <p:cNvSpPr txBox="1"/>
          <p:nvPr/>
        </p:nvSpPr>
        <p:spPr>
          <a:xfrm>
            <a:off x="0" y="1826240"/>
            <a:ext cx="91440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400" dirty="0" smtClean="0">
                <a:solidFill>
                  <a:srgbClr val="0000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Skills currently required for endoscopy practice </a:t>
            </a:r>
            <a:endParaRPr lang="it-IT" sz="2400" dirty="0">
              <a:solidFill>
                <a:srgbClr val="0000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0669159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Personalizza struttura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4679</TotalTime>
  <Words>2505</Words>
  <Application>Microsoft Office PowerPoint</Application>
  <PresentationFormat>Presentazione su schermo (4:3)</PresentationFormat>
  <Paragraphs>339</Paragraphs>
  <Slides>47</Slides>
  <Notes>11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6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47</vt:i4>
      </vt:variant>
    </vt:vector>
  </HeadingPairs>
  <TitlesOfParts>
    <vt:vector size="54" baseType="lpstr">
      <vt:lpstr>AdvOTdc5ff126</vt:lpstr>
      <vt:lpstr>Arial</vt:lpstr>
      <vt:lpstr>Calibri</vt:lpstr>
      <vt:lpstr>Tahoma</vt:lpstr>
      <vt:lpstr>Times New Roman</vt:lpstr>
      <vt:lpstr>Wingdings</vt:lpstr>
      <vt:lpstr>Personalizza struttura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Company>Policlinico San Donato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Anna Flavia DAmelio</dc:creator>
  <cp:lastModifiedBy>Utente Windows</cp:lastModifiedBy>
  <cp:revision>244</cp:revision>
  <dcterms:created xsi:type="dcterms:W3CDTF">2014-09-12T13:08:41Z</dcterms:created>
  <dcterms:modified xsi:type="dcterms:W3CDTF">2019-09-25T11:36:37Z</dcterms:modified>
</cp:coreProperties>
</file>